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10B_0.xml" ContentType="application/vnd.ms-powerpoint.comments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8" r:id="rId2"/>
    <p:sldId id="26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Montserrat Bold" panose="020B0604020202020204" charset="0"/>
      <p:regular r:id="rId23"/>
    </p:embeddedFont>
    <p:embeddedFont>
      <p:font typeface="Montserrat Italics" panose="020B0604020202020204" charset="0"/>
      <p:regular r:id="rId24"/>
    </p:embeddedFont>
    <p:embeddedFont>
      <p:font typeface="Montserrat Semi-Bold" panose="020B0604020202020204" charset="0"/>
      <p:regular r:id="rId25"/>
    </p:embeddedFont>
    <p:embeddedFont>
      <p:font typeface="Oswald Bold" panose="020B0604020202020204" charset="0"/>
      <p:regular r:id="rId26"/>
    </p:embeddedFont>
    <p:embeddedFont>
      <p:font typeface="TeX Gyre Adventor 1" panose="020B0604020202020204" charset="0"/>
      <p:regular r:id="rId27"/>
    </p:embeddedFont>
    <p:embeddedFont>
      <p:font typeface="TeX Gyre Adventor 2" panose="020B0604020202020204" charset="0"/>
      <p:regular r:id="rId28"/>
    </p:embeddedFont>
    <p:embeddedFont>
      <p:font typeface="TT Hoves Bold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994E34-025A-9935-EBAB-109439BE5D84}" name="Arriola, Desiree" initials="AD" userId="S::DArriola@cpb.org::c8977624-35b1-4681-b7ab-5b6c8cd4107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8910" autoAdjust="0"/>
  </p:normalViewPr>
  <p:slideViewPr>
    <p:cSldViewPr>
      <p:cViewPr varScale="1">
        <p:scale>
          <a:sx n="35" d="100"/>
          <a:sy n="35" d="100"/>
        </p:scale>
        <p:origin x="84" y="1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modernComment_10B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FEC53F7-7BFF-40A0-973B-0EC34D0550DE}" authorId="{CD994E34-025A-9935-EBAB-109439BE5D84}" status="resolved" created="2023-08-22T16:27:40.824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7"/>
      <ac:spMk id="7" creationId="{00000000-0000-0000-0000-000000000000}"/>
      <ac:txMk cp="0" len="56">
        <ac:context len="57" hash="3111709710"/>
      </ac:txMk>
    </ac:txMkLst>
    <p188:pos x="5875774" y="538260"/>
    <p188:txBody>
      <a:bodyPr/>
      <a:lstStyle/>
      <a:p>
        <a:r>
          <a:rPr lang="en-US"/>
          <a:t>Need links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E511F-719A-4D78-B593-C2C1A4DD94E7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50209-FD2B-4765-A052-8C1152C07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50209-FD2B-4765-A052-8C1152C076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45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50209-FD2B-4765-A052-8C1152C076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30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50209-FD2B-4765-A052-8C1152C076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29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50209-FD2B-4765-A052-8C1152C076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33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50209-FD2B-4765-A052-8C1152C076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78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50209-FD2B-4765-A052-8C1152C076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06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5.svg"/><Relationship Id="rId18" Type="http://schemas.openxmlformats.org/officeDocument/2006/relationships/image" Target="../media/image49.svg"/><Relationship Id="rId3" Type="http://schemas.openxmlformats.org/officeDocument/2006/relationships/image" Target="../media/image1.jpeg"/><Relationship Id="rId21" Type="http://schemas.openxmlformats.org/officeDocument/2006/relationships/hyperlink" Target="https://cpb.org/grants/Next-Generation-Warning-System-Grant-Program" TargetMode="External"/><Relationship Id="rId7" Type="http://schemas.openxmlformats.org/officeDocument/2006/relationships/image" Target="../media/image41.svg"/><Relationship Id="rId12" Type="http://schemas.openxmlformats.org/officeDocument/2006/relationships/image" Target="../media/image44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6" Type="http://schemas.openxmlformats.org/officeDocument/2006/relationships/hyperlink" Target="mailto:ngws@cpb.org" TargetMode="External"/><Relationship Id="rId20" Type="http://schemas.openxmlformats.org/officeDocument/2006/relationships/image" Target="../media/image5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3.svg"/><Relationship Id="rId5" Type="http://schemas.openxmlformats.org/officeDocument/2006/relationships/image" Target="../media/image5.svg"/><Relationship Id="rId15" Type="http://schemas.openxmlformats.org/officeDocument/2006/relationships/image" Target="../media/image47.svg"/><Relationship Id="rId23" Type="http://schemas.openxmlformats.org/officeDocument/2006/relationships/hyperlink" Target="https://cpb.org/Next-Generation-Warning-System-Grant-Program" TargetMode="External"/><Relationship Id="rId10" Type="http://schemas.openxmlformats.org/officeDocument/2006/relationships/image" Target="../media/image42.png"/><Relationship Id="rId19" Type="http://schemas.openxmlformats.org/officeDocument/2006/relationships/image" Target="../media/image50.png"/><Relationship Id="rId4" Type="http://schemas.openxmlformats.org/officeDocument/2006/relationships/image" Target="../media/image4.png"/><Relationship Id="rId9" Type="http://schemas.openxmlformats.org/officeDocument/2006/relationships/image" Target="../media/image23.svg"/><Relationship Id="rId14" Type="http://schemas.openxmlformats.org/officeDocument/2006/relationships/image" Target="../media/image46.png"/><Relationship Id="rId22" Type="http://schemas.openxmlformats.org/officeDocument/2006/relationships/hyperlink" Target="https://cpb.org/sites/default/files/rfp/577f36ed/Request%20for%20Applications%20NGWS%20Request%20for%20Application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B_0.xml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pb.org/grants/Next-Generation-Warning-System-Grant-Program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4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11" Type="http://schemas.openxmlformats.org/officeDocument/2006/relationships/hyperlink" Target="https://cpb.org/grants/Next-Generation-Warning-System-Grant-Program" TargetMode="External"/><Relationship Id="rId5" Type="http://schemas.openxmlformats.org/officeDocument/2006/relationships/image" Target="../media/image53.png"/><Relationship Id="rId10" Type="http://schemas.openxmlformats.org/officeDocument/2006/relationships/image" Target="../media/image57.jpeg"/><Relationship Id="rId4" Type="http://schemas.openxmlformats.org/officeDocument/2006/relationships/image" Target="../media/image5.svg"/><Relationship Id="rId9" Type="http://schemas.openxmlformats.org/officeDocument/2006/relationships/hyperlink" Target="https://www.cpb.org/Next-Generation-Warning-System-Grant-Progra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5.sv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5.sv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6.png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image" Target="../media/image1.jpeg"/><Relationship Id="rId16" Type="http://schemas.openxmlformats.org/officeDocument/2006/relationships/image" Target="../media/image3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34.png"/><Relationship Id="rId5" Type="http://schemas.openxmlformats.org/officeDocument/2006/relationships/image" Target="../media/image22.png"/><Relationship Id="rId15" Type="http://schemas.openxmlformats.org/officeDocument/2006/relationships/image" Target="../media/image38.png"/><Relationship Id="rId10" Type="http://schemas.openxmlformats.org/officeDocument/2006/relationships/image" Target="../media/image33.svg"/><Relationship Id="rId4" Type="http://schemas.openxmlformats.org/officeDocument/2006/relationships/image" Target="../media/image5.svg"/><Relationship Id="rId9" Type="http://schemas.openxmlformats.org/officeDocument/2006/relationships/image" Target="../media/image32.png"/><Relationship Id="rId14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32" t="-75619" b="-868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4363351">
            <a:off x="439364" y="-9828204"/>
            <a:ext cx="14582111" cy="21523308"/>
          </a:xfrm>
          <a:custGeom>
            <a:avLst/>
            <a:gdLst/>
            <a:ahLst/>
            <a:cxnLst/>
            <a:rect l="l" t="t" r="r" b="b"/>
            <a:pathLst>
              <a:path w="14582111" h="21523308">
                <a:moveTo>
                  <a:pt x="0" y="0"/>
                </a:moveTo>
                <a:lnTo>
                  <a:pt x="14582111" y="0"/>
                </a:lnTo>
                <a:lnTo>
                  <a:pt x="14582111" y="21523308"/>
                </a:lnTo>
                <a:lnTo>
                  <a:pt x="0" y="215233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5400000">
            <a:off x="215412" y="1249973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 rot="-5376337">
            <a:off x="-400441" y="3241875"/>
            <a:ext cx="2075766" cy="0"/>
          </a:xfrm>
          <a:prstGeom prst="line">
            <a:avLst/>
          </a:prstGeom>
          <a:ln w="28575" cap="rnd">
            <a:solidFill>
              <a:srgbClr val="D9D9D9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-282420" y="9286875"/>
            <a:ext cx="18852841" cy="0"/>
          </a:xfrm>
          <a:prstGeom prst="line">
            <a:avLst/>
          </a:prstGeom>
          <a:ln w="28575" cap="rnd">
            <a:solidFill>
              <a:srgbClr val="88919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718964" y="9512942"/>
            <a:ext cx="7066318" cy="52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50"/>
              </a:lnSpc>
            </a:pPr>
            <a:r>
              <a:rPr lang="en-US" sz="2050">
                <a:solidFill>
                  <a:srgbClr val="889194"/>
                </a:solidFill>
                <a:latin typeface="Montserrat"/>
              </a:rPr>
              <a:t>Next Generation Warning System Grant Program</a:t>
            </a:r>
          </a:p>
          <a:p>
            <a:pPr marL="0" lvl="0" indent="0" algn="r">
              <a:lnSpc>
                <a:spcPts val="2050"/>
              </a:lnSpc>
              <a:spcBef>
                <a:spcPct val="0"/>
              </a:spcBef>
            </a:pPr>
            <a:endParaRPr lang="en-US" sz="2050">
              <a:solidFill>
                <a:srgbClr val="889194"/>
              </a:solidFill>
              <a:latin typeface="Montserra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9486900"/>
            <a:ext cx="5099376" cy="27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0"/>
              </a:lnSpc>
            </a:pPr>
            <a:r>
              <a:rPr lang="en-US" sz="2050">
                <a:solidFill>
                  <a:srgbClr val="889194"/>
                </a:solidFill>
                <a:latin typeface="Montserrat"/>
              </a:rPr>
              <a:t>www.cpb.org</a:t>
            </a:r>
          </a:p>
        </p:txBody>
      </p:sp>
      <p:sp>
        <p:nvSpPr>
          <p:cNvPr id="9" name="Freeform 9"/>
          <p:cNvSpPr/>
          <p:nvPr/>
        </p:nvSpPr>
        <p:spPr>
          <a:xfrm>
            <a:off x="13720202" y="1028700"/>
            <a:ext cx="3539098" cy="1395343"/>
          </a:xfrm>
          <a:custGeom>
            <a:avLst/>
            <a:gdLst/>
            <a:ahLst/>
            <a:cxnLst/>
            <a:rect l="l" t="t" r="r" b="b"/>
            <a:pathLst>
              <a:path w="3539098" h="1395343">
                <a:moveTo>
                  <a:pt x="0" y="0"/>
                </a:moveTo>
                <a:lnTo>
                  <a:pt x="3539098" y="0"/>
                </a:lnTo>
                <a:lnTo>
                  <a:pt x="3539098" y="1395343"/>
                </a:lnTo>
                <a:lnTo>
                  <a:pt x="0" y="139534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426060" y="2957414"/>
            <a:ext cx="9404031" cy="278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44"/>
              </a:lnSpc>
            </a:pPr>
            <a:r>
              <a:rPr lang="en-US" sz="9600">
                <a:solidFill>
                  <a:srgbClr val="FFFFFF"/>
                </a:solidFill>
                <a:latin typeface="Oswald Bold"/>
              </a:rPr>
              <a:t>NEXT GENERATION WARNING SYSTEM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176337" y="5806509"/>
            <a:ext cx="5903476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 spc="557">
                <a:solidFill>
                  <a:srgbClr val="FFFFFF"/>
                </a:solidFill>
                <a:latin typeface="TT Hoves Bold"/>
              </a:rPr>
              <a:t>GRANT PROGRAM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255498" y="6805360"/>
            <a:ext cx="6529785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n-US" sz="2799" dirty="0">
                <a:solidFill>
                  <a:srgbClr val="000000"/>
                </a:solidFill>
                <a:latin typeface="TeX Gyre Adventor 2"/>
              </a:rPr>
              <a:t>Faisal Khan, Executive Director, NGWS</a:t>
            </a:r>
          </a:p>
          <a:p>
            <a:pPr algn="r">
              <a:lnSpc>
                <a:spcPts val="3919"/>
              </a:lnSpc>
            </a:pPr>
            <a:r>
              <a:rPr lang="en-US" sz="2799" dirty="0">
                <a:solidFill>
                  <a:srgbClr val="000000"/>
                </a:solidFill>
                <a:latin typeface="TeX Gyre Adventor 2"/>
              </a:rPr>
              <a:t>Kyle Cromer, Kevin Maloof, </a:t>
            </a:r>
          </a:p>
          <a:p>
            <a:pPr algn="r">
              <a:lnSpc>
                <a:spcPts val="3919"/>
              </a:lnSpc>
            </a:pPr>
            <a:r>
              <a:rPr lang="en-US" sz="2799" dirty="0">
                <a:solidFill>
                  <a:srgbClr val="000000"/>
                </a:solidFill>
                <a:latin typeface="TeX Gyre Adventor 2"/>
              </a:rPr>
              <a:t>Meirah Shedlo Eidelman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0467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32" t="-75619" b="-868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215412" y="1249973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rot="-5376337">
            <a:off x="-400441" y="3241875"/>
            <a:ext cx="2075766" cy="0"/>
          </a:xfrm>
          <a:prstGeom prst="line">
            <a:avLst/>
          </a:prstGeom>
          <a:ln w="28575" cap="rnd">
            <a:solidFill>
              <a:srgbClr val="D9D9D9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-282420" y="9286875"/>
            <a:ext cx="18852841" cy="0"/>
          </a:xfrm>
          <a:prstGeom prst="line">
            <a:avLst/>
          </a:prstGeom>
          <a:ln w="28575" cap="rnd">
            <a:solidFill>
              <a:srgbClr val="88919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4637682">
            <a:off x="8311893" y="2449471"/>
            <a:ext cx="822960" cy="1588168"/>
          </a:xfrm>
          <a:custGeom>
            <a:avLst/>
            <a:gdLst/>
            <a:ahLst/>
            <a:cxnLst/>
            <a:rect l="l" t="t" r="r" b="b"/>
            <a:pathLst>
              <a:path w="822960" h="1588168">
                <a:moveTo>
                  <a:pt x="0" y="0"/>
                </a:moveTo>
                <a:lnTo>
                  <a:pt x="822960" y="0"/>
                </a:lnTo>
                <a:lnTo>
                  <a:pt x="822960" y="1588168"/>
                </a:lnTo>
                <a:lnTo>
                  <a:pt x="0" y="15881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368750" y="837208"/>
            <a:ext cx="7097448" cy="1617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6299">
                <a:solidFill>
                  <a:srgbClr val="003399"/>
                </a:solidFill>
                <a:latin typeface="TeX Gyre Adventor 1"/>
              </a:rPr>
              <a:t>Application Instructions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47138" y="2598541"/>
            <a:ext cx="6096667" cy="1761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000000"/>
                </a:solidFill>
                <a:latin typeface="TeX Gyre Adventor 2"/>
              </a:rPr>
              <a:t>Deadline: 5PM ET on </a:t>
            </a:r>
            <a:br>
              <a:rPr lang="en-US" sz="2499" dirty="0">
                <a:solidFill>
                  <a:srgbClr val="000000"/>
                </a:solidFill>
                <a:latin typeface="TeX Gyre Adventor 2"/>
              </a:rPr>
            </a:br>
            <a:r>
              <a:rPr lang="en-US" sz="2499" dirty="0">
                <a:solidFill>
                  <a:srgbClr val="000000"/>
                </a:solidFill>
                <a:latin typeface="TeX Gyre Adventor 2"/>
              </a:rPr>
              <a:t>Wednesday, November 8 </a:t>
            </a: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000000"/>
              </a:solidFill>
              <a:latin typeface="TeX Gyre Adventor 2"/>
            </a:endParaRPr>
          </a:p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000000"/>
                </a:solidFill>
                <a:latin typeface="TeX Gyre Adventor 2"/>
              </a:rPr>
              <a:t>Grants are approved on a rolling basis.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718964" y="9512942"/>
            <a:ext cx="7066318" cy="52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50"/>
              </a:lnSpc>
            </a:pPr>
            <a:r>
              <a:rPr lang="en-US" sz="2050">
                <a:solidFill>
                  <a:srgbClr val="889194"/>
                </a:solidFill>
                <a:latin typeface="Montserrat"/>
              </a:rPr>
              <a:t>Next Generation Warning System Grant Program</a:t>
            </a:r>
          </a:p>
          <a:p>
            <a:pPr marL="0" lvl="0" indent="0" algn="r">
              <a:lnSpc>
                <a:spcPts val="2050"/>
              </a:lnSpc>
              <a:spcBef>
                <a:spcPct val="0"/>
              </a:spcBef>
            </a:pPr>
            <a:endParaRPr lang="en-US" sz="2050">
              <a:solidFill>
                <a:srgbClr val="889194"/>
              </a:solidFill>
              <a:latin typeface="Montserra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9486900"/>
            <a:ext cx="5099376" cy="27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0"/>
              </a:lnSpc>
            </a:pPr>
            <a:r>
              <a:rPr lang="en-US" sz="2050">
                <a:solidFill>
                  <a:srgbClr val="889194"/>
                </a:solidFill>
                <a:latin typeface="Montserrat"/>
              </a:rPr>
              <a:t>www.cpb.org</a:t>
            </a:r>
          </a:p>
        </p:txBody>
      </p:sp>
      <p:sp>
        <p:nvSpPr>
          <p:cNvPr id="11" name="Freeform 11"/>
          <p:cNvSpPr/>
          <p:nvPr/>
        </p:nvSpPr>
        <p:spPr>
          <a:xfrm rot="-9309556">
            <a:off x="9108637" y="4112741"/>
            <a:ext cx="822960" cy="1588168"/>
          </a:xfrm>
          <a:custGeom>
            <a:avLst/>
            <a:gdLst/>
            <a:ahLst/>
            <a:cxnLst/>
            <a:rect l="l" t="t" r="r" b="b"/>
            <a:pathLst>
              <a:path w="822960" h="1588168">
                <a:moveTo>
                  <a:pt x="0" y="0"/>
                </a:moveTo>
                <a:lnTo>
                  <a:pt x="822960" y="0"/>
                </a:lnTo>
                <a:lnTo>
                  <a:pt x="822960" y="1588169"/>
                </a:lnTo>
                <a:lnTo>
                  <a:pt x="0" y="15881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4383288">
            <a:off x="9525880" y="5936074"/>
            <a:ext cx="822960" cy="1588168"/>
          </a:xfrm>
          <a:custGeom>
            <a:avLst/>
            <a:gdLst/>
            <a:ahLst/>
            <a:cxnLst/>
            <a:rect l="l" t="t" r="r" b="b"/>
            <a:pathLst>
              <a:path w="822960" h="1588168">
                <a:moveTo>
                  <a:pt x="0" y="0"/>
                </a:moveTo>
                <a:lnTo>
                  <a:pt x="822960" y="0"/>
                </a:lnTo>
                <a:lnTo>
                  <a:pt x="822960" y="1588168"/>
                </a:lnTo>
                <a:lnTo>
                  <a:pt x="0" y="15881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1134008">
            <a:off x="7624291" y="4844097"/>
            <a:ext cx="1788670" cy="2215071"/>
          </a:xfrm>
          <a:custGeom>
            <a:avLst/>
            <a:gdLst/>
            <a:ahLst/>
            <a:cxnLst/>
            <a:rect l="l" t="t" r="r" b="b"/>
            <a:pathLst>
              <a:path w="1788670" h="2215071">
                <a:moveTo>
                  <a:pt x="0" y="0"/>
                </a:moveTo>
                <a:lnTo>
                  <a:pt x="1788670" y="0"/>
                </a:lnTo>
                <a:lnTo>
                  <a:pt x="1788670" y="2215071"/>
                </a:lnTo>
                <a:lnTo>
                  <a:pt x="0" y="22150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1108879">
            <a:off x="7039647" y="544155"/>
            <a:ext cx="1788670" cy="2215071"/>
          </a:xfrm>
          <a:custGeom>
            <a:avLst/>
            <a:gdLst/>
            <a:ahLst/>
            <a:cxnLst/>
            <a:rect l="l" t="t" r="r" b="b"/>
            <a:pathLst>
              <a:path w="1788670" h="2215071">
                <a:moveTo>
                  <a:pt x="0" y="0"/>
                </a:moveTo>
                <a:lnTo>
                  <a:pt x="1788671" y="0"/>
                </a:lnTo>
                <a:lnTo>
                  <a:pt x="1788671" y="2215072"/>
                </a:lnTo>
                <a:lnTo>
                  <a:pt x="0" y="22150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9531945" flipV="1">
            <a:off x="9480606" y="2712072"/>
            <a:ext cx="1788670" cy="2215071"/>
          </a:xfrm>
          <a:custGeom>
            <a:avLst/>
            <a:gdLst/>
            <a:ahLst/>
            <a:cxnLst/>
            <a:rect l="l" t="t" r="r" b="b"/>
            <a:pathLst>
              <a:path w="1788670" h="2215071">
                <a:moveTo>
                  <a:pt x="0" y="2215071"/>
                </a:moveTo>
                <a:lnTo>
                  <a:pt x="1788670" y="2215071"/>
                </a:lnTo>
                <a:lnTo>
                  <a:pt x="1788670" y="0"/>
                </a:lnTo>
                <a:lnTo>
                  <a:pt x="0" y="0"/>
                </a:lnTo>
                <a:lnTo>
                  <a:pt x="0" y="2215071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9202951">
            <a:off x="12180429" y="5812836"/>
            <a:ext cx="822960" cy="1588168"/>
          </a:xfrm>
          <a:custGeom>
            <a:avLst/>
            <a:gdLst/>
            <a:ahLst/>
            <a:cxnLst/>
            <a:rect l="l" t="t" r="r" b="b"/>
            <a:pathLst>
              <a:path w="822960" h="1588168">
                <a:moveTo>
                  <a:pt x="0" y="0"/>
                </a:moveTo>
                <a:lnTo>
                  <a:pt x="822960" y="0"/>
                </a:lnTo>
                <a:lnTo>
                  <a:pt x="822960" y="1588169"/>
                </a:lnTo>
                <a:lnTo>
                  <a:pt x="0" y="15881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10274346" flipH="1" flipV="1">
            <a:off x="10533196" y="6268187"/>
            <a:ext cx="1788670" cy="2215071"/>
          </a:xfrm>
          <a:custGeom>
            <a:avLst/>
            <a:gdLst/>
            <a:ahLst/>
            <a:cxnLst/>
            <a:rect l="l" t="t" r="r" b="b"/>
            <a:pathLst>
              <a:path w="1788670" h="2215071">
                <a:moveTo>
                  <a:pt x="1788670" y="2215071"/>
                </a:moveTo>
                <a:lnTo>
                  <a:pt x="0" y="2215071"/>
                </a:lnTo>
                <a:lnTo>
                  <a:pt x="0" y="0"/>
                </a:lnTo>
                <a:lnTo>
                  <a:pt x="1788670" y="0"/>
                </a:lnTo>
                <a:lnTo>
                  <a:pt x="1788670" y="2215071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9793408" y="3509489"/>
            <a:ext cx="1463302" cy="1263927"/>
          </a:xfrm>
          <a:custGeom>
            <a:avLst/>
            <a:gdLst/>
            <a:ahLst/>
            <a:cxnLst/>
            <a:rect l="l" t="t" r="r" b="b"/>
            <a:pathLst>
              <a:path w="1463302" h="1263927">
                <a:moveTo>
                  <a:pt x="0" y="0"/>
                </a:moveTo>
                <a:lnTo>
                  <a:pt x="1463302" y="0"/>
                </a:lnTo>
                <a:lnTo>
                  <a:pt x="1463302" y="1263927"/>
                </a:lnTo>
                <a:lnTo>
                  <a:pt x="0" y="12639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8157195" y="5298806"/>
            <a:ext cx="1132357" cy="1305653"/>
          </a:xfrm>
          <a:custGeom>
            <a:avLst/>
            <a:gdLst/>
            <a:ahLst/>
            <a:cxnLst/>
            <a:rect l="l" t="t" r="r" b="b"/>
            <a:pathLst>
              <a:path w="1132357" h="1305653">
                <a:moveTo>
                  <a:pt x="0" y="0"/>
                </a:moveTo>
                <a:lnTo>
                  <a:pt x="1132357" y="0"/>
                </a:lnTo>
                <a:lnTo>
                  <a:pt x="1132357" y="1305653"/>
                </a:lnTo>
                <a:lnTo>
                  <a:pt x="0" y="13056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0893726" y="6717587"/>
            <a:ext cx="1488487" cy="1488487"/>
          </a:xfrm>
          <a:custGeom>
            <a:avLst/>
            <a:gdLst/>
            <a:ahLst/>
            <a:cxnLst/>
            <a:rect l="l" t="t" r="r" b="b"/>
            <a:pathLst>
              <a:path w="1488487" h="1488487">
                <a:moveTo>
                  <a:pt x="0" y="0"/>
                </a:moveTo>
                <a:lnTo>
                  <a:pt x="1488487" y="0"/>
                </a:lnTo>
                <a:lnTo>
                  <a:pt x="1488487" y="1488487"/>
                </a:lnTo>
                <a:lnTo>
                  <a:pt x="0" y="148848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4572000" y="7510727"/>
            <a:ext cx="5802940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2596"/>
              </a:lnSpc>
              <a:spcBef>
                <a:spcPct val="0"/>
              </a:spcBef>
            </a:pPr>
            <a:r>
              <a:rPr lang="en-US" sz="2200" dirty="0">
                <a:solidFill>
                  <a:srgbClr val="1D3557"/>
                </a:solidFill>
                <a:latin typeface="TeX Gyre Adventor 1"/>
              </a:rPr>
              <a:t>Email </a:t>
            </a:r>
            <a:r>
              <a:rPr lang="en-US" sz="2200" u="sng" dirty="0">
                <a:solidFill>
                  <a:srgbClr val="1D3557"/>
                </a:solidFill>
                <a:latin typeface="TeX Gyre Adventor 1"/>
                <a:hlinkClick r:id="rId16" tooltip="mailto:ngws@cpb.org"/>
              </a:rPr>
              <a:t>ngws@cpb.org</a:t>
            </a:r>
            <a:r>
              <a:rPr lang="en-US" sz="2200" dirty="0">
                <a:solidFill>
                  <a:srgbClr val="1D3557"/>
                </a:solidFill>
                <a:latin typeface="TeX Gyre Adventor 1"/>
              </a:rPr>
              <a:t> to request access to CPB’s Grants Management System.</a:t>
            </a:r>
          </a:p>
        </p:txBody>
      </p:sp>
      <p:sp>
        <p:nvSpPr>
          <p:cNvPr id="22" name="Freeform 22"/>
          <p:cNvSpPr/>
          <p:nvPr/>
        </p:nvSpPr>
        <p:spPr>
          <a:xfrm rot="1134008">
            <a:off x="12902443" y="4524098"/>
            <a:ext cx="1788670" cy="2215071"/>
          </a:xfrm>
          <a:custGeom>
            <a:avLst/>
            <a:gdLst/>
            <a:ahLst/>
            <a:cxnLst/>
            <a:rect l="l" t="t" r="r" b="b"/>
            <a:pathLst>
              <a:path w="1788670" h="2215071">
                <a:moveTo>
                  <a:pt x="0" y="0"/>
                </a:moveTo>
                <a:lnTo>
                  <a:pt x="1788671" y="0"/>
                </a:lnTo>
                <a:lnTo>
                  <a:pt x="1788671" y="2215071"/>
                </a:lnTo>
                <a:lnTo>
                  <a:pt x="0" y="22150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1527721" flipH="1">
            <a:off x="13094068" y="4968571"/>
            <a:ext cx="1590537" cy="1488136"/>
          </a:xfrm>
          <a:custGeom>
            <a:avLst/>
            <a:gdLst/>
            <a:ahLst/>
            <a:cxnLst/>
            <a:rect l="l" t="t" r="r" b="b"/>
            <a:pathLst>
              <a:path w="1590537" h="1488136">
                <a:moveTo>
                  <a:pt x="1590537" y="0"/>
                </a:moveTo>
                <a:lnTo>
                  <a:pt x="0" y="0"/>
                </a:lnTo>
                <a:lnTo>
                  <a:pt x="0" y="1488136"/>
                </a:lnTo>
                <a:lnTo>
                  <a:pt x="1590537" y="1488136"/>
                </a:lnTo>
                <a:lnTo>
                  <a:pt x="1590537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7387062" y="1319574"/>
            <a:ext cx="1897750" cy="839755"/>
          </a:xfrm>
          <a:custGeom>
            <a:avLst/>
            <a:gdLst/>
            <a:ahLst/>
            <a:cxnLst/>
            <a:rect l="l" t="t" r="r" b="b"/>
            <a:pathLst>
              <a:path w="1897750" h="839755">
                <a:moveTo>
                  <a:pt x="0" y="0"/>
                </a:moveTo>
                <a:lnTo>
                  <a:pt x="1897750" y="0"/>
                </a:lnTo>
                <a:lnTo>
                  <a:pt x="1897750" y="839754"/>
                </a:lnTo>
                <a:lnTo>
                  <a:pt x="0" y="83975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9558700" y="848797"/>
            <a:ext cx="7662500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6"/>
              </a:lnSpc>
            </a:pPr>
            <a:r>
              <a:rPr lang="en-US" sz="2200" dirty="0">
                <a:solidFill>
                  <a:srgbClr val="1D3557"/>
                </a:solidFill>
                <a:latin typeface="TeX Gyre Adventor 1"/>
              </a:rPr>
              <a:t>Go to the Next Generation Warning System Grant Program Request for Applications at CPB.org:</a:t>
            </a:r>
          </a:p>
          <a:p>
            <a:pPr>
              <a:lnSpc>
                <a:spcPts val="2596"/>
              </a:lnSpc>
            </a:pPr>
            <a:endParaRPr lang="en-US" sz="2200" dirty="0">
              <a:solidFill>
                <a:srgbClr val="1D3557"/>
              </a:solidFill>
              <a:latin typeface="TeX Gyre Adventor 1"/>
            </a:endParaRPr>
          </a:p>
          <a:p>
            <a:pPr marL="0" lvl="0" indent="0">
              <a:lnSpc>
                <a:spcPts val="2596"/>
              </a:lnSpc>
              <a:spcBef>
                <a:spcPct val="0"/>
              </a:spcBef>
            </a:pPr>
            <a:r>
              <a:rPr lang="en-US" sz="2200" u="sng" dirty="0">
                <a:solidFill>
                  <a:srgbClr val="1D3557"/>
                </a:solidFill>
                <a:latin typeface="TeX Gyre Adventor 2"/>
                <a:hlinkClick r:id="rId21" tooltip="https://cpb.org/grants/Next-Generation-Warning-System-Grant-Program"/>
              </a:rPr>
              <a:t>https://cpb.org/grants/Next-Generation-Warning-System-Grant-Program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592076" y="747578"/>
            <a:ext cx="1093841" cy="904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3"/>
              </a:lnSpc>
            </a:pPr>
            <a:r>
              <a:rPr lang="en-US" sz="6143">
                <a:solidFill>
                  <a:srgbClr val="1D3557"/>
                </a:solidFill>
                <a:latin typeface="Oswald Bold"/>
              </a:rPr>
              <a:t>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608448" y="3476919"/>
            <a:ext cx="6310389" cy="643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596"/>
              </a:lnSpc>
              <a:spcBef>
                <a:spcPct val="0"/>
              </a:spcBef>
            </a:pPr>
            <a:r>
              <a:rPr lang="en-US" sz="2200">
                <a:solidFill>
                  <a:srgbClr val="1D3557"/>
                </a:solidFill>
                <a:latin typeface="TeX Gyre Adventor 1"/>
              </a:rPr>
              <a:t>Read the </a:t>
            </a:r>
            <a:r>
              <a:rPr lang="en-US" sz="2200" u="sng">
                <a:solidFill>
                  <a:srgbClr val="1D3557"/>
                </a:solidFill>
                <a:latin typeface="TeX Gyre Adventor 1"/>
                <a:hlinkClick r:id="rId22" tooltip="https://cpb.org/sites/default/files/rfp/577f36ed/Request%20for%20Applications%20NGWS%20Request%20for%20Application.pdf"/>
              </a:rPr>
              <a:t>Request for Applications,</a:t>
            </a:r>
            <a:r>
              <a:rPr lang="en-US" sz="2200">
                <a:solidFill>
                  <a:srgbClr val="1D3557"/>
                </a:solidFill>
                <a:latin typeface="TeX Gyre Adventor 1"/>
              </a:rPr>
              <a:t> which provides an overview of the program.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895026" y="5593729"/>
            <a:ext cx="5387786" cy="967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596"/>
              </a:lnSpc>
              <a:spcBef>
                <a:spcPct val="0"/>
              </a:spcBef>
            </a:pPr>
            <a:r>
              <a:rPr lang="en-US" sz="2200">
                <a:solidFill>
                  <a:srgbClr val="1D3557"/>
                </a:solidFill>
                <a:latin typeface="TeX Gyre Adventor 1"/>
              </a:rPr>
              <a:t>Download the </a:t>
            </a:r>
            <a:r>
              <a:rPr lang="en-US" sz="2200" u="sng">
                <a:solidFill>
                  <a:srgbClr val="1D3557"/>
                </a:solidFill>
                <a:latin typeface="TeX Gyre Adventor 1"/>
                <a:hlinkClick r:id="rId21" tooltip="https://cpb.org/grants/Next-Generation-Warning-System-Grant-Program"/>
              </a:rPr>
              <a:t>Grant Application and related documents</a:t>
            </a:r>
            <a:r>
              <a:rPr lang="en-US" sz="2200">
                <a:solidFill>
                  <a:srgbClr val="1D3557"/>
                </a:solidFill>
                <a:latin typeface="TeX Gyre Adventor 1"/>
              </a:rPr>
              <a:t>, available under Related Documents.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133278" y="2760410"/>
            <a:ext cx="1093841" cy="904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3"/>
              </a:lnSpc>
            </a:pPr>
            <a:r>
              <a:rPr lang="en-US" sz="6143">
                <a:solidFill>
                  <a:srgbClr val="1D3557"/>
                </a:solidFill>
                <a:latin typeface="Oswald Bold"/>
              </a:rPr>
              <a:t>2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374941" y="6021677"/>
            <a:ext cx="1093841" cy="904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3"/>
              </a:lnSpc>
            </a:pPr>
            <a:r>
              <a:rPr lang="en-US" sz="6143">
                <a:solidFill>
                  <a:srgbClr val="1D3557"/>
                </a:solidFill>
                <a:latin typeface="Oswald Bold"/>
              </a:rPr>
              <a:t>4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313757" y="4896189"/>
            <a:ext cx="1093841" cy="904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3"/>
              </a:lnSpc>
            </a:pPr>
            <a:r>
              <a:rPr lang="en-US" sz="6143">
                <a:solidFill>
                  <a:srgbClr val="1D3557"/>
                </a:solidFill>
                <a:latin typeface="Oswald Bold"/>
              </a:rPr>
              <a:t>3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955820" y="4940556"/>
            <a:ext cx="3086637" cy="1939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595"/>
              </a:lnSpc>
              <a:spcBef>
                <a:spcPct val="0"/>
              </a:spcBef>
            </a:pPr>
            <a:r>
              <a:rPr lang="en-US" sz="2199">
                <a:solidFill>
                  <a:srgbClr val="1D3557"/>
                </a:solidFill>
                <a:latin typeface="TeX Gyre Adventor 1"/>
              </a:rPr>
              <a:t>Check the </a:t>
            </a:r>
            <a:r>
              <a:rPr lang="en-US" sz="2199" u="sng">
                <a:solidFill>
                  <a:srgbClr val="1D3557"/>
                </a:solidFill>
                <a:latin typeface="TeX Gyre Adventor 1"/>
                <a:hlinkClick r:id="rId23" tooltip="https://cpb.org/Next-Generation-Warning-System-Grant-Program"/>
              </a:rPr>
              <a:t>CPB NGWS page</a:t>
            </a:r>
            <a:r>
              <a:rPr lang="en-US" sz="2199">
                <a:solidFill>
                  <a:srgbClr val="1D3557"/>
                </a:solidFill>
                <a:latin typeface="TeX Gyre Adventor 1"/>
              </a:rPr>
              <a:t>, which will be updated with webinar announcements and Frequently Asked Questions.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383715" y="4727521"/>
            <a:ext cx="1093841" cy="904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3"/>
              </a:lnSpc>
            </a:pPr>
            <a:r>
              <a:rPr lang="en-US" sz="6143">
                <a:solidFill>
                  <a:srgbClr val="1D3557"/>
                </a:solidFill>
                <a:latin typeface="Oswald Bold"/>
              </a:rPr>
              <a:t>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5400000">
            <a:off x="215412" y="1249973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 rot="-5376337">
            <a:off x="-400441" y="3241875"/>
            <a:ext cx="2075766" cy="0"/>
          </a:xfrm>
          <a:prstGeom prst="line">
            <a:avLst/>
          </a:prstGeom>
          <a:ln w="28575" cap="rnd">
            <a:solidFill>
              <a:srgbClr val="D9D9D9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550938" y="902678"/>
            <a:ext cx="6308824" cy="2446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00"/>
              </a:lnSpc>
              <a:spcBef>
                <a:spcPct val="0"/>
              </a:spcBef>
            </a:pPr>
            <a:r>
              <a:rPr lang="en-US" sz="6300" dirty="0">
                <a:solidFill>
                  <a:srgbClr val="003399"/>
                </a:solidFill>
                <a:latin typeface="TeX Gyre Adventor 1"/>
              </a:rPr>
              <a:t>Application Document Checklist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50938" y="3409272"/>
            <a:ext cx="6308824" cy="863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000000"/>
                </a:solidFill>
                <a:latin typeface="TeX Gyre Adventor 2"/>
              </a:rPr>
              <a:t>You can download these documents from</a:t>
            </a:r>
            <a:r>
              <a:rPr lang="en-US" sz="2499" dirty="0">
                <a:solidFill>
                  <a:srgbClr val="000000"/>
                </a:solidFill>
                <a:latin typeface="TeX Gyre Adventor 2"/>
                <a:hlinkClick r:id="rId6"/>
              </a:rPr>
              <a:t> our grant webpage</a:t>
            </a:r>
            <a:r>
              <a:rPr lang="en-US" sz="2499" dirty="0">
                <a:solidFill>
                  <a:srgbClr val="000000"/>
                </a:solidFill>
                <a:latin typeface="TeX Gyre Adventor 2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50938" y="4762500"/>
            <a:ext cx="8521750" cy="3945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n-US" sz="2199" dirty="0">
                <a:solidFill>
                  <a:srgbClr val="000000"/>
                </a:solidFill>
                <a:latin typeface="TeX Gyre Adventor 2"/>
              </a:rPr>
              <a:t>Application form</a:t>
            </a:r>
          </a:p>
          <a:p>
            <a:pPr marL="342900" indent="-342900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n-US" sz="2199" dirty="0">
                <a:solidFill>
                  <a:srgbClr val="000000"/>
                </a:solidFill>
                <a:latin typeface="TeX Gyre Adventor 2"/>
              </a:rPr>
              <a:t>Equipment form</a:t>
            </a:r>
          </a:p>
          <a:p>
            <a:pPr marL="342900" indent="-342900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n-US" sz="2199" dirty="0">
                <a:solidFill>
                  <a:srgbClr val="000000"/>
                </a:solidFill>
                <a:latin typeface="TeX Gyre Adventor 2"/>
              </a:rPr>
              <a:t>Proof of pricing </a:t>
            </a:r>
          </a:p>
          <a:p>
            <a:pPr marL="342900" indent="-342900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n-US" sz="2199" dirty="0">
                <a:solidFill>
                  <a:srgbClr val="000000"/>
                </a:solidFill>
                <a:latin typeface="TeX Gyre Adventor 2"/>
              </a:rPr>
              <a:t>Risk assessment documents</a:t>
            </a:r>
          </a:p>
          <a:p>
            <a:pPr marL="342900" indent="-342900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n-US" sz="2199" dirty="0">
                <a:solidFill>
                  <a:srgbClr val="000000"/>
                </a:solidFill>
                <a:latin typeface="TeX Gyre Adventor 2"/>
              </a:rPr>
              <a:t>Environment and Historic Preservation Form </a:t>
            </a:r>
          </a:p>
          <a:p>
            <a:pPr marL="342900" indent="-342900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n-US" sz="2199" dirty="0">
                <a:solidFill>
                  <a:srgbClr val="000000"/>
                </a:solidFill>
                <a:latin typeface="TeX Gyre Adventor 2"/>
              </a:rPr>
              <a:t>Compliance and Exemption Form </a:t>
            </a:r>
          </a:p>
          <a:p>
            <a:pPr marL="342900" indent="-342900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n-US" sz="2199" dirty="0">
                <a:solidFill>
                  <a:srgbClr val="000000"/>
                </a:solidFill>
                <a:latin typeface="TeX Gyre Adventor 2"/>
              </a:rPr>
              <a:t>Current coverage map(s) </a:t>
            </a:r>
            <a:r>
              <a:rPr lang="en-US" sz="2000" dirty="0">
                <a:solidFill>
                  <a:srgbClr val="000000"/>
                </a:solidFill>
                <a:latin typeface="TeX Gyre Adventor 2"/>
              </a:rPr>
              <a:t>(optional)</a:t>
            </a:r>
          </a:p>
          <a:p>
            <a:pPr marL="342900" indent="-342900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n-US" sz="2199" dirty="0">
                <a:solidFill>
                  <a:srgbClr val="000000"/>
                </a:solidFill>
                <a:latin typeface="TeX Gyre Adventor 2"/>
              </a:rPr>
              <a:t>Conflict of Interest Form*</a:t>
            </a:r>
          </a:p>
          <a:p>
            <a:pPr>
              <a:lnSpc>
                <a:spcPts val="3079"/>
              </a:lnSpc>
            </a:pPr>
            <a:r>
              <a:rPr lang="en-US" sz="2199" dirty="0">
                <a:solidFill>
                  <a:srgbClr val="000000"/>
                </a:solidFill>
                <a:latin typeface="TeX Gyre Adventor 2"/>
              </a:rPr>
              <a:t>	</a:t>
            </a:r>
            <a:r>
              <a:rPr lang="en-US" sz="2000" dirty="0">
                <a:solidFill>
                  <a:srgbClr val="000000"/>
                </a:solidFill>
                <a:latin typeface="TeX Gyre Adventor 2"/>
              </a:rPr>
              <a:t>*Not needed for the initial application</a:t>
            </a:r>
          </a:p>
          <a:p>
            <a:pPr>
              <a:lnSpc>
                <a:spcPts val="3079"/>
              </a:lnSpc>
            </a:pPr>
            <a:endParaRPr lang="en-US" sz="2199" dirty="0">
              <a:solidFill>
                <a:srgbClr val="000000"/>
              </a:solidFill>
              <a:latin typeface="TeX Gyre Adventor 2"/>
            </a:endParaRPr>
          </a:p>
        </p:txBody>
      </p:sp>
      <p:pic>
        <p:nvPicPr>
          <p:cNvPr id="10" name="Picture 9" descr="A hand writing on a checklist&#10;&#10;Description automatically generated">
            <a:extLst>
              <a:ext uri="{FF2B5EF4-FFF2-40B4-BE49-F238E27FC236}">
                <a16:creationId xmlns:a16="http://schemas.microsoft.com/office/drawing/2014/main" id="{F50C6567-6D46-B3D2-A323-7A11BEDC9CB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r="15626"/>
          <a:stretch/>
        </p:blipFill>
        <p:spPr>
          <a:xfrm flipH="1">
            <a:off x="8667749" y="289418"/>
            <a:ext cx="7620326" cy="9959482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6905215" y="1385687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2" y="0"/>
                </a:lnTo>
                <a:lnTo>
                  <a:pt x="844062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rot="-5376337">
            <a:off x="16289363" y="3377588"/>
            <a:ext cx="2075766" cy="0"/>
          </a:xfrm>
          <a:prstGeom prst="line">
            <a:avLst/>
          </a:prstGeom>
          <a:ln w="28575" cap="rnd">
            <a:solidFill>
              <a:srgbClr val="D9D9D9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7684397" y="-146452"/>
            <a:ext cx="2145217" cy="6805228"/>
          </a:xfrm>
          <a:prstGeom prst="rect">
            <a:avLst/>
          </a:prstGeom>
          <a:solidFill>
            <a:srgbClr val="003399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318856" y="1099252"/>
            <a:ext cx="6191613" cy="2328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58"/>
              </a:lnSpc>
              <a:spcBef>
                <a:spcPct val="0"/>
              </a:spcBef>
            </a:pPr>
            <a:r>
              <a:rPr lang="en-US" sz="9358" dirty="0">
                <a:solidFill>
                  <a:srgbClr val="003399"/>
                </a:solidFill>
                <a:latin typeface="TeX Gyre Adventor 1"/>
              </a:rPr>
              <a:t>Q&amp;A </a:t>
            </a:r>
            <a:r>
              <a:rPr lang="en-US" sz="7200" dirty="0">
                <a:solidFill>
                  <a:srgbClr val="003399"/>
                </a:solidFill>
                <a:latin typeface="TeX Gyre Adventor 1"/>
              </a:rPr>
              <a:t>(and Helpful Links)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827074" y="2857500"/>
            <a:ext cx="6306008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000000"/>
                </a:solidFill>
                <a:latin typeface="TeX Gyre Adventor 2"/>
              </a:rPr>
              <a:t>Contact us for more information!</a:t>
            </a:r>
          </a:p>
        </p:txBody>
      </p:sp>
      <p:sp>
        <p:nvSpPr>
          <p:cNvPr id="7" name="Freeform 7"/>
          <p:cNvSpPr/>
          <p:nvPr/>
        </p:nvSpPr>
        <p:spPr>
          <a:xfrm>
            <a:off x="10827074" y="3751853"/>
            <a:ext cx="478506" cy="336749"/>
          </a:xfrm>
          <a:custGeom>
            <a:avLst/>
            <a:gdLst/>
            <a:ahLst/>
            <a:cxnLst/>
            <a:rect l="l" t="t" r="r" b="b"/>
            <a:pathLst>
              <a:path w="478506" h="336749">
                <a:moveTo>
                  <a:pt x="0" y="0"/>
                </a:moveTo>
                <a:lnTo>
                  <a:pt x="478506" y="0"/>
                </a:lnTo>
                <a:lnTo>
                  <a:pt x="478506" y="336749"/>
                </a:lnTo>
                <a:lnTo>
                  <a:pt x="0" y="3367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804453" y="4467660"/>
            <a:ext cx="549347" cy="549349"/>
          </a:xfrm>
          <a:custGeom>
            <a:avLst/>
            <a:gdLst/>
            <a:ahLst/>
            <a:cxnLst/>
            <a:rect l="l" t="t" r="r" b="b"/>
            <a:pathLst>
              <a:path w="549347" h="549349">
                <a:moveTo>
                  <a:pt x="0" y="0"/>
                </a:moveTo>
                <a:lnTo>
                  <a:pt x="549347" y="0"/>
                </a:lnTo>
                <a:lnTo>
                  <a:pt x="549347" y="549348"/>
                </a:lnTo>
                <a:lnTo>
                  <a:pt x="0" y="5493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812334" y="3685277"/>
            <a:ext cx="5799562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TeX Gyre Adventor 2"/>
              </a:rPr>
              <a:t>ngws@cpb.org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772402" y="4507384"/>
            <a:ext cx="5729948" cy="1761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00000"/>
                </a:solidFill>
                <a:latin typeface="TeX Gyre Adventor 2"/>
              </a:rPr>
              <a:t>Info + Helpful Links:</a:t>
            </a:r>
          </a:p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00000"/>
                </a:solidFill>
                <a:latin typeface="TeX Gyre Adventor 2"/>
                <a:hlinkClick r:id="rId9"/>
              </a:rPr>
              <a:t>https://www.cpb.org/Next-Generation-Warning-System-Grant-Program</a:t>
            </a:r>
            <a:endParaRPr lang="en-US" sz="2499" dirty="0">
              <a:solidFill>
                <a:srgbClr val="000000"/>
              </a:solidFill>
              <a:latin typeface="TeX Gyre Adventor 2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-282420" y="9286875"/>
            <a:ext cx="18852841" cy="0"/>
          </a:xfrm>
          <a:prstGeom prst="line">
            <a:avLst/>
          </a:prstGeom>
          <a:ln w="28575" cap="rnd">
            <a:solidFill>
              <a:srgbClr val="88919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-282420" y="4294119"/>
            <a:ext cx="9039426" cy="5992881"/>
            <a:chOff x="0" y="0"/>
            <a:chExt cx="12052568" cy="7990508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0"/>
            <a:srcRect t="277" b="277"/>
            <a:stretch>
              <a:fillRect/>
            </a:stretch>
          </p:blipFill>
          <p:spPr>
            <a:xfrm>
              <a:off x="0" y="0"/>
              <a:ext cx="12052568" cy="7990508"/>
            </a:xfrm>
            <a:prstGeom prst="rect">
              <a:avLst/>
            </a:prstGeom>
          </p:spPr>
        </p:pic>
      </p:grpSp>
      <p:sp>
        <p:nvSpPr>
          <p:cNvPr id="18" name="TextBox 18"/>
          <p:cNvSpPr txBox="1"/>
          <p:nvPr/>
        </p:nvSpPr>
        <p:spPr>
          <a:xfrm>
            <a:off x="10718964" y="9512942"/>
            <a:ext cx="7066318" cy="52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50"/>
              </a:lnSpc>
            </a:pPr>
            <a:r>
              <a:rPr lang="en-US" sz="2050">
                <a:solidFill>
                  <a:srgbClr val="889194"/>
                </a:solidFill>
                <a:latin typeface="Montserrat"/>
              </a:rPr>
              <a:t>Next Generation Warning System Grant Program</a:t>
            </a:r>
          </a:p>
          <a:p>
            <a:pPr marL="0" lvl="0" indent="0" algn="r">
              <a:lnSpc>
                <a:spcPts val="2050"/>
              </a:lnSpc>
              <a:spcBef>
                <a:spcPct val="0"/>
              </a:spcBef>
            </a:pPr>
            <a:endParaRPr lang="en-US" sz="2050">
              <a:solidFill>
                <a:srgbClr val="889194"/>
              </a:solidFill>
              <a:latin typeface="Montserrat"/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50B2EDD3-0B09-4F81-FC89-2C6CCB781D46}"/>
              </a:ext>
            </a:extLst>
          </p:cNvPr>
          <p:cNvSpPr/>
          <p:nvPr/>
        </p:nvSpPr>
        <p:spPr>
          <a:xfrm>
            <a:off x="10804453" y="6580322"/>
            <a:ext cx="549347" cy="549349"/>
          </a:xfrm>
          <a:custGeom>
            <a:avLst/>
            <a:gdLst/>
            <a:ahLst/>
            <a:cxnLst/>
            <a:rect l="l" t="t" r="r" b="b"/>
            <a:pathLst>
              <a:path w="549347" h="549349">
                <a:moveTo>
                  <a:pt x="0" y="0"/>
                </a:moveTo>
                <a:lnTo>
                  <a:pt x="549347" y="0"/>
                </a:lnTo>
                <a:lnTo>
                  <a:pt x="549347" y="549348"/>
                </a:lnTo>
                <a:lnTo>
                  <a:pt x="0" y="5493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2740A323-2E8E-EC80-ECD8-DBB74B7A2FB7}"/>
              </a:ext>
            </a:extLst>
          </p:cNvPr>
          <p:cNvSpPr txBox="1"/>
          <p:nvPr/>
        </p:nvSpPr>
        <p:spPr>
          <a:xfrm>
            <a:off x="11772402" y="6620046"/>
            <a:ext cx="5729948" cy="1761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00000"/>
                </a:solidFill>
                <a:latin typeface="TeX Gyre Adventor 2"/>
              </a:rPr>
              <a:t>RFA and Application:</a:t>
            </a:r>
          </a:p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00000"/>
                </a:solidFill>
                <a:latin typeface="TeX Gyre Adventor 2"/>
                <a:hlinkClick r:id="rId11"/>
              </a:rPr>
              <a:t>https://cpb.org/grants/Next-Generation-Warning-System-Grant-Program</a:t>
            </a:r>
            <a:endParaRPr lang="en-US" sz="2499" dirty="0">
              <a:solidFill>
                <a:srgbClr val="000000"/>
              </a:solidFill>
              <a:latin typeface="TeX Gyre Adventor 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2420" y="5143500"/>
            <a:ext cx="18852841" cy="6145838"/>
          </a:xfrm>
          <a:prstGeom prst="rect">
            <a:avLst/>
          </a:prstGeom>
          <a:solidFill>
            <a:srgbClr val="003399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AutoShape 3"/>
          <p:cNvSpPr/>
          <p:nvPr/>
        </p:nvSpPr>
        <p:spPr>
          <a:xfrm>
            <a:off x="5227544" y="4856169"/>
            <a:ext cx="3682485" cy="2091285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9352417" y="4856169"/>
            <a:ext cx="3682485" cy="2091285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5448816" y="3463934"/>
            <a:ext cx="3262978" cy="3262978"/>
            <a:chOff x="0" y="0"/>
            <a:chExt cx="4589562" cy="4589562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" t="7865" r="-10" b="17135"/>
            <a:stretch/>
          </p:blipFill>
          <p:spPr>
            <a:xfrm>
              <a:off x="0" y="0"/>
              <a:ext cx="4589562" cy="4589562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9571832" y="3463934"/>
            <a:ext cx="3262978" cy="3262978"/>
            <a:chOff x="0" y="0"/>
            <a:chExt cx="4589562" cy="4589562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22" b="12422"/>
            <a:stretch/>
          </p:blipFill>
          <p:spPr>
            <a:xfrm>
              <a:off x="0" y="0"/>
              <a:ext cx="4589562" cy="4589562"/>
            </a:xfrm>
            <a:prstGeom prst="rect">
              <a:avLst/>
            </a:prstGeom>
          </p:spPr>
        </p:pic>
      </p:grpSp>
      <p:sp>
        <p:nvSpPr>
          <p:cNvPr id="9" name="AutoShape 9"/>
          <p:cNvSpPr/>
          <p:nvPr/>
        </p:nvSpPr>
        <p:spPr>
          <a:xfrm>
            <a:off x="1097743" y="4873563"/>
            <a:ext cx="3682485" cy="2091285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1319015" y="3481328"/>
            <a:ext cx="3262978" cy="3262978"/>
            <a:chOff x="0" y="0"/>
            <a:chExt cx="4589562" cy="4589562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1" t="2905" r="1251" b="4997"/>
            <a:stretch/>
          </p:blipFill>
          <p:spPr>
            <a:xfrm>
              <a:off x="0" y="0"/>
              <a:ext cx="4589562" cy="4589562"/>
            </a:xfrm>
            <a:prstGeom prst="rect">
              <a:avLst/>
            </a:prstGeom>
          </p:spPr>
        </p:pic>
      </p:grpSp>
      <p:sp>
        <p:nvSpPr>
          <p:cNvPr id="12" name="Freeform 12"/>
          <p:cNvSpPr/>
          <p:nvPr/>
        </p:nvSpPr>
        <p:spPr>
          <a:xfrm rot="-5400000">
            <a:off x="162593" y="1249973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2" y="0"/>
                </a:lnTo>
                <a:lnTo>
                  <a:pt x="844062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7281345" y="1249973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2" y="0"/>
                </a:lnTo>
                <a:lnTo>
                  <a:pt x="844062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 rot="-5376337">
            <a:off x="-453259" y="3241875"/>
            <a:ext cx="2075766" cy="0"/>
          </a:xfrm>
          <a:prstGeom prst="line">
            <a:avLst/>
          </a:prstGeom>
          <a:ln w="28575" cap="rnd">
            <a:solidFill>
              <a:srgbClr val="D9D9D9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 rot="-5376337">
            <a:off x="16665493" y="3241875"/>
            <a:ext cx="2075766" cy="0"/>
          </a:xfrm>
          <a:prstGeom prst="line">
            <a:avLst/>
          </a:prstGeom>
          <a:ln w="28575" cap="rnd">
            <a:solidFill>
              <a:srgbClr val="D9D9D9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657728" y="7313719"/>
            <a:ext cx="4818614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799" dirty="0">
                <a:solidFill>
                  <a:srgbClr val="FFFFFF"/>
                </a:solidFill>
                <a:latin typeface="Montserrat Semi-Bold"/>
              </a:rPr>
              <a:t>Faisal Khan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57728" y="7904274"/>
            <a:ext cx="4818614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sz="2500" dirty="0">
                <a:solidFill>
                  <a:srgbClr val="FFFFFF"/>
                </a:solidFill>
                <a:latin typeface="Montserrat Italics"/>
              </a:rPr>
              <a:t>Executive Director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935986" y="7313719"/>
            <a:ext cx="4818614" cy="356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799" dirty="0">
                <a:solidFill>
                  <a:srgbClr val="FFFFFF"/>
                </a:solidFill>
                <a:latin typeface="Montserrat Semi-Bold"/>
              </a:rPr>
              <a:t>Meirah Shedlo Eidelman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935986" y="7904274"/>
            <a:ext cx="4818614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sz="2500" dirty="0">
                <a:solidFill>
                  <a:srgbClr val="FFFFFF"/>
                </a:solidFill>
                <a:latin typeface="Montserrat Italics"/>
              </a:rPr>
              <a:t>Project Manager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857874" y="1171575"/>
            <a:ext cx="6572251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TeX Gyre Adventor 1"/>
              </a:rPr>
              <a:t>The Team</a:t>
            </a:r>
          </a:p>
        </p:txBody>
      </p:sp>
      <p:sp>
        <p:nvSpPr>
          <p:cNvPr id="23" name="AutoShape 23"/>
          <p:cNvSpPr/>
          <p:nvPr/>
        </p:nvSpPr>
        <p:spPr>
          <a:xfrm>
            <a:off x="-282420" y="9286875"/>
            <a:ext cx="18852841" cy="0"/>
          </a:xfrm>
          <a:prstGeom prst="line">
            <a:avLst/>
          </a:prstGeom>
          <a:ln w="28575" cap="rnd">
            <a:solidFill>
              <a:srgbClr val="F8F9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10718964" y="9512942"/>
            <a:ext cx="7066318" cy="52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50"/>
              </a:lnSpc>
            </a:pPr>
            <a:r>
              <a:rPr lang="en-US" sz="2050">
                <a:solidFill>
                  <a:srgbClr val="F8F9F9"/>
                </a:solidFill>
                <a:latin typeface="Montserrat"/>
              </a:rPr>
              <a:t>Next Generation Warning System Grant Program</a:t>
            </a:r>
          </a:p>
          <a:p>
            <a:pPr marL="0" lvl="0" indent="0" algn="r">
              <a:lnSpc>
                <a:spcPts val="2050"/>
              </a:lnSpc>
              <a:spcBef>
                <a:spcPct val="0"/>
              </a:spcBef>
            </a:pPr>
            <a:endParaRPr lang="en-US" sz="2050">
              <a:solidFill>
                <a:srgbClr val="F8F9F9"/>
              </a:solidFill>
              <a:latin typeface="Montserrat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028700" y="9486900"/>
            <a:ext cx="5099376" cy="27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0"/>
              </a:lnSpc>
            </a:pPr>
            <a:r>
              <a:rPr lang="en-US" sz="2050">
                <a:solidFill>
                  <a:srgbClr val="F8F9F9"/>
                </a:solidFill>
                <a:latin typeface="Montserrat"/>
              </a:rPr>
              <a:t>www.cpb.org</a:t>
            </a:r>
          </a:p>
        </p:txBody>
      </p:sp>
      <p:sp>
        <p:nvSpPr>
          <p:cNvPr id="26" name="AutoShape 4">
            <a:extLst>
              <a:ext uri="{FF2B5EF4-FFF2-40B4-BE49-F238E27FC236}">
                <a16:creationId xmlns:a16="http://schemas.microsoft.com/office/drawing/2014/main" id="{4B0AC3E9-7FA0-51EC-6925-F265F90A2CF3}"/>
              </a:ext>
            </a:extLst>
          </p:cNvPr>
          <p:cNvSpPr/>
          <p:nvPr/>
        </p:nvSpPr>
        <p:spPr>
          <a:xfrm>
            <a:off x="13477291" y="4856169"/>
            <a:ext cx="3682485" cy="2091285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27" name="Group 7">
            <a:extLst>
              <a:ext uri="{FF2B5EF4-FFF2-40B4-BE49-F238E27FC236}">
                <a16:creationId xmlns:a16="http://schemas.microsoft.com/office/drawing/2014/main" id="{003E1672-E523-DCE2-D6F1-A1AC5A6AB16A}"/>
              </a:ext>
            </a:extLst>
          </p:cNvPr>
          <p:cNvGrpSpPr/>
          <p:nvPr/>
        </p:nvGrpSpPr>
        <p:grpSpPr>
          <a:xfrm>
            <a:off x="13696706" y="3463934"/>
            <a:ext cx="3262978" cy="3262978"/>
            <a:chOff x="0" y="0"/>
            <a:chExt cx="4589562" cy="4589562"/>
          </a:xfrm>
        </p:grpSpPr>
        <p:pic>
          <p:nvPicPr>
            <p:cNvPr id="28" name="Picture 8">
              <a:extLst>
                <a:ext uri="{FF2B5EF4-FFF2-40B4-BE49-F238E27FC236}">
                  <a16:creationId xmlns:a16="http://schemas.microsoft.com/office/drawing/2014/main" id="{CE1CA9D3-DEFB-FFE8-062B-75F58B71E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9" r="1849"/>
            <a:stretch/>
          </p:blipFill>
          <p:spPr>
            <a:xfrm>
              <a:off x="0" y="0"/>
              <a:ext cx="4589562" cy="4589562"/>
            </a:xfrm>
            <a:prstGeom prst="rect">
              <a:avLst/>
            </a:prstGeom>
          </p:spPr>
        </p:pic>
      </p:grpSp>
      <p:sp>
        <p:nvSpPr>
          <p:cNvPr id="29" name="TextBox 16">
            <a:extLst>
              <a:ext uri="{FF2B5EF4-FFF2-40B4-BE49-F238E27FC236}">
                <a16:creationId xmlns:a16="http://schemas.microsoft.com/office/drawing/2014/main" id="{7FFA162F-C749-D713-134F-9EB87781DA82}"/>
              </a:ext>
            </a:extLst>
          </p:cNvPr>
          <p:cNvSpPr txBox="1"/>
          <p:nvPr/>
        </p:nvSpPr>
        <p:spPr>
          <a:xfrm>
            <a:off x="4614077" y="7348033"/>
            <a:ext cx="4818614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799" dirty="0">
                <a:solidFill>
                  <a:srgbClr val="FFFFFF"/>
                </a:solidFill>
                <a:latin typeface="Montserrat Semi-Bold"/>
              </a:rPr>
              <a:t>Kyle Cromer</a:t>
            </a:r>
          </a:p>
        </p:txBody>
      </p:sp>
      <p:sp>
        <p:nvSpPr>
          <p:cNvPr id="30" name="TextBox 17">
            <a:extLst>
              <a:ext uri="{FF2B5EF4-FFF2-40B4-BE49-F238E27FC236}">
                <a16:creationId xmlns:a16="http://schemas.microsoft.com/office/drawing/2014/main" id="{A4AC6B24-30C5-DAF5-0032-E14F43A0DD3A}"/>
              </a:ext>
            </a:extLst>
          </p:cNvPr>
          <p:cNvSpPr txBox="1"/>
          <p:nvPr/>
        </p:nvSpPr>
        <p:spPr>
          <a:xfrm>
            <a:off x="4614077" y="7938588"/>
            <a:ext cx="4818614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sz="2500" dirty="0">
                <a:solidFill>
                  <a:srgbClr val="FFFFFF"/>
                </a:solidFill>
                <a:latin typeface="Montserrat Italics"/>
              </a:rPr>
              <a:t>Director, Budget and Compliance</a:t>
            </a:r>
          </a:p>
        </p:txBody>
      </p:sp>
      <p:sp>
        <p:nvSpPr>
          <p:cNvPr id="31" name="TextBox 16">
            <a:extLst>
              <a:ext uri="{FF2B5EF4-FFF2-40B4-BE49-F238E27FC236}">
                <a16:creationId xmlns:a16="http://schemas.microsoft.com/office/drawing/2014/main" id="{D0A7EAF7-B616-DE56-14CE-4AE73D431CFD}"/>
              </a:ext>
            </a:extLst>
          </p:cNvPr>
          <p:cNvSpPr txBox="1"/>
          <p:nvPr/>
        </p:nvSpPr>
        <p:spPr>
          <a:xfrm>
            <a:off x="8821186" y="7316636"/>
            <a:ext cx="4818614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799" dirty="0">
                <a:solidFill>
                  <a:srgbClr val="FFFFFF"/>
                </a:solidFill>
                <a:latin typeface="Montserrat Semi-Bold"/>
              </a:rPr>
              <a:t>Kevin Maloof</a:t>
            </a:r>
          </a:p>
        </p:txBody>
      </p:sp>
      <p:sp>
        <p:nvSpPr>
          <p:cNvPr id="32" name="TextBox 17">
            <a:extLst>
              <a:ext uri="{FF2B5EF4-FFF2-40B4-BE49-F238E27FC236}">
                <a16:creationId xmlns:a16="http://schemas.microsoft.com/office/drawing/2014/main" id="{E6E21D67-6C08-AE05-C7E8-B7D1B31ACB5C}"/>
              </a:ext>
            </a:extLst>
          </p:cNvPr>
          <p:cNvSpPr txBox="1"/>
          <p:nvPr/>
        </p:nvSpPr>
        <p:spPr>
          <a:xfrm>
            <a:off x="8821186" y="7907191"/>
            <a:ext cx="4818614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sz="2500" dirty="0">
                <a:solidFill>
                  <a:srgbClr val="FFFFFF"/>
                </a:solidFill>
                <a:latin typeface="Montserrat Italics"/>
              </a:rPr>
              <a:t>Project Manager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010633" y="0"/>
            <a:ext cx="10277367" cy="2739331"/>
          </a:xfrm>
          <a:prstGeom prst="rect">
            <a:avLst/>
          </a:prstGeom>
          <a:solidFill>
            <a:srgbClr val="003399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8741989" y="-1074230"/>
            <a:ext cx="3973783" cy="6148935"/>
          </a:xfrm>
          <a:prstGeom prst="rect">
            <a:avLst/>
          </a:prstGeom>
          <a:solidFill>
            <a:srgbClr val="000000">
              <a:alpha val="21961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3239987" y="-597972"/>
            <a:ext cx="4688171" cy="8725930"/>
          </a:xfrm>
          <a:prstGeom prst="rect">
            <a:avLst/>
          </a:prstGeom>
          <a:solidFill>
            <a:srgbClr val="000000">
              <a:alpha val="21961"/>
            </a:srgb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3097112" y="0"/>
            <a:ext cx="4688171" cy="7985083"/>
            <a:chOff x="0" y="0"/>
            <a:chExt cx="6250894" cy="1064677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30405" r="30405"/>
            <a:stretch>
              <a:fillRect/>
            </a:stretch>
          </p:blipFill>
          <p:spPr>
            <a:xfrm>
              <a:off x="0" y="0"/>
              <a:ext cx="6250894" cy="10646778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8599114" y="0"/>
            <a:ext cx="3973783" cy="4931830"/>
            <a:chOff x="0" y="0"/>
            <a:chExt cx="5298377" cy="6575773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 l="46317"/>
            <a:stretch>
              <a:fillRect/>
            </a:stretch>
          </p:blipFill>
          <p:spPr>
            <a:xfrm>
              <a:off x="0" y="0"/>
              <a:ext cx="5298377" cy="6575773"/>
            </a:xfrm>
            <a:prstGeom prst="rect">
              <a:avLst/>
            </a:prstGeom>
          </p:spPr>
        </p:pic>
      </p:grpSp>
      <p:sp>
        <p:nvSpPr>
          <p:cNvPr id="9" name="AutoShape 9"/>
          <p:cNvSpPr/>
          <p:nvPr/>
        </p:nvSpPr>
        <p:spPr>
          <a:xfrm>
            <a:off x="-282420" y="9286875"/>
            <a:ext cx="18852841" cy="0"/>
          </a:xfrm>
          <a:prstGeom prst="line">
            <a:avLst/>
          </a:prstGeom>
          <a:ln w="28575" cap="rnd">
            <a:solidFill>
              <a:srgbClr val="88919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215412" y="1249973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 rot="-5376337">
            <a:off x="-400441" y="3241875"/>
            <a:ext cx="2075766" cy="0"/>
          </a:xfrm>
          <a:prstGeom prst="line">
            <a:avLst/>
          </a:prstGeom>
          <a:ln w="28575" cap="rnd">
            <a:solidFill>
              <a:srgbClr val="D9D9D9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0718964" y="9512942"/>
            <a:ext cx="7066318" cy="52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50"/>
              </a:lnSpc>
            </a:pPr>
            <a:r>
              <a:rPr lang="en-US" sz="2050">
                <a:solidFill>
                  <a:srgbClr val="889194"/>
                </a:solidFill>
                <a:latin typeface="Montserrat"/>
              </a:rPr>
              <a:t>Next Generation Warning System Grant Program</a:t>
            </a:r>
          </a:p>
          <a:p>
            <a:pPr marL="0" lvl="0" indent="0" algn="r">
              <a:lnSpc>
                <a:spcPts val="2050"/>
              </a:lnSpc>
              <a:spcBef>
                <a:spcPct val="0"/>
              </a:spcBef>
            </a:pPr>
            <a:endParaRPr lang="en-US" sz="2050">
              <a:solidFill>
                <a:srgbClr val="889194"/>
              </a:solidFill>
              <a:latin typeface="Montserra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28700" y="9486900"/>
            <a:ext cx="5099376" cy="27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0"/>
              </a:lnSpc>
            </a:pPr>
            <a:r>
              <a:rPr lang="en-US" sz="2050">
                <a:solidFill>
                  <a:srgbClr val="889194"/>
                </a:solidFill>
                <a:latin typeface="Montserrat"/>
              </a:rPr>
              <a:t>www.cpb.org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16454" y="1799531"/>
            <a:ext cx="7097448" cy="1224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99"/>
              </a:lnSpc>
              <a:spcBef>
                <a:spcPct val="0"/>
              </a:spcBef>
            </a:pPr>
            <a:r>
              <a:rPr lang="en-US" sz="9199">
                <a:solidFill>
                  <a:srgbClr val="003399"/>
                </a:solidFill>
                <a:latin typeface="TeX Gyre Adventor 1"/>
              </a:rPr>
              <a:t>Objectives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16454" y="4298771"/>
            <a:ext cx="6901660" cy="261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TeX Gyre Adventor 2"/>
              </a:rPr>
              <a:t>The program advances DHS/FEMA’s goal to promote “an effective system for warning and informing the American public of impending natural and man-made disasters is an essential part of America's emergency preparedness.”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66561" y="2947604"/>
            <a:ext cx="4845348" cy="646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TeX Gyre Adventor 1"/>
              </a:rPr>
              <a:t>of the grant program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215412" y="1249973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rot="-5376337">
            <a:off x="-400441" y="3241875"/>
            <a:ext cx="2075766" cy="0"/>
          </a:xfrm>
          <a:prstGeom prst="line">
            <a:avLst/>
          </a:prstGeom>
          <a:ln w="28575" cap="rnd">
            <a:solidFill>
              <a:srgbClr val="D9D9D9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316454" y="1799531"/>
            <a:ext cx="7097448" cy="1224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99"/>
              </a:lnSpc>
              <a:spcBef>
                <a:spcPct val="0"/>
              </a:spcBef>
            </a:pPr>
            <a:r>
              <a:rPr lang="en-US" sz="9199">
                <a:solidFill>
                  <a:srgbClr val="003399"/>
                </a:solidFill>
                <a:latin typeface="TeX Gyre Adventor 1"/>
              </a:rPr>
              <a:t>Objectives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43000" y="4298771"/>
            <a:ext cx="6508967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000000"/>
                </a:solidFill>
                <a:latin typeface="TeX Gyre Adventor 2"/>
              </a:rPr>
              <a:t>CPB will award subgrants to eligible, high priority stations to fund equipment purchases, installation, and training that advance the mission of the NGWSGP.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66561" y="2947604"/>
            <a:ext cx="4845348" cy="646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TeX Gyre Adventor 1"/>
              </a:rPr>
              <a:t>of the grant program</a:t>
            </a:r>
          </a:p>
        </p:txBody>
      </p:sp>
      <p:sp>
        <p:nvSpPr>
          <p:cNvPr id="10" name="AutoShape 10"/>
          <p:cNvSpPr/>
          <p:nvPr/>
        </p:nvSpPr>
        <p:spPr>
          <a:xfrm>
            <a:off x="-282420" y="9286875"/>
            <a:ext cx="18852841" cy="0"/>
          </a:xfrm>
          <a:prstGeom prst="line">
            <a:avLst/>
          </a:prstGeom>
          <a:ln w="28575" cap="rnd">
            <a:solidFill>
              <a:srgbClr val="88919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718964" y="9512942"/>
            <a:ext cx="7066318" cy="52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50"/>
              </a:lnSpc>
            </a:pPr>
            <a:r>
              <a:rPr lang="en-US" sz="2050">
                <a:solidFill>
                  <a:srgbClr val="889194"/>
                </a:solidFill>
                <a:latin typeface="Montserrat"/>
              </a:rPr>
              <a:t>Next Generation Warning System Grant Program</a:t>
            </a:r>
          </a:p>
          <a:p>
            <a:pPr marL="0" lvl="0" indent="0" algn="r">
              <a:lnSpc>
                <a:spcPts val="2050"/>
              </a:lnSpc>
              <a:spcBef>
                <a:spcPct val="0"/>
              </a:spcBef>
            </a:pPr>
            <a:endParaRPr lang="en-US" sz="2050">
              <a:solidFill>
                <a:srgbClr val="889194"/>
              </a:solidFill>
              <a:latin typeface="Montserra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0" y="9486900"/>
            <a:ext cx="5099376" cy="27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0"/>
              </a:lnSpc>
            </a:pPr>
            <a:r>
              <a:rPr lang="en-US" sz="2050">
                <a:solidFill>
                  <a:srgbClr val="889194"/>
                </a:solidFill>
                <a:latin typeface="Montserrat"/>
              </a:rPr>
              <a:t>www.cpb.org</a:t>
            </a: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1837D41E-2BE2-B071-3C15-FDCFE3096662}"/>
              </a:ext>
            </a:extLst>
          </p:cNvPr>
          <p:cNvSpPr/>
          <p:nvPr/>
        </p:nvSpPr>
        <p:spPr>
          <a:xfrm>
            <a:off x="8096334" y="1802101"/>
            <a:ext cx="4761363" cy="2946902"/>
          </a:xfrm>
          <a:prstGeom prst="rect">
            <a:avLst/>
          </a:prstGeom>
          <a:solidFill>
            <a:srgbClr val="000000">
              <a:alpha val="33725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97CDC6A0-A72A-6E9A-934C-F260F9AAEBF1}"/>
              </a:ext>
            </a:extLst>
          </p:cNvPr>
          <p:cNvSpPr/>
          <p:nvPr/>
        </p:nvSpPr>
        <p:spPr>
          <a:xfrm>
            <a:off x="7924800" y="1638300"/>
            <a:ext cx="4760078" cy="292079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C5FE56-0731-06AF-AE74-2F026CDD7B26}"/>
              </a:ext>
            </a:extLst>
          </p:cNvPr>
          <p:cNvSpPr txBox="1"/>
          <p:nvPr/>
        </p:nvSpPr>
        <p:spPr>
          <a:xfrm>
            <a:off x="8065820" y="3286840"/>
            <a:ext cx="4478038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275ECD"/>
                </a:solidFill>
                <a:latin typeface="TeX Gyre Adventor 1"/>
              </a:rPr>
              <a:t>Enhance stations’ capacity</a:t>
            </a:r>
          </a:p>
        </p:txBody>
      </p:sp>
      <p:sp>
        <p:nvSpPr>
          <p:cNvPr id="15" name="AutoShape 9">
            <a:extLst>
              <a:ext uri="{FF2B5EF4-FFF2-40B4-BE49-F238E27FC236}">
                <a16:creationId xmlns:a16="http://schemas.microsoft.com/office/drawing/2014/main" id="{EE704AC6-5004-8A7B-3DB3-CACA18EDC523}"/>
              </a:ext>
            </a:extLst>
          </p:cNvPr>
          <p:cNvSpPr/>
          <p:nvPr/>
        </p:nvSpPr>
        <p:spPr>
          <a:xfrm>
            <a:off x="13182509" y="1813389"/>
            <a:ext cx="4761363" cy="2946902"/>
          </a:xfrm>
          <a:prstGeom prst="rect">
            <a:avLst/>
          </a:prstGeom>
          <a:solidFill>
            <a:srgbClr val="000000">
              <a:alpha val="33725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AutoShape 10">
            <a:extLst>
              <a:ext uri="{FF2B5EF4-FFF2-40B4-BE49-F238E27FC236}">
                <a16:creationId xmlns:a16="http://schemas.microsoft.com/office/drawing/2014/main" id="{2875B33B-88E2-ED1F-F940-85F5C9F0F4C5}"/>
              </a:ext>
            </a:extLst>
          </p:cNvPr>
          <p:cNvSpPr/>
          <p:nvPr/>
        </p:nvSpPr>
        <p:spPr>
          <a:xfrm>
            <a:off x="13010975" y="1649588"/>
            <a:ext cx="4760078" cy="292079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1259E8-8291-1331-CAE1-0AC90B1EBEF3}"/>
              </a:ext>
            </a:extLst>
          </p:cNvPr>
          <p:cNvSpPr txBox="1"/>
          <p:nvPr/>
        </p:nvSpPr>
        <p:spPr>
          <a:xfrm>
            <a:off x="13151995" y="3298128"/>
            <a:ext cx="4478038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275ECD"/>
                </a:solidFill>
                <a:latin typeface="TeX Gyre Adventor 1"/>
              </a:rPr>
              <a:t>Upgrade to digital radio and ATSC 3.0</a:t>
            </a:r>
          </a:p>
        </p:txBody>
      </p:sp>
      <p:sp>
        <p:nvSpPr>
          <p:cNvPr id="18" name="AutoShape 9">
            <a:extLst>
              <a:ext uri="{FF2B5EF4-FFF2-40B4-BE49-F238E27FC236}">
                <a16:creationId xmlns:a16="http://schemas.microsoft.com/office/drawing/2014/main" id="{8B2E80BB-B3A5-124B-0846-388687B47FAE}"/>
              </a:ext>
            </a:extLst>
          </p:cNvPr>
          <p:cNvSpPr/>
          <p:nvPr/>
        </p:nvSpPr>
        <p:spPr>
          <a:xfrm>
            <a:off x="8096334" y="5118255"/>
            <a:ext cx="4761363" cy="2946902"/>
          </a:xfrm>
          <a:prstGeom prst="rect">
            <a:avLst/>
          </a:prstGeom>
          <a:solidFill>
            <a:srgbClr val="000000">
              <a:alpha val="33725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AutoShape 10">
            <a:extLst>
              <a:ext uri="{FF2B5EF4-FFF2-40B4-BE49-F238E27FC236}">
                <a16:creationId xmlns:a16="http://schemas.microsoft.com/office/drawing/2014/main" id="{4AB4F3FF-BCD8-E0CE-2F24-8A66449330DC}"/>
              </a:ext>
            </a:extLst>
          </p:cNvPr>
          <p:cNvSpPr/>
          <p:nvPr/>
        </p:nvSpPr>
        <p:spPr>
          <a:xfrm>
            <a:off x="7924800" y="4954454"/>
            <a:ext cx="4760078" cy="292079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F1DE4B-B5E8-8985-0137-5B9431450225}"/>
              </a:ext>
            </a:extLst>
          </p:cNvPr>
          <p:cNvSpPr txBox="1"/>
          <p:nvPr/>
        </p:nvSpPr>
        <p:spPr>
          <a:xfrm>
            <a:off x="8065820" y="6602994"/>
            <a:ext cx="4478038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275ECD"/>
                </a:solidFill>
                <a:latin typeface="TeX Gyre Adventor 1"/>
              </a:rPr>
              <a:t>Improve technology infrastructure</a:t>
            </a:r>
          </a:p>
        </p:txBody>
      </p:sp>
      <p:sp>
        <p:nvSpPr>
          <p:cNvPr id="21" name="AutoShape 9">
            <a:extLst>
              <a:ext uri="{FF2B5EF4-FFF2-40B4-BE49-F238E27FC236}">
                <a16:creationId xmlns:a16="http://schemas.microsoft.com/office/drawing/2014/main" id="{93BF1232-2633-D4AA-8308-DF60D77CB19F}"/>
              </a:ext>
            </a:extLst>
          </p:cNvPr>
          <p:cNvSpPr/>
          <p:nvPr/>
        </p:nvSpPr>
        <p:spPr>
          <a:xfrm>
            <a:off x="13182509" y="5129543"/>
            <a:ext cx="4761363" cy="2946902"/>
          </a:xfrm>
          <a:prstGeom prst="rect">
            <a:avLst/>
          </a:prstGeom>
          <a:solidFill>
            <a:srgbClr val="000000">
              <a:alpha val="33725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22" name="AutoShape 10">
            <a:extLst>
              <a:ext uri="{FF2B5EF4-FFF2-40B4-BE49-F238E27FC236}">
                <a16:creationId xmlns:a16="http://schemas.microsoft.com/office/drawing/2014/main" id="{33389801-51FC-E166-68E2-098A49D9E10F}"/>
              </a:ext>
            </a:extLst>
          </p:cNvPr>
          <p:cNvSpPr/>
          <p:nvPr/>
        </p:nvSpPr>
        <p:spPr>
          <a:xfrm>
            <a:off x="13010975" y="4965742"/>
            <a:ext cx="4760078" cy="292079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403C2D-0FD9-6A47-0820-1ADBDD2A16F6}"/>
              </a:ext>
            </a:extLst>
          </p:cNvPr>
          <p:cNvSpPr txBox="1"/>
          <p:nvPr/>
        </p:nvSpPr>
        <p:spPr>
          <a:xfrm>
            <a:off x="13151995" y="6614282"/>
            <a:ext cx="4478038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275ECD"/>
                </a:solidFill>
                <a:latin typeface="TeX Gyre Adventor 1"/>
              </a:rPr>
              <a:t>Expand emergency alerting</a:t>
            </a:r>
          </a:p>
        </p:txBody>
      </p:sp>
      <p:pic>
        <p:nvPicPr>
          <p:cNvPr id="25" name="Graphic 24" descr="Robot Hand with solid fill">
            <a:extLst>
              <a:ext uri="{FF2B5EF4-FFF2-40B4-BE49-F238E27FC236}">
                <a16:creationId xmlns:a16="http://schemas.microsoft.com/office/drawing/2014/main" id="{49718F13-FC3E-207A-0CBA-31B1F53F0F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40497" y="5060636"/>
            <a:ext cx="1473036" cy="1473036"/>
          </a:xfrm>
          <a:prstGeom prst="rect">
            <a:avLst/>
          </a:prstGeom>
        </p:spPr>
      </p:pic>
      <p:pic>
        <p:nvPicPr>
          <p:cNvPr id="27" name="Graphic 26" descr="Siren with solid fill">
            <a:extLst>
              <a:ext uri="{FF2B5EF4-FFF2-40B4-BE49-F238E27FC236}">
                <a16:creationId xmlns:a16="http://schemas.microsoft.com/office/drawing/2014/main" id="{5FFCD780-718A-4F7F-A91C-B76A672686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704521" y="5178887"/>
            <a:ext cx="1372986" cy="1372986"/>
          </a:xfrm>
          <a:prstGeom prst="rect">
            <a:avLst/>
          </a:prstGeom>
        </p:spPr>
      </p:pic>
      <p:pic>
        <p:nvPicPr>
          <p:cNvPr id="29" name="Graphic 28" descr="Voice with solid fill">
            <a:extLst>
              <a:ext uri="{FF2B5EF4-FFF2-40B4-BE49-F238E27FC236}">
                <a16:creationId xmlns:a16="http://schemas.microsoft.com/office/drawing/2014/main" id="{D16AA929-2B8F-DBD0-3396-950571E814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601762" y="1855797"/>
            <a:ext cx="1473036" cy="1473036"/>
          </a:xfrm>
          <a:prstGeom prst="rect">
            <a:avLst/>
          </a:prstGeom>
        </p:spPr>
      </p:pic>
      <p:pic>
        <p:nvPicPr>
          <p:cNvPr id="14" name="Picture 13" descr="A black and white logo&#10;&#10;Description automatically generated">
            <a:extLst>
              <a:ext uri="{FF2B5EF4-FFF2-40B4-BE49-F238E27FC236}">
                <a16:creationId xmlns:a16="http://schemas.microsoft.com/office/drawing/2014/main" id="{5A18D782-4253-3693-CB5A-D6AA1F2D2FD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1" t="18246" r="20179" b="19159"/>
          <a:stretch/>
        </p:blipFill>
        <p:spPr>
          <a:xfrm>
            <a:off x="9753600" y="1806891"/>
            <a:ext cx="1295400" cy="14316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85813" y="-158270"/>
            <a:ext cx="9678942" cy="9121295"/>
          </a:xfrm>
          <a:prstGeom prst="rect">
            <a:avLst/>
          </a:prstGeom>
          <a:solidFill>
            <a:srgbClr val="003399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215412" y="1249973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rot="-5376337">
            <a:off x="-400441" y="3241875"/>
            <a:ext cx="2075766" cy="0"/>
          </a:xfrm>
          <a:prstGeom prst="line">
            <a:avLst/>
          </a:prstGeom>
          <a:ln w="28575" cap="rnd">
            <a:solidFill>
              <a:srgbClr val="D9D9D9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316454" y="1751906"/>
            <a:ext cx="7097448" cy="1887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  <a:spcBef>
                <a:spcPct val="0"/>
              </a:spcBef>
            </a:pPr>
            <a:r>
              <a:rPr lang="en-US" sz="7200">
                <a:solidFill>
                  <a:srgbClr val="FFFFFF"/>
                </a:solidFill>
                <a:latin typeface="TeX Gyre Adventor 1"/>
              </a:rPr>
              <a:t>Prioritization Criteria </a:t>
            </a:r>
          </a:p>
        </p:txBody>
      </p:sp>
      <p:sp>
        <p:nvSpPr>
          <p:cNvPr id="8" name="AutoShape 8"/>
          <p:cNvSpPr/>
          <p:nvPr/>
        </p:nvSpPr>
        <p:spPr>
          <a:xfrm>
            <a:off x="7698450" y="1190625"/>
            <a:ext cx="9990433" cy="1754210"/>
          </a:xfrm>
          <a:prstGeom prst="rect">
            <a:avLst/>
          </a:prstGeom>
          <a:solidFill>
            <a:srgbClr val="000000">
              <a:alpha val="33725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7520315" y="1028700"/>
            <a:ext cx="10058918" cy="1787592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8040283" y="2170758"/>
            <a:ext cx="9360815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TeX Gyre Adventor 2"/>
              </a:rPr>
              <a:t>Tribal, minority, and/or rural stations serving underserved communities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698450" y="1114425"/>
            <a:ext cx="3094794" cy="752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275ECD"/>
                </a:solidFill>
                <a:latin typeface="Montserrat Bold"/>
              </a:rPr>
              <a:t>Priority 1</a:t>
            </a:r>
          </a:p>
        </p:txBody>
      </p:sp>
      <p:sp>
        <p:nvSpPr>
          <p:cNvPr id="12" name="AutoShape 12"/>
          <p:cNvSpPr/>
          <p:nvPr/>
        </p:nvSpPr>
        <p:spPr>
          <a:xfrm>
            <a:off x="7698450" y="1979709"/>
            <a:ext cx="3094794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>
            <a:off x="7698450" y="3282766"/>
            <a:ext cx="9990433" cy="1754210"/>
          </a:xfrm>
          <a:prstGeom prst="rect">
            <a:avLst/>
          </a:prstGeom>
          <a:solidFill>
            <a:srgbClr val="000000">
              <a:alpha val="33725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>
            <a:off x="7520315" y="3120841"/>
            <a:ext cx="10058918" cy="1787592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8040283" y="4262899"/>
            <a:ext cx="9360815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TeX Gyre Adventor 2"/>
              </a:rPr>
              <a:t>Small stations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698450" y="3206566"/>
            <a:ext cx="3094794" cy="752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275ECD"/>
                </a:solidFill>
                <a:latin typeface="Montserrat Bold"/>
              </a:rPr>
              <a:t>Priority 2</a:t>
            </a:r>
          </a:p>
        </p:txBody>
      </p:sp>
      <p:sp>
        <p:nvSpPr>
          <p:cNvPr id="17" name="AutoShape 17"/>
          <p:cNvSpPr/>
          <p:nvPr/>
        </p:nvSpPr>
        <p:spPr>
          <a:xfrm>
            <a:off x="7698450" y="4071850"/>
            <a:ext cx="3094794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7698450" y="5370351"/>
            <a:ext cx="9990433" cy="2843863"/>
          </a:xfrm>
          <a:prstGeom prst="rect">
            <a:avLst/>
          </a:prstGeom>
          <a:solidFill>
            <a:srgbClr val="000000">
              <a:alpha val="33725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7520315" y="5208426"/>
            <a:ext cx="10058918" cy="286226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8040283" y="6302310"/>
            <a:ext cx="9360815" cy="147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TeX Gyre Adventor 2"/>
              </a:rPr>
              <a:t>Other television and radio stations - All public broadcasting entities as defined in 47 U.S.C. §397(11) are eligible to apply. Eligibility is not contingent upon whether a public broadcasting entity qualifies for CPB’s Community Service Grant (CSG) program.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698450" y="5294151"/>
            <a:ext cx="3094794" cy="752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275ECD"/>
                </a:solidFill>
                <a:latin typeface="Montserrat Bold"/>
              </a:rPr>
              <a:t>Priority 3</a:t>
            </a:r>
          </a:p>
        </p:txBody>
      </p:sp>
      <p:sp>
        <p:nvSpPr>
          <p:cNvPr id="22" name="AutoShape 22"/>
          <p:cNvSpPr/>
          <p:nvPr/>
        </p:nvSpPr>
        <p:spPr>
          <a:xfrm>
            <a:off x="7698450" y="6159435"/>
            <a:ext cx="3094794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AutoShape 23"/>
          <p:cNvSpPr/>
          <p:nvPr/>
        </p:nvSpPr>
        <p:spPr>
          <a:xfrm>
            <a:off x="-282420" y="9286875"/>
            <a:ext cx="18852841" cy="0"/>
          </a:xfrm>
          <a:prstGeom prst="line">
            <a:avLst/>
          </a:prstGeom>
          <a:ln w="28575" cap="rnd">
            <a:solidFill>
              <a:srgbClr val="88919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10718964" y="9512942"/>
            <a:ext cx="7066318" cy="52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50"/>
              </a:lnSpc>
            </a:pPr>
            <a:r>
              <a:rPr lang="en-US" sz="2050">
                <a:solidFill>
                  <a:srgbClr val="889194"/>
                </a:solidFill>
                <a:latin typeface="Montserrat"/>
              </a:rPr>
              <a:t>Next Generation Warning System Grant Program</a:t>
            </a:r>
          </a:p>
          <a:p>
            <a:pPr marL="0" lvl="0" indent="0" algn="r">
              <a:lnSpc>
                <a:spcPts val="2050"/>
              </a:lnSpc>
              <a:spcBef>
                <a:spcPct val="0"/>
              </a:spcBef>
            </a:pPr>
            <a:endParaRPr lang="en-US" sz="2050">
              <a:solidFill>
                <a:srgbClr val="889194"/>
              </a:solidFill>
              <a:latin typeface="Montserrat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028700" y="9486900"/>
            <a:ext cx="5099376" cy="27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0"/>
              </a:lnSpc>
            </a:pPr>
            <a:r>
              <a:rPr lang="en-US" sz="2050">
                <a:solidFill>
                  <a:srgbClr val="889194"/>
                </a:solidFill>
                <a:latin typeface="Montserrat"/>
              </a:rPr>
              <a:t>www.cpb.org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85813" y="-158270"/>
            <a:ext cx="19659626" cy="6857990"/>
          </a:xfrm>
          <a:prstGeom prst="rect">
            <a:avLst/>
          </a:prstGeom>
          <a:solidFill>
            <a:srgbClr val="003399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926066" y="1558924"/>
            <a:ext cx="10435867" cy="1069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  <a:spcBef>
                <a:spcPct val="0"/>
              </a:spcBef>
            </a:pPr>
            <a:r>
              <a:rPr lang="en-US" sz="8000" dirty="0">
                <a:solidFill>
                  <a:srgbClr val="FFFFFF"/>
                </a:solidFill>
                <a:latin typeface="TeX Gyre Adventor 1"/>
              </a:rPr>
              <a:t>Prioritization Criteria</a:t>
            </a:r>
          </a:p>
        </p:txBody>
      </p:sp>
      <p:sp>
        <p:nvSpPr>
          <p:cNvPr id="5" name="Freeform 5"/>
          <p:cNvSpPr/>
          <p:nvPr/>
        </p:nvSpPr>
        <p:spPr>
          <a:xfrm>
            <a:off x="16377677" y="923192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2" y="0"/>
                </a:lnTo>
                <a:lnTo>
                  <a:pt x="844062" y="211016"/>
                </a:lnTo>
                <a:lnTo>
                  <a:pt x="0" y="2110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>
            <a:off x="1028700" y="923192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2" y="0"/>
                </a:lnTo>
                <a:lnTo>
                  <a:pt x="844062" y="211016"/>
                </a:lnTo>
                <a:lnTo>
                  <a:pt x="0" y="2110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 rot="23662">
            <a:off x="13861144" y="1014412"/>
            <a:ext cx="2075766" cy="0"/>
          </a:xfrm>
          <a:prstGeom prst="line">
            <a:avLst/>
          </a:prstGeom>
          <a:ln w="28575" cap="rnd">
            <a:solidFill>
              <a:srgbClr val="FFFFFF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 rot="-10776337">
            <a:off x="2313529" y="1014413"/>
            <a:ext cx="2075766" cy="0"/>
          </a:xfrm>
          <a:prstGeom prst="line">
            <a:avLst/>
          </a:prstGeom>
          <a:ln w="28575" cap="rnd">
            <a:solidFill>
              <a:srgbClr val="FFFFFF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1200150" y="3389270"/>
            <a:ext cx="7251103" cy="4726030"/>
          </a:xfrm>
          <a:prstGeom prst="rect">
            <a:avLst/>
          </a:prstGeom>
          <a:solidFill>
            <a:srgbClr val="000000">
              <a:alpha val="33725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1028700" y="3227345"/>
            <a:ext cx="7249146" cy="4684162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351262" y="4671835"/>
            <a:ext cx="6689190" cy="1088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2" lvl="1" indent="-226696">
              <a:lnSpc>
                <a:spcPct val="1500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TeX Gyre Adventor 2"/>
              </a:rPr>
              <a:t>Uniqueness of coverage</a:t>
            </a:r>
          </a:p>
          <a:p>
            <a:pPr marL="453392" lvl="1" indent="-226696">
              <a:lnSpc>
                <a:spcPct val="1500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TeX Gyre Adventor 2"/>
              </a:rPr>
              <a:t>Geographic special risk factors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51262" y="3551567"/>
            <a:ext cx="6604021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275ECD"/>
                </a:solidFill>
                <a:latin typeface="TeX Gyre Adventor 1"/>
              </a:rPr>
              <a:t>Station characteristics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368931" y="4356430"/>
            <a:ext cx="6483515" cy="9525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>
            <a:off x="9970635" y="3389270"/>
            <a:ext cx="7251103" cy="4726030"/>
          </a:xfrm>
          <a:prstGeom prst="rect">
            <a:avLst/>
          </a:prstGeom>
          <a:solidFill>
            <a:srgbClr val="000000">
              <a:alpha val="33725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>
            <a:off x="9799185" y="3227345"/>
            <a:ext cx="7249146" cy="4684162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0473557" y="4632655"/>
            <a:ext cx="6205484" cy="2819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2" lvl="1" indent="-226696">
              <a:lnSpc>
                <a:spcPct val="1500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TeX Gyre Adventor 2"/>
              </a:rPr>
              <a:t>Public safety/alerting impact</a:t>
            </a:r>
          </a:p>
          <a:p>
            <a:pPr marL="453392" lvl="1" indent="-226696">
              <a:lnSpc>
                <a:spcPct val="1500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TeX Gyre Adventor 2"/>
              </a:rPr>
              <a:t>Nature of the equipment request</a:t>
            </a:r>
          </a:p>
          <a:p>
            <a:pPr marL="453392" lvl="1" indent="-226696">
              <a:lnSpc>
                <a:spcPct val="1500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TeX Gyre Adventor 2"/>
              </a:rPr>
              <a:t>Project management capability</a:t>
            </a:r>
          </a:p>
          <a:p>
            <a:pPr marL="453392" lvl="1" indent="-226696">
              <a:lnSpc>
                <a:spcPct val="1500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TeX Gyre Adventor 2"/>
              </a:rPr>
              <a:t>Partnerships with local/regional/state emergency management officials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473557" y="3551567"/>
            <a:ext cx="5900404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275ECD"/>
                </a:solidFill>
                <a:latin typeface="TeX Gyre Adventor 1"/>
              </a:rPr>
              <a:t>Project proposal </a:t>
            </a:r>
          </a:p>
        </p:txBody>
      </p:sp>
      <p:sp>
        <p:nvSpPr>
          <p:cNvPr id="18" name="AutoShape 18"/>
          <p:cNvSpPr/>
          <p:nvPr/>
        </p:nvSpPr>
        <p:spPr>
          <a:xfrm flipV="1">
            <a:off x="10195511" y="4327855"/>
            <a:ext cx="6483515" cy="9525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-282420" y="9286875"/>
            <a:ext cx="18852841" cy="0"/>
          </a:xfrm>
          <a:prstGeom prst="line">
            <a:avLst/>
          </a:prstGeom>
          <a:ln w="28575" cap="rnd">
            <a:solidFill>
              <a:srgbClr val="88919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10718964" y="9512942"/>
            <a:ext cx="7066318" cy="52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50"/>
              </a:lnSpc>
            </a:pPr>
            <a:r>
              <a:rPr lang="en-US" sz="2050">
                <a:solidFill>
                  <a:srgbClr val="889194"/>
                </a:solidFill>
                <a:latin typeface="Montserrat"/>
              </a:rPr>
              <a:t>Next Generation Warning System Grant Program</a:t>
            </a:r>
          </a:p>
          <a:p>
            <a:pPr marL="0" lvl="0" indent="0" algn="r">
              <a:lnSpc>
                <a:spcPts val="2050"/>
              </a:lnSpc>
              <a:spcBef>
                <a:spcPct val="0"/>
              </a:spcBef>
            </a:pPr>
            <a:endParaRPr lang="en-US" sz="2050">
              <a:solidFill>
                <a:srgbClr val="889194"/>
              </a:solidFill>
              <a:latin typeface="Montserrat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28700" y="9486900"/>
            <a:ext cx="5099376" cy="27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0"/>
              </a:lnSpc>
            </a:pPr>
            <a:r>
              <a:rPr lang="en-US" sz="2050">
                <a:solidFill>
                  <a:srgbClr val="889194"/>
                </a:solidFill>
                <a:latin typeface="Montserrat"/>
              </a:rPr>
              <a:t>www.cpb.org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6942777" y="1345223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501162" y="2534729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rot="-5376337">
            <a:off x="16326925" y="3337125"/>
            <a:ext cx="2075766" cy="0"/>
          </a:xfrm>
          <a:prstGeom prst="line">
            <a:avLst/>
          </a:prstGeom>
          <a:ln w="28575" cap="rnd">
            <a:solidFill>
              <a:srgbClr val="D9D9D9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 rot="-5376337">
            <a:off x="-114691" y="4526630"/>
            <a:ext cx="2075766" cy="0"/>
          </a:xfrm>
          <a:prstGeom prst="line">
            <a:avLst/>
          </a:prstGeom>
          <a:ln w="28575" cap="rnd">
            <a:solidFill>
              <a:srgbClr val="D9D9D9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1525518" y="4628283"/>
            <a:ext cx="7604618" cy="2649358"/>
          </a:xfrm>
          <a:prstGeom prst="rect">
            <a:avLst/>
          </a:prstGeom>
          <a:solidFill>
            <a:srgbClr val="000000">
              <a:alpha val="11765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1525518" y="7559434"/>
            <a:ext cx="7604618" cy="1325957"/>
          </a:xfrm>
          <a:prstGeom prst="rect">
            <a:avLst/>
          </a:prstGeom>
          <a:solidFill>
            <a:srgbClr val="000000">
              <a:alpha val="11765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9372795" y="4628283"/>
            <a:ext cx="7604618" cy="2649358"/>
          </a:xfrm>
          <a:prstGeom prst="rect">
            <a:avLst/>
          </a:prstGeom>
          <a:solidFill>
            <a:srgbClr val="000000">
              <a:alpha val="11765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9372795" y="7559434"/>
            <a:ext cx="7604618" cy="1325957"/>
          </a:xfrm>
          <a:prstGeom prst="rect">
            <a:avLst/>
          </a:prstGeom>
          <a:solidFill>
            <a:srgbClr val="000000">
              <a:alpha val="11765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1394664" y="4507136"/>
            <a:ext cx="7604618" cy="2649358"/>
          </a:xfrm>
          <a:prstGeom prst="rect">
            <a:avLst/>
          </a:prstGeom>
          <a:solidFill>
            <a:srgbClr val="003399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1394664" y="7439566"/>
            <a:ext cx="7604618" cy="1324679"/>
          </a:xfrm>
          <a:prstGeom prst="rect">
            <a:avLst/>
          </a:prstGeom>
          <a:solidFill>
            <a:srgbClr val="003399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>
            <a:off x="9241941" y="4507136"/>
            <a:ext cx="7604618" cy="2649358"/>
          </a:xfrm>
          <a:prstGeom prst="rect">
            <a:avLst/>
          </a:prstGeom>
          <a:solidFill>
            <a:srgbClr val="003399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>
            <a:off x="9241941" y="7439566"/>
            <a:ext cx="7604618" cy="1324679"/>
          </a:xfrm>
          <a:prstGeom prst="rect">
            <a:avLst/>
          </a:prstGeom>
          <a:solidFill>
            <a:srgbClr val="003399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2724915" y="1171575"/>
            <a:ext cx="12838170" cy="1069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  <a:spcBef>
                <a:spcPct val="0"/>
              </a:spcBef>
            </a:pPr>
            <a:r>
              <a:rPr lang="en-US" sz="8000">
                <a:solidFill>
                  <a:srgbClr val="003399"/>
                </a:solidFill>
                <a:latin typeface="TeX Gyre Adventor 1"/>
              </a:rPr>
              <a:t>Project Funding Overview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618012" y="6094655"/>
            <a:ext cx="6852475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dirty="0">
                <a:solidFill>
                  <a:srgbClr val="FFFFFF"/>
                </a:solidFill>
                <a:latin typeface="TeX Gyre Adventor 2"/>
              </a:rPr>
              <a:t>Applicants must submit a FEMA Environmental and Historic Preservation Review questionnaire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935518" y="4709720"/>
            <a:ext cx="6217463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TeX Gyre Adventor 1"/>
              </a:rPr>
              <a:t>Environmental and Historic Preservation Review (EHP)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44747" y="5494580"/>
            <a:ext cx="7221122" cy="1162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dirty="0">
                <a:solidFill>
                  <a:srgbClr val="FFFFFF"/>
                </a:solidFill>
                <a:latin typeface="TeX Gyre Adventor 2"/>
              </a:rPr>
              <a:t>CPB is administering; recipients are FEMA subrecipients and subject to </a:t>
            </a:r>
            <a:br>
              <a:rPr lang="en-US" sz="2200" dirty="0">
                <a:solidFill>
                  <a:srgbClr val="FFFFFF"/>
                </a:solidFill>
                <a:latin typeface="TeX Gyre Adventor 2"/>
              </a:rPr>
            </a:br>
            <a:r>
              <a:rPr lang="en-US" sz="2200" dirty="0">
                <a:solidFill>
                  <a:srgbClr val="FFFFFF"/>
                </a:solidFill>
                <a:latin typeface="TeX Gyre Adventor 2"/>
              </a:rPr>
              <a:t>federal grant requirements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088241" y="4709720"/>
            <a:ext cx="6217463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TeX Gyre Adventor 1"/>
              </a:rPr>
              <a:t>Contracting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618012" y="7949430"/>
            <a:ext cx="6852475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TeX Gyre Adventor 2"/>
              </a:rPr>
              <a:t>Funds will be granted as reimbursements. 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797194" y="7949430"/>
            <a:ext cx="679955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TeX Gyre Adventor 2"/>
              </a:rPr>
              <a:t>No funding match or cost share is required. </a:t>
            </a:r>
          </a:p>
        </p:txBody>
      </p:sp>
      <p:sp>
        <p:nvSpPr>
          <p:cNvPr id="21" name="AutoShape 21"/>
          <p:cNvSpPr/>
          <p:nvPr/>
        </p:nvSpPr>
        <p:spPr>
          <a:xfrm>
            <a:off x="-282420" y="9286875"/>
            <a:ext cx="18852841" cy="0"/>
          </a:xfrm>
          <a:prstGeom prst="line">
            <a:avLst/>
          </a:prstGeom>
          <a:ln w="28575" cap="rnd">
            <a:solidFill>
              <a:srgbClr val="88919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10718964" y="9512942"/>
            <a:ext cx="7066318" cy="52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50"/>
              </a:lnSpc>
            </a:pPr>
            <a:r>
              <a:rPr lang="en-US" sz="2050">
                <a:solidFill>
                  <a:srgbClr val="889194"/>
                </a:solidFill>
                <a:latin typeface="Montserrat"/>
              </a:rPr>
              <a:t>Next Generation Warning System Grant Program</a:t>
            </a:r>
          </a:p>
          <a:p>
            <a:pPr marL="0" lvl="0" indent="0" algn="r">
              <a:lnSpc>
                <a:spcPts val="2050"/>
              </a:lnSpc>
              <a:spcBef>
                <a:spcPct val="0"/>
              </a:spcBef>
            </a:pPr>
            <a:endParaRPr lang="en-US" sz="2050">
              <a:solidFill>
                <a:srgbClr val="889194"/>
              </a:solidFill>
              <a:latin typeface="Montserrat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28700" y="9486900"/>
            <a:ext cx="5099376" cy="27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0"/>
              </a:lnSpc>
            </a:pPr>
            <a:r>
              <a:rPr lang="en-US" sz="2050">
                <a:solidFill>
                  <a:srgbClr val="889194"/>
                </a:solidFill>
                <a:latin typeface="Montserrat"/>
              </a:rPr>
              <a:t>www.cpb.org</a:t>
            </a:r>
          </a:p>
        </p:txBody>
      </p:sp>
      <p:sp>
        <p:nvSpPr>
          <p:cNvPr id="24" name="AutoShape 24"/>
          <p:cNvSpPr/>
          <p:nvPr/>
        </p:nvSpPr>
        <p:spPr>
          <a:xfrm>
            <a:off x="1525518" y="2645769"/>
            <a:ext cx="15451895" cy="1699441"/>
          </a:xfrm>
          <a:prstGeom prst="rect">
            <a:avLst/>
          </a:prstGeom>
          <a:solidFill>
            <a:srgbClr val="000000">
              <a:alpha val="11765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25" name="AutoShape 25"/>
          <p:cNvSpPr/>
          <p:nvPr/>
        </p:nvSpPr>
        <p:spPr>
          <a:xfrm>
            <a:off x="1394664" y="2492137"/>
            <a:ext cx="15451895" cy="1731927"/>
          </a:xfrm>
          <a:prstGeom prst="rect">
            <a:avLst/>
          </a:prstGeom>
          <a:solidFill>
            <a:srgbClr val="003399"/>
          </a:solidFill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2237665" y="3476326"/>
            <a:ext cx="13765891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TeX Gyre Adventor 2"/>
              </a:rPr>
              <a:t>$34 million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021404" y="2757576"/>
            <a:ext cx="6217463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n-US" sz="3600" dirty="0">
                <a:solidFill>
                  <a:srgbClr val="FFFFFF"/>
                </a:solidFill>
                <a:latin typeface="TeX Gyre Adventor 1"/>
              </a:rPr>
              <a:t>Funding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0467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32" t="-75619" b="-868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215412" y="1249973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rot="-5376337">
            <a:off x="-400441" y="3241875"/>
            <a:ext cx="2075766" cy="0"/>
          </a:xfrm>
          <a:prstGeom prst="line">
            <a:avLst/>
          </a:prstGeom>
          <a:ln w="28575" cap="rnd">
            <a:solidFill>
              <a:srgbClr val="D9D9D9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316454" y="1751906"/>
            <a:ext cx="7097448" cy="240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6299">
                <a:solidFill>
                  <a:srgbClr val="003399"/>
                </a:solidFill>
                <a:latin typeface="TeX Gyre Adventor 1"/>
              </a:rPr>
              <a:t>Project Scope and Eligible Equipment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383097" y="1250706"/>
            <a:ext cx="9402186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49"/>
              </a:lnSpc>
            </a:pPr>
            <a:r>
              <a:rPr lang="en-US" sz="2499" dirty="0">
                <a:solidFill>
                  <a:srgbClr val="000000"/>
                </a:solidFill>
                <a:latin typeface="TeX Gyre Adventor 2"/>
              </a:rPr>
              <a:t> Eligible equipment scope/allowable costs can include: </a:t>
            </a:r>
          </a:p>
        </p:txBody>
      </p:sp>
      <p:sp>
        <p:nvSpPr>
          <p:cNvPr id="8" name="AutoShape 8"/>
          <p:cNvSpPr/>
          <p:nvPr/>
        </p:nvSpPr>
        <p:spPr>
          <a:xfrm>
            <a:off x="-282420" y="9286875"/>
            <a:ext cx="18852841" cy="0"/>
          </a:xfrm>
          <a:prstGeom prst="line">
            <a:avLst/>
          </a:prstGeom>
          <a:ln w="28575" cap="rnd">
            <a:solidFill>
              <a:srgbClr val="88919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1108879">
            <a:off x="8586198" y="1918334"/>
            <a:ext cx="1512106" cy="1872577"/>
          </a:xfrm>
          <a:custGeom>
            <a:avLst/>
            <a:gdLst/>
            <a:ahLst/>
            <a:cxnLst/>
            <a:rect l="l" t="t" r="r" b="b"/>
            <a:pathLst>
              <a:path w="1512106" h="1872577">
                <a:moveTo>
                  <a:pt x="0" y="0"/>
                </a:moveTo>
                <a:lnTo>
                  <a:pt x="1512105" y="0"/>
                </a:lnTo>
                <a:lnTo>
                  <a:pt x="1512105" y="1872577"/>
                </a:lnTo>
                <a:lnTo>
                  <a:pt x="0" y="18725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703919" flipH="1">
            <a:off x="8586198" y="3878227"/>
            <a:ext cx="1512106" cy="1872577"/>
          </a:xfrm>
          <a:custGeom>
            <a:avLst/>
            <a:gdLst/>
            <a:ahLst/>
            <a:cxnLst/>
            <a:rect l="l" t="t" r="r" b="b"/>
            <a:pathLst>
              <a:path w="1512106" h="1872577">
                <a:moveTo>
                  <a:pt x="1512105" y="0"/>
                </a:moveTo>
                <a:lnTo>
                  <a:pt x="0" y="0"/>
                </a:lnTo>
                <a:lnTo>
                  <a:pt x="0" y="1872576"/>
                </a:lnTo>
                <a:lnTo>
                  <a:pt x="1512105" y="1872576"/>
                </a:lnTo>
                <a:lnTo>
                  <a:pt x="151210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2383659" flipH="1" flipV="1">
            <a:off x="8586198" y="5965387"/>
            <a:ext cx="1512106" cy="1872577"/>
          </a:xfrm>
          <a:custGeom>
            <a:avLst/>
            <a:gdLst/>
            <a:ahLst/>
            <a:cxnLst/>
            <a:rect l="l" t="t" r="r" b="b"/>
            <a:pathLst>
              <a:path w="1512106" h="1872577">
                <a:moveTo>
                  <a:pt x="1512105" y="1872576"/>
                </a:moveTo>
                <a:lnTo>
                  <a:pt x="0" y="1872576"/>
                </a:lnTo>
                <a:lnTo>
                  <a:pt x="0" y="0"/>
                </a:lnTo>
                <a:lnTo>
                  <a:pt x="1512105" y="0"/>
                </a:lnTo>
                <a:lnTo>
                  <a:pt x="1512105" y="187257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8617867" y="4077673"/>
            <a:ext cx="1448767" cy="1287591"/>
          </a:xfrm>
          <a:custGeom>
            <a:avLst/>
            <a:gdLst/>
            <a:ahLst/>
            <a:cxnLst/>
            <a:rect l="l" t="t" r="r" b="b"/>
            <a:pathLst>
              <a:path w="1448767" h="1287591">
                <a:moveTo>
                  <a:pt x="0" y="0"/>
                </a:moveTo>
                <a:lnTo>
                  <a:pt x="1448767" y="0"/>
                </a:lnTo>
                <a:lnTo>
                  <a:pt x="1448767" y="1287592"/>
                </a:lnTo>
                <a:lnTo>
                  <a:pt x="0" y="12875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8544859" y="6339157"/>
            <a:ext cx="1594784" cy="1218016"/>
          </a:xfrm>
          <a:custGeom>
            <a:avLst/>
            <a:gdLst/>
            <a:ahLst/>
            <a:cxnLst/>
            <a:rect l="l" t="t" r="r" b="b"/>
            <a:pathLst>
              <a:path w="1594784" h="1218016">
                <a:moveTo>
                  <a:pt x="0" y="0"/>
                </a:moveTo>
                <a:lnTo>
                  <a:pt x="1594783" y="0"/>
                </a:lnTo>
                <a:lnTo>
                  <a:pt x="1594783" y="1218016"/>
                </a:lnTo>
                <a:lnTo>
                  <a:pt x="0" y="12180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8617867" y="2173590"/>
            <a:ext cx="1400165" cy="1400165"/>
          </a:xfrm>
          <a:custGeom>
            <a:avLst/>
            <a:gdLst/>
            <a:ahLst/>
            <a:cxnLst/>
            <a:rect l="l" t="t" r="r" b="b"/>
            <a:pathLst>
              <a:path w="1400165" h="1400165">
                <a:moveTo>
                  <a:pt x="0" y="0"/>
                </a:moveTo>
                <a:lnTo>
                  <a:pt x="1400165" y="0"/>
                </a:lnTo>
                <a:lnTo>
                  <a:pt x="1400165" y="1400165"/>
                </a:lnTo>
                <a:lnTo>
                  <a:pt x="0" y="140016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316454" y="4298771"/>
            <a:ext cx="6508967" cy="261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TeX Gyre Adventor 2"/>
              </a:rPr>
              <a:t>Generally, applications should focus on transmission equipment that would improve a station’s airchain infrastructure or improve the resiliency of the airchain in establishing or enhancing emergency alerting.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718964" y="9512942"/>
            <a:ext cx="7066318" cy="52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50"/>
              </a:lnSpc>
            </a:pPr>
            <a:r>
              <a:rPr lang="en-US" sz="2050">
                <a:solidFill>
                  <a:srgbClr val="889194"/>
                </a:solidFill>
                <a:latin typeface="Montserrat"/>
              </a:rPr>
              <a:t>Next Generation Warning System Grant Program</a:t>
            </a:r>
          </a:p>
          <a:p>
            <a:pPr marL="0" lvl="0" indent="0" algn="r">
              <a:lnSpc>
                <a:spcPts val="2050"/>
              </a:lnSpc>
              <a:spcBef>
                <a:spcPct val="0"/>
              </a:spcBef>
            </a:pPr>
            <a:endParaRPr lang="en-US" sz="2050">
              <a:solidFill>
                <a:srgbClr val="889194"/>
              </a:solidFill>
              <a:latin typeface="Montserra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28700" y="9486900"/>
            <a:ext cx="5099376" cy="27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0"/>
              </a:lnSpc>
            </a:pPr>
            <a:r>
              <a:rPr lang="en-US" sz="2050">
                <a:solidFill>
                  <a:srgbClr val="889194"/>
                </a:solidFill>
                <a:latin typeface="Montserrat"/>
              </a:rPr>
              <a:t>www.cpb.org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356111" y="2311697"/>
            <a:ext cx="7398366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49"/>
              </a:lnSpc>
            </a:pPr>
            <a:r>
              <a:rPr lang="en-US" sz="2499">
                <a:solidFill>
                  <a:srgbClr val="000000"/>
                </a:solidFill>
                <a:latin typeface="TeX Gyre Adventor 2"/>
              </a:rPr>
              <a:t>Advanced technology to enable IPAWS alerting capability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374464" y="4271590"/>
            <a:ext cx="6540336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49"/>
              </a:lnSpc>
            </a:pPr>
            <a:r>
              <a:rPr lang="en-US" sz="2499" dirty="0">
                <a:solidFill>
                  <a:srgbClr val="000000"/>
                </a:solidFill>
                <a:latin typeface="TeX Gyre Adventor 2"/>
              </a:rPr>
              <a:t>Common Alert Protocol (CAP) compliant </a:t>
            </a:r>
          </a:p>
          <a:p>
            <a:pPr>
              <a:lnSpc>
                <a:spcPts val="4049"/>
              </a:lnSpc>
            </a:pPr>
            <a:r>
              <a:rPr lang="en-US" sz="2499" dirty="0">
                <a:solidFill>
                  <a:srgbClr val="000000"/>
                </a:solidFill>
                <a:latin typeface="TeX Gyre Adventor 2"/>
              </a:rPr>
              <a:t>EAS boxes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356111" y="6362700"/>
            <a:ext cx="7115477" cy="976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49"/>
              </a:lnSpc>
            </a:pPr>
            <a:r>
              <a:rPr lang="en-US" sz="2499" dirty="0">
                <a:solidFill>
                  <a:srgbClr val="000000"/>
                </a:solidFill>
                <a:latin typeface="TeX Gyre Adventor 2"/>
              </a:rPr>
              <a:t>Generators and other equipment enabling operation during disasters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32" t="-75619" b="-868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215412" y="1249973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rot="-5376337">
            <a:off x="-400441" y="3241875"/>
            <a:ext cx="2075766" cy="0"/>
          </a:xfrm>
          <a:prstGeom prst="line">
            <a:avLst/>
          </a:prstGeom>
          <a:ln w="28575" cap="rnd">
            <a:solidFill>
              <a:srgbClr val="D9D9D9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8396921" y="1338220"/>
            <a:ext cx="9402186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49"/>
              </a:lnSpc>
            </a:pPr>
            <a:r>
              <a:rPr lang="en-US" sz="2499">
                <a:solidFill>
                  <a:srgbClr val="000000"/>
                </a:solidFill>
                <a:latin typeface="TeX Gyre Adventor 2"/>
              </a:rPr>
              <a:t> Non-allowable costs will include, but are not limited to: </a:t>
            </a:r>
          </a:p>
        </p:txBody>
      </p:sp>
      <p:sp>
        <p:nvSpPr>
          <p:cNvPr id="7" name="AutoShape 7"/>
          <p:cNvSpPr/>
          <p:nvPr/>
        </p:nvSpPr>
        <p:spPr>
          <a:xfrm>
            <a:off x="-282420" y="9286875"/>
            <a:ext cx="18852841" cy="0"/>
          </a:xfrm>
          <a:prstGeom prst="line">
            <a:avLst/>
          </a:prstGeom>
          <a:ln w="28575" cap="rnd">
            <a:solidFill>
              <a:srgbClr val="88919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1108879">
            <a:off x="8981375" y="1956165"/>
            <a:ext cx="1119547" cy="1386436"/>
          </a:xfrm>
          <a:custGeom>
            <a:avLst/>
            <a:gdLst/>
            <a:ahLst/>
            <a:cxnLst/>
            <a:rect l="l" t="t" r="r" b="b"/>
            <a:pathLst>
              <a:path w="1119547" h="1386436">
                <a:moveTo>
                  <a:pt x="0" y="0"/>
                </a:moveTo>
                <a:lnTo>
                  <a:pt x="1119547" y="0"/>
                </a:lnTo>
                <a:lnTo>
                  <a:pt x="1119547" y="1386435"/>
                </a:lnTo>
                <a:lnTo>
                  <a:pt x="0" y="13864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703919" flipH="1">
            <a:off x="8981375" y="3277507"/>
            <a:ext cx="1119547" cy="1386436"/>
          </a:xfrm>
          <a:custGeom>
            <a:avLst/>
            <a:gdLst/>
            <a:ahLst/>
            <a:cxnLst/>
            <a:rect l="l" t="t" r="r" b="b"/>
            <a:pathLst>
              <a:path w="1119547" h="1386436">
                <a:moveTo>
                  <a:pt x="1119547" y="0"/>
                </a:moveTo>
                <a:lnTo>
                  <a:pt x="0" y="0"/>
                </a:lnTo>
                <a:lnTo>
                  <a:pt x="0" y="1386435"/>
                </a:lnTo>
                <a:lnTo>
                  <a:pt x="1119547" y="1386435"/>
                </a:lnTo>
                <a:lnTo>
                  <a:pt x="111954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2383659" flipH="1" flipV="1">
            <a:off x="8981375" y="4713742"/>
            <a:ext cx="1119547" cy="1386436"/>
          </a:xfrm>
          <a:custGeom>
            <a:avLst/>
            <a:gdLst/>
            <a:ahLst/>
            <a:cxnLst/>
            <a:rect l="l" t="t" r="r" b="b"/>
            <a:pathLst>
              <a:path w="1119547" h="1386436">
                <a:moveTo>
                  <a:pt x="1119547" y="1386435"/>
                </a:moveTo>
                <a:lnTo>
                  <a:pt x="0" y="1386435"/>
                </a:lnTo>
                <a:lnTo>
                  <a:pt x="0" y="0"/>
                </a:lnTo>
                <a:lnTo>
                  <a:pt x="1119547" y="0"/>
                </a:lnTo>
                <a:lnTo>
                  <a:pt x="1119547" y="1386435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703919" flipH="1">
            <a:off x="8981375" y="5960753"/>
            <a:ext cx="1119547" cy="1386436"/>
          </a:xfrm>
          <a:custGeom>
            <a:avLst/>
            <a:gdLst/>
            <a:ahLst/>
            <a:cxnLst/>
            <a:rect l="l" t="t" r="r" b="b"/>
            <a:pathLst>
              <a:path w="1119547" h="1386436">
                <a:moveTo>
                  <a:pt x="1119547" y="0"/>
                </a:moveTo>
                <a:lnTo>
                  <a:pt x="0" y="0"/>
                </a:lnTo>
                <a:lnTo>
                  <a:pt x="0" y="1386436"/>
                </a:lnTo>
                <a:lnTo>
                  <a:pt x="1119547" y="1386436"/>
                </a:lnTo>
                <a:lnTo>
                  <a:pt x="111954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1108879">
            <a:off x="8981375" y="7315875"/>
            <a:ext cx="1119547" cy="1386436"/>
          </a:xfrm>
          <a:custGeom>
            <a:avLst/>
            <a:gdLst/>
            <a:ahLst/>
            <a:cxnLst/>
            <a:rect l="l" t="t" r="r" b="b"/>
            <a:pathLst>
              <a:path w="1119547" h="1386436">
                <a:moveTo>
                  <a:pt x="0" y="0"/>
                </a:moveTo>
                <a:lnTo>
                  <a:pt x="1119547" y="0"/>
                </a:lnTo>
                <a:lnTo>
                  <a:pt x="1119547" y="1386435"/>
                </a:lnTo>
                <a:lnTo>
                  <a:pt x="0" y="13864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8903906" y="2213456"/>
            <a:ext cx="1274485" cy="987726"/>
          </a:xfrm>
          <a:custGeom>
            <a:avLst/>
            <a:gdLst/>
            <a:ahLst/>
            <a:cxnLst/>
            <a:rect l="l" t="t" r="r" b="b"/>
            <a:pathLst>
              <a:path w="1274485" h="987726">
                <a:moveTo>
                  <a:pt x="0" y="0"/>
                </a:moveTo>
                <a:lnTo>
                  <a:pt x="1274485" y="0"/>
                </a:lnTo>
                <a:lnTo>
                  <a:pt x="1274485" y="987726"/>
                </a:lnTo>
                <a:lnTo>
                  <a:pt x="0" y="9877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8903906" y="3558907"/>
            <a:ext cx="1340031" cy="865995"/>
          </a:xfrm>
          <a:custGeom>
            <a:avLst/>
            <a:gdLst/>
            <a:ahLst/>
            <a:cxnLst/>
            <a:rect l="l" t="t" r="r" b="b"/>
            <a:pathLst>
              <a:path w="1340031" h="865995">
                <a:moveTo>
                  <a:pt x="0" y="0"/>
                </a:moveTo>
                <a:lnTo>
                  <a:pt x="1340031" y="0"/>
                </a:lnTo>
                <a:lnTo>
                  <a:pt x="1340031" y="865994"/>
                </a:lnTo>
                <a:lnTo>
                  <a:pt x="0" y="8659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8952803" y="4750361"/>
            <a:ext cx="1176691" cy="1088439"/>
          </a:xfrm>
          <a:custGeom>
            <a:avLst/>
            <a:gdLst/>
            <a:ahLst/>
            <a:cxnLst/>
            <a:rect l="l" t="t" r="r" b="b"/>
            <a:pathLst>
              <a:path w="1176691" h="1088439">
                <a:moveTo>
                  <a:pt x="0" y="0"/>
                </a:moveTo>
                <a:lnTo>
                  <a:pt x="1176691" y="0"/>
                </a:lnTo>
                <a:lnTo>
                  <a:pt x="1176691" y="1088439"/>
                </a:lnTo>
                <a:lnTo>
                  <a:pt x="0" y="108843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1174420">
            <a:off x="8656798" y="6329363"/>
            <a:ext cx="1768702" cy="718535"/>
          </a:xfrm>
          <a:custGeom>
            <a:avLst/>
            <a:gdLst/>
            <a:ahLst/>
            <a:cxnLst/>
            <a:rect l="l" t="t" r="r" b="b"/>
            <a:pathLst>
              <a:path w="1768702" h="718535">
                <a:moveTo>
                  <a:pt x="0" y="0"/>
                </a:moveTo>
                <a:lnTo>
                  <a:pt x="1768702" y="0"/>
                </a:lnTo>
                <a:lnTo>
                  <a:pt x="1768702" y="718535"/>
                </a:lnTo>
                <a:lnTo>
                  <a:pt x="0" y="71853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8890525" y="7466191"/>
            <a:ext cx="1238969" cy="1197154"/>
          </a:xfrm>
          <a:custGeom>
            <a:avLst/>
            <a:gdLst/>
            <a:ahLst/>
            <a:cxnLst/>
            <a:rect l="l" t="t" r="r" b="b"/>
            <a:pathLst>
              <a:path w="1238969" h="1197154">
                <a:moveTo>
                  <a:pt x="0" y="0"/>
                </a:moveTo>
                <a:lnTo>
                  <a:pt x="1238969" y="0"/>
                </a:lnTo>
                <a:lnTo>
                  <a:pt x="1238969" y="1197154"/>
                </a:lnTo>
                <a:lnTo>
                  <a:pt x="0" y="119715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316454" y="1751906"/>
            <a:ext cx="7097448" cy="240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6299">
                <a:solidFill>
                  <a:srgbClr val="003399"/>
                </a:solidFill>
                <a:latin typeface="TeX Gyre Adventor 1"/>
              </a:rPr>
              <a:t>Project Scope and Eligible Equipment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16454" y="4298771"/>
            <a:ext cx="6508967" cy="261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TeX Gyre Adventor 2"/>
              </a:rPr>
              <a:t>Generally, applications should focus on transmission equipment that would improve a station’s airchain infrastructure or improve the resiliency of the airchain in establishing or enhancing emergency alerting.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718964" y="9512942"/>
            <a:ext cx="7066318" cy="52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50"/>
              </a:lnSpc>
            </a:pPr>
            <a:r>
              <a:rPr lang="en-US" sz="2050">
                <a:solidFill>
                  <a:srgbClr val="889194"/>
                </a:solidFill>
                <a:latin typeface="Montserrat"/>
              </a:rPr>
              <a:t>Next Generation Warning System Grant Program</a:t>
            </a:r>
          </a:p>
          <a:p>
            <a:pPr marL="0" lvl="0" indent="0" algn="r">
              <a:lnSpc>
                <a:spcPts val="2050"/>
              </a:lnSpc>
              <a:spcBef>
                <a:spcPct val="0"/>
              </a:spcBef>
            </a:pPr>
            <a:endParaRPr lang="en-US" sz="2050">
              <a:solidFill>
                <a:srgbClr val="889194"/>
              </a:solidFill>
              <a:latin typeface="Montserra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28700" y="9486900"/>
            <a:ext cx="5099376" cy="27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0"/>
              </a:lnSpc>
            </a:pPr>
            <a:r>
              <a:rPr lang="en-US" sz="2050">
                <a:solidFill>
                  <a:srgbClr val="889194"/>
                </a:solidFill>
                <a:latin typeface="Montserrat"/>
              </a:rPr>
              <a:t>www.cpb.org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535967" y="2416806"/>
            <a:ext cx="7398366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49"/>
              </a:lnSpc>
            </a:pPr>
            <a:r>
              <a:rPr lang="en-US" sz="2499" dirty="0">
                <a:solidFill>
                  <a:srgbClr val="000000"/>
                </a:solidFill>
                <a:latin typeface="TeX Gyre Adventor 2"/>
              </a:rPr>
              <a:t>Vehicles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535967" y="3535630"/>
            <a:ext cx="6540336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49"/>
              </a:lnSpc>
            </a:pPr>
            <a:r>
              <a:rPr lang="en-US" sz="2499" dirty="0">
                <a:solidFill>
                  <a:srgbClr val="000000"/>
                </a:solidFill>
                <a:latin typeface="TeX Gyre Adventor 2"/>
              </a:rPr>
              <a:t>Funding of staff positions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535967" y="4611955"/>
            <a:ext cx="7115477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49"/>
              </a:lnSpc>
            </a:pPr>
            <a:r>
              <a:rPr lang="en-US" sz="2499" dirty="0">
                <a:solidFill>
                  <a:srgbClr val="000000"/>
                </a:solidFill>
                <a:latin typeface="TeX Gyre Adventor 2"/>
              </a:rPr>
              <a:t>General cosmetic and structural station upgrades and maintenance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535967" y="6193105"/>
            <a:ext cx="5468502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49"/>
              </a:lnSpc>
            </a:pPr>
            <a:r>
              <a:rPr lang="en-US" sz="2499" dirty="0">
                <a:solidFill>
                  <a:srgbClr val="000000"/>
                </a:solidFill>
                <a:latin typeface="TeX Gyre Adventor 2"/>
              </a:rPr>
              <a:t>Any cost incurred prior to award, and prior to CPB approval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535967" y="7774255"/>
            <a:ext cx="7115477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49"/>
              </a:lnSpc>
            </a:pPr>
            <a:r>
              <a:rPr lang="en-US" sz="2499" dirty="0">
                <a:solidFill>
                  <a:srgbClr val="000000"/>
                </a:solidFill>
                <a:latin typeface="TeX Gyre Adventor 2"/>
              </a:rPr>
              <a:t>Covered equipment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772</Words>
  <Application>Microsoft Office PowerPoint</Application>
  <PresentationFormat>Custom</PresentationFormat>
  <Paragraphs>125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Oswald Bold</vt:lpstr>
      <vt:lpstr>TeX Gyre Adventor 1</vt:lpstr>
      <vt:lpstr>Montserrat</vt:lpstr>
      <vt:lpstr>Montserrat Semi-Bold</vt:lpstr>
      <vt:lpstr>Montserrat Bold</vt:lpstr>
      <vt:lpstr>TeX Gyre Adventor 2</vt:lpstr>
      <vt:lpstr>Arial</vt:lpstr>
      <vt:lpstr>Calibri</vt:lpstr>
      <vt:lpstr>Montserrat Italics</vt:lpstr>
      <vt:lpstr>TT Hoves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Generation Warning System</dc:title>
  <dc:creator>Shedlo Eidelman, Meirah</dc:creator>
  <cp:lastModifiedBy>Shedlo Eidelman, Meirah</cp:lastModifiedBy>
  <cp:revision>23</cp:revision>
  <dcterms:created xsi:type="dcterms:W3CDTF">2006-08-16T00:00:00Z</dcterms:created>
  <dcterms:modified xsi:type="dcterms:W3CDTF">2023-09-06T21:11:20Z</dcterms:modified>
  <dc:identifier>DAFlKp2v3-U</dc:identifier>
</cp:coreProperties>
</file>