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notesSlides/notesSlide42.xml" ContentType="application/vnd.openxmlformats-officedocument.presentationml.notesSlide+xml"/>
  <Override PartName="/ppt/ink/ink2.xml" ContentType="application/inkml+xml"/>
  <Override PartName="/ppt/ink/ink3.xml" ContentType="application/inkml+xml"/>
  <Override PartName="/ppt/notesSlides/notesSlide43.xml" ContentType="application/vnd.openxmlformats-officedocument.presentationml.notesSlide+xml"/>
  <Override PartName="/ppt/ink/ink4.xml" ContentType="application/inkml+xml"/>
  <Override PartName="/ppt/ink/ink5.xml" ContentType="application/inkml+xml"/>
  <Override PartName="/ppt/notesSlides/notesSlide44.xml" ContentType="application/vnd.openxmlformats-officedocument.presentationml.notesSlide+xml"/>
  <Override PartName="/ppt/ink/ink6.xml" ContentType="application/inkml+xml"/>
  <Override PartName="/ppt/ink/ink7.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0" r:id="rId5"/>
    <p:sldMasterId id="2147483725" r:id="rId6"/>
    <p:sldMasterId id="2147483766" r:id="rId7"/>
    <p:sldMasterId id="2147483839" r:id="rId8"/>
  </p:sldMasterIdLst>
  <p:notesMasterIdLst>
    <p:notesMasterId r:id="rId115"/>
  </p:notesMasterIdLst>
  <p:handoutMasterIdLst>
    <p:handoutMasterId r:id="rId116"/>
  </p:handoutMasterIdLst>
  <p:sldIdLst>
    <p:sldId id="258" r:id="rId9"/>
    <p:sldId id="4974" r:id="rId10"/>
    <p:sldId id="4975" r:id="rId11"/>
    <p:sldId id="4976" r:id="rId12"/>
    <p:sldId id="4977" r:id="rId13"/>
    <p:sldId id="457" r:id="rId14"/>
    <p:sldId id="4965" r:id="rId15"/>
    <p:sldId id="5005" r:id="rId16"/>
    <p:sldId id="4967" r:id="rId17"/>
    <p:sldId id="4968" r:id="rId18"/>
    <p:sldId id="4969" r:id="rId19"/>
    <p:sldId id="4970" r:id="rId20"/>
    <p:sldId id="4971" r:id="rId21"/>
    <p:sldId id="4972" r:id="rId22"/>
    <p:sldId id="4926" r:id="rId23"/>
    <p:sldId id="4973" r:id="rId24"/>
    <p:sldId id="5006" r:id="rId25"/>
    <p:sldId id="5007" r:id="rId26"/>
    <p:sldId id="5008" r:id="rId27"/>
    <p:sldId id="5009" r:id="rId28"/>
    <p:sldId id="5010" r:id="rId29"/>
    <p:sldId id="5011" r:id="rId30"/>
    <p:sldId id="4994" r:id="rId31"/>
    <p:sldId id="474" r:id="rId32"/>
    <p:sldId id="4991" r:id="rId33"/>
    <p:sldId id="4992" r:id="rId34"/>
    <p:sldId id="4993" r:id="rId35"/>
    <p:sldId id="4999" r:id="rId36"/>
    <p:sldId id="5000" r:id="rId37"/>
    <p:sldId id="5001" r:id="rId38"/>
    <p:sldId id="5002" r:id="rId39"/>
    <p:sldId id="5003" r:id="rId40"/>
    <p:sldId id="5004" r:id="rId41"/>
    <p:sldId id="4919" r:id="rId42"/>
    <p:sldId id="4717" r:id="rId43"/>
    <p:sldId id="4995" r:id="rId44"/>
    <p:sldId id="4732" r:id="rId45"/>
    <p:sldId id="4712" r:id="rId46"/>
    <p:sldId id="4728" r:id="rId47"/>
    <p:sldId id="4738" r:id="rId48"/>
    <p:sldId id="5012" r:id="rId49"/>
    <p:sldId id="5013" r:id="rId50"/>
    <p:sldId id="5014" r:id="rId51"/>
    <p:sldId id="5015" r:id="rId52"/>
    <p:sldId id="5016" r:id="rId53"/>
    <p:sldId id="4737" r:id="rId54"/>
    <p:sldId id="4730" r:id="rId55"/>
    <p:sldId id="336" r:id="rId56"/>
    <p:sldId id="5017" r:id="rId57"/>
    <p:sldId id="353" r:id="rId58"/>
    <p:sldId id="4739" r:id="rId59"/>
    <p:sldId id="402" r:id="rId60"/>
    <p:sldId id="5018" r:id="rId61"/>
    <p:sldId id="5019" r:id="rId62"/>
    <p:sldId id="5020" r:id="rId63"/>
    <p:sldId id="5021" r:id="rId64"/>
    <p:sldId id="5022" r:id="rId65"/>
    <p:sldId id="5024" r:id="rId66"/>
    <p:sldId id="5025" r:id="rId67"/>
    <p:sldId id="4716" r:id="rId68"/>
    <p:sldId id="356" r:id="rId69"/>
    <p:sldId id="462" r:id="rId70"/>
    <p:sldId id="337" r:id="rId71"/>
    <p:sldId id="407" r:id="rId72"/>
    <p:sldId id="4721" r:id="rId73"/>
    <p:sldId id="5026" r:id="rId74"/>
    <p:sldId id="429" r:id="rId75"/>
    <p:sldId id="5027" r:id="rId76"/>
    <p:sldId id="362" r:id="rId77"/>
    <p:sldId id="363" r:id="rId78"/>
    <p:sldId id="5028" r:id="rId79"/>
    <p:sldId id="5029" r:id="rId80"/>
    <p:sldId id="4964" r:id="rId81"/>
    <p:sldId id="299" r:id="rId82"/>
    <p:sldId id="269" r:id="rId83"/>
    <p:sldId id="4733" r:id="rId84"/>
    <p:sldId id="300" r:id="rId85"/>
    <p:sldId id="4731" r:id="rId86"/>
    <p:sldId id="361" r:id="rId87"/>
    <p:sldId id="338" r:id="rId88"/>
    <p:sldId id="4996" r:id="rId89"/>
    <p:sldId id="5030" r:id="rId90"/>
    <p:sldId id="5031" r:id="rId91"/>
    <p:sldId id="5032" r:id="rId92"/>
    <p:sldId id="449" r:id="rId93"/>
    <p:sldId id="4722" r:id="rId94"/>
    <p:sldId id="450" r:id="rId95"/>
    <p:sldId id="4723" r:id="rId96"/>
    <p:sldId id="437" r:id="rId97"/>
    <p:sldId id="378" r:id="rId98"/>
    <p:sldId id="380" r:id="rId99"/>
    <p:sldId id="4997" r:id="rId100"/>
    <p:sldId id="4931" r:id="rId101"/>
    <p:sldId id="4963" r:id="rId102"/>
    <p:sldId id="4932" r:id="rId103"/>
    <p:sldId id="5034" r:id="rId104"/>
    <p:sldId id="4998" r:id="rId105"/>
    <p:sldId id="4930" r:id="rId106"/>
    <p:sldId id="4990" r:id="rId107"/>
    <p:sldId id="4920" r:id="rId108"/>
    <p:sldId id="264" r:id="rId109"/>
    <p:sldId id="265" r:id="rId110"/>
    <p:sldId id="4918" r:id="rId111"/>
    <p:sldId id="4917" r:id="rId112"/>
    <p:sldId id="392" r:id="rId113"/>
    <p:sldId id="4734" r:id="rId1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xt Generation Warning System Grant Program Radio Training" id="{2A17D649-CEB3-4BFD-9BF2-E5807A29ABCC}">
          <p14:sldIdLst>
            <p14:sldId id="258"/>
            <p14:sldId id="4974"/>
            <p14:sldId id="4975"/>
            <p14:sldId id="4976"/>
            <p14:sldId id="4977"/>
            <p14:sldId id="457"/>
            <p14:sldId id="4965"/>
            <p14:sldId id="5005"/>
            <p14:sldId id="4967"/>
            <p14:sldId id="4968"/>
            <p14:sldId id="4969"/>
            <p14:sldId id="4970"/>
            <p14:sldId id="4971"/>
            <p14:sldId id="4972"/>
            <p14:sldId id="4926"/>
            <p14:sldId id="4973"/>
            <p14:sldId id="5006"/>
            <p14:sldId id="5007"/>
            <p14:sldId id="5008"/>
            <p14:sldId id="5009"/>
            <p14:sldId id="5010"/>
            <p14:sldId id="5011"/>
            <p14:sldId id="4994"/>
            <p14:sldId id="474"/>
            <p14:sldId id="4991"/>
            <p14:sldId id="4992"/>
            <p14:sldId id="4993"/>
            <p14:sldId id="4999"/>
            <p14:sldId id="5000"/>
            <p14:sldId id="5001"/>
            <p14:sldId id="5002"/>
            <p14:sldId id="5003"/>
            <p14:sldId id="5004"/>
            <p14:sldId id="4919"/>
            <p14:sldId id="4717"/>
            <p14:sldId id="4995"/>
            <p14:sldId id="4732"/>
            <p14:sldId id="4712"/>
            <p14:sldId id="4728"/>
            <p14:sldId id="4738"/>
            <p14:sldId id="5012"/>
            <p14:sldId id="5013"/>
            <p14:sldId id="5014"/>
            <p14:sldId id="5015"/>
            <p14:sldId id="5016"/>
            <p14:sldId id="4737"/>
            <p14:sldId id="4730"/>
            <p14:sldId id="336"/>
            <p14:sldId id="5017"/>
            <p14:sldId id="353"/>
            <p14:sldId id="4739"/>
            <p14:sldId id="402"/>
            <p14:sldId id="5018"/>
            <p14:sldId id="5019"/>
            <p14:sldId id="5020"/>
            <p14:sldId id="5021"/>
            <p14:sldId id="5022"/>
            <p14:sldId id="5024"/>
            <p14:sldId id="5025"/>
            <p14:sldId id="4716"/>
            <p14:sldId id="356"/>
            <p14:sldId id="462"/>
            <p14:sldId id="337"/>
            <p14:sldId id="407"/>
            <p14:sldId id="4721"/>
            <p14:sldId id="5026"/>
            <p14:sldId id="429"/>
            <p14:sldId id="5027"/>
            <p14:sldId id="362"/>
            <p14:sldId id="363"/>
            <p14:sldId id="5028"/>
            <p14:sldId id="5029"/>
            <p14:sldId id="4964"/>
            <p14:sldId id="299"/>
            <p14:sldId id="269"/>
            <p14:sldId id="4733"/>
            <p14:sldId id="300"/>
            <p14:sldId id="4731"/>
            <p14:sldId id="361"/>
            <p14:sldId id="338"/>
            <p14:sldId id="4996"/>
            <p14:sldId id="5030"/>
            <p14:sldId id="5031"/>
            <p14:sldId id="5032"/>
            <p14:sldId id="449"/>
            <p14:sldId id="4722"/>
            <p14:sldId id="450"/>
            <p14:sldId id="4723"/>
            <p14:sldId id="437"/>
            <p14:sldId id="378"/>
            <p14:sldId id="380"/>
            <p14:sldId id="4997"/>
            <p14:sldId id="4931"/>
            <p14:sldId id="4963"/>
            <p14:sldId id="4932"/>
            <p14:sldId id="5034"/>
            <p14:sldId id="4998"/>
            <p14:sldId id="4930"/>
            <p14:sldId id="4990"/>
            <p14:sldId id="4920"/>
            <p14:sldId id="264"/>
            <p14:sldId id="265"/>
            <p14:sldId id="4918"/>
            <p14:sldId id="4917"/>
            <p14:sldId id="392"/>
            <p14:sldId id="4734"/>
          </p14:sldIdLst>
        </p14:section>
      </p14:sectionLst>
    </p:ex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5E8A7F-ACFD-E683-05A5-D9BB674CA9A1}" name="Beeman, Bonnie (CTR)" initials="BB(" userId="S::0023572160@FEMA.DHS.GOV::a5f20a09-330c-4b7e-8ac7-0ef33e7a036b" providerId="AD"/>
  <p188:author id="{22048F99-626E-1718-E78E-66A179FE0947}" name="Maloof, Kevin" initials="MK" userId="S::kmaloof@cpb.org::c9f35233-46ab-4bbd-b63a-af56300b191e" providerId="AD"/>
  <p188:author id="{27090AC0-5BD7-2497-C543-DC6728993EAA}" name="Mcgarrey, Marissa (CTR)" initials="MM(" userId="S::0721358147@FEMA.DHS.GOV::4d61f3dc-a887-42f1-b99d-a8c0404fa8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2C4"/>
    <a:srgbClr val="003399"/>
    <a:srgbClr val="B0B1B3"/>
    <a:srgbClr val="5A5B5D"/>
    <a:srgbClr val="005288"/>
    <a:srgbClr val="005188"/>
    <a:srgbClr val="8A8B8A"/>
    <a:srgbClr val="002F80"/>
    <a:srgbClr val="003366"/>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5ABA6B-5CCA-4F4A-8C14-AC54F354A141}" v="209" dt="2024-02-05T15:27:31.065"/>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793" autoAdjust="0"/>
  </p:normalViewPr>
  <p:slideViewPr>
    <p:cSldViewPr snapToGrid="0">
      <p:cViewPr varScale="1">
        <p:scale>
          <a:sx n="63" d="100"/>
          <a:sy n="63" d="100"/>
        </p:scale>
        <p:origin x="1426" y="58"/>
      </p:cViewPr>
      <p:guideLst>
        <p:guide orient="horz" pos="944"/>
        <p:guide pos="4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presProps" Target="pres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theme" Target="theme/theme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notesMaster" Target="notesMasters/notes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2/26/2024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8:41:38.434"/>
    </inkml:context>
    <inkml:brush xml:id="br0">
      <inkml:brushProperty name="width" value="0.05" units="cm"/>
      <inkml:brushProperty name="height" value="0.05" units="cm"/>
      <inkml:brushProperty name="color" value="#E71224"/>
    </inkml:brush>
  </inkml:definitions>
  <inkml:trace contextRef="#ctx0" brushRef="#br0">2962 2028 24575,'46'-5'0,"42"3"0,69-5 0,8 7 0,60 0-676,-109 0 1,0 0 675,4 0 0,2 0 0,-4 0 0,-4 0 95,76 0-95,-67 0 0,-25 0 0,-42 0 0,-15 0 0,0 0 1009,0 0-1009,-12 0 247,114-11-247,-95 8 0,95-8 0,-114 6 0,12 4 0,0-5 0,0 1 0,-2-1 0,1-1 0,19-6 0,-13 4 0,10-1 0,-15 4 0,0 2 0,0 3 0,-2-4 0,1 1 0,1-4 0,0 2 0,16-9 0,50-10 0,-35 4 0,30-10 0,-63 20 0,2 5 0,0-9 0,-1 7 0,1-7 0,-2 3 0,2 1 0,-1-5 0,1 4 0,-2-9 0,2 9 0,0-3 0,-10-2 0,8 0 0,-19-1 0,19-2 0,-7 3 0,9-6 0,-1 2 0,-1-3 0,2 3 0,0 3 0,0-3 0,45-28 0,9-12 0,25-19 0,-22 21 0,-10 1 0,-24 6 0,-46 40 0,12-17 0,-5 12 0,4-14 0,-11 15 0,-6 0 0,6-8 0,2 3 0,1-1 0,-10 0 0,7 1 0,-7-3 0,10 3 0,-1-2 0,32-46 0,-24 37 0,17-38 0,-36 49 0,-9 4 0,0 0 0,0 6 0,0 0 0,0-1 0,0 2 0,0-1 0,0-2 0,0 3 0,0-1 0,0 0 0,0-1 0,-9 2 0,7-1 0,-7-1 0,-3 1 0,10-4 0,-16 1 0,16-2 0,-16 6 0,6-2 0,-8-4 0,-10 5 0,8-6 0,-8 1 0,1 4 0,6-5 0,-7 7 0,1-7 0,15 5 0,-13 1 0,7 1 0,6 4 0,-13 0 0,15 0 0,1 2 0,-7-2 0,-3-5 0,-1 0 0,-8 4 0,10-2 0,-1 2 0,1 0 0,0 3 0,-1 4 0,-8-6 0,6 5 0,-7-8 0,10 8 0,0-9 0,-10 9 0,-2-5 0,-8 2 0,-1 3 0,0-5 0,0 1 0,-34 4 0,25-8 0,-27 7 0,-84-2 0,100-2 0,-87 5 0,119-4 0,6 5 0,-7-5 0,10 4 0,0-4 0,-10 5 0,7 0 0,-15 0 0,15 0 0,-15 0 0,6 0 0,-9 0 0,9 0 0,3 0 0,-1 0 0,-2 0 0,-8 0 0,8 0 0,-7 0 0,17 0 0,-8 0 0,1 0 0,6 0 0,-16 0 0,17 0 0,-8 0 0,1 0 0,-3 0 0,-27 5 0,13-4 0,-28 4 0,28-5 0,-13 5 0,18-4 0,0 3 0,1-4 0,-1 0 0,0 0 0,0 0 0,2 0 0,-20 5 0,14-4 0,-14 9 0,18-9 0,0 5 0,1 0 0,-53 3 0,22-2 0,-26 2 0,22-2 0,11-6 0,-18 13 0,19-13 0,4 7 0,18-8 0,3 0 0,-3 4 0,9-3 0,-7 4 0,8-1 0,-10-1 0,0 6 0,-18-8 0,13 9 0,-28-9 0,28 8 0,-31 0 0,32-3 0,-32 7 0,15-5 0,-19 7 0,-1-7 0,0 5 0,3-12 0,15 12 0,-13-7 0,14 0 0,-51 11 0,23-15 0,-22 14 0,31-15 0,19 7 0,6-4 0,-2-2 0,-39 12 0,10-12 0,-10 7 0,39-9 0,0 0 0,16 0 0,-25 0 0,25 0 0,2 0 0,2 6 0,8-5 0,-10 4 0,-68 0 0,-11 3 0,31 0 0,-31 0 0,11 0 0,68 2 0,0-9 0,0 8 0,-15 0 0,10 1 0,-13 4 0,18-4 0,1 1 0,-1 0 0,9-1 0,-7-3 0,17 3 0,-17-9 0,7 10 0,-8-6 0,1 5 0,-2 2 0,9-1 0,-6 0 0,15-4 0,-34 11 0,21-11 0,-14 7 0,12 0 0,15-6 0,-25 9 0,23-7 0,-13 5 0,17 2 0,10 1 0,-7-2 0,6-6 0,1 6 0,2 1 0,9 1 0,0-2 0,0-6 0,0 1 0,0 0 0,0-1 0,9 3 0,-7-3 0,16 6 0,-15-4 0,15 8 0,2-2 0,-6 4 0,11-5 0,-5 3 0,3-2 0,7-1 0,-10 3 0,0-8 0,1 5 0,-3-7 0,2 6 0,1-3 0,-1 1 0,1-1 0,-1-2 0,0 3 0,1 3 0,-1 0 0,-2 0 0,3-6 0,-1 5 0,1-5 0,8 10 0,3-8 0,0 3 0,4-6 0,-4 6 0,9-4 0,9 14 0,-19-17 0,8 15 0,-10-18 0,-6 11 0,16-1 0,-17-9 0,15 12 0,-15-16 0,17 16 0,-16-11 0,6 8 0,1-6 0,-10 2 0,19-1 0,-8-1 0,10 7 0,0-5 0,-2 8 0,2-8 0,-10 3 0,-1-7 0,-19 1 0,7-2 0,3-1 0,-1 3 0,19-3 0,-17 5 0,8-5 0,-10 3 0,1-3 0,8 6 0,-8-6 0,8 4 0,1-9 0,-8 8 0,17-2 0,9 9 0,-3-9 0,14 8 0,-27-14 0,-5 8 0,-7-7 0,1 3 0,-1 0 0,1-4 0,8 9 0,-6-9 0,16 8 0,-10-8 0,12 4 0,0 0 0,0 1 0,-12 1 0,10 3 0,-8-9 0,10 3 0,0 1 0,-2-3 0,-8 7 0,8-8 0,-16 4 0,15-5 0,-8 5 0,2-3 0,6 7 0,-6-8 0,9 3 0,-3 2 0,3-5 0,0 9 0,0-3 0,0-2 0,-3 6 0,3-10 0,0 8 0,-9-8 0,4 9 0,-4-4 0,9-1 0,0 6 0,-10-9 0,6 2 0,-15-4 0,8 5 0,-10-3 0,10 2 0,-8-4 0,15 5 0,-15-4 0,8 4 0,-28 0 0,-4 1 0,-46 13 0,30-11 0,-18 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8:41:38.434"/>
    </inkml:context>
    <inkml:brush xml:id="br0">
      <inkml:brushProperty name="width" value="0.05" units="cm"/>
      <inkml:brushProperty name="height" value="0.05" units="cm"/>
      <inkml:brushProperty name="color" value="#E71224"/>
    </inkml:brush>
  </inkml:definitions>
  <inkml:trace contextRef="#ctx0" brushRef="#br0">2962 2028 24575,'46'-5'0,"42"3"0,69-5 0,8 7 0,60 0-676,-109 0 1,0 0 675,4 0 0,2 0 0,-4 0 0,-4 0 95,76 0-95,-67 0 0,-25 0 0,-42 0 0,-15 0 0,0 0 1009,0 0-1009,-12 0 247,114-11-247,-95 8 0,95-8 0,-114 6 0,12 4 0,0-5 0,0 1 0,-2-1 0,1-1 0,19-6 0,-13 4 0,10-1 0,-15 4 0,0 2 0,0 3 0,-2-4 0,1 1 0,1-4 0,0 2 0,16-9 0,50-10 0,-35 4 0,30-10 0,-63 20 0,2 5 0,0-9 0,-1 7 0,1-7 0,-2 3 0,2 1 0,-1-5 0,1 4 0,-2-9 0,2 9 0,0-3 0,-10-2 0,8 0 0,-19-1 0,19-2 0,-7 3 0,9-6 0,-1 2 0,-1-3 0,2 3 0,0 3 0,0-3 0,45-28 0,9-12 0,25-19 0,-22 21 0,-10 1 0,-24 6 0,-46 40 0,12-17 0,-5 12 0,4-14 0,-11 15 0,-6 0 0,6-8 0,2 3 0,1-1 0,-10 0 0,7 1 0,-7-3 0,10 3 0,-1-2 0,32-46 0,-24 37 0,17-38 0,-36 49 0,-9 4 0,0 0 0,0 6 0,0 0 0,0-1 0,0 2 0,0-1 0,0-2 0,0 3 0,0-1 0,0 0 0,0-1 0,-9 2 0,7-1 0,-7-1 0,-3 1 0,10-4 0,-16 1 0,16-2 0,-16 6 0,6-2 0,-8-4 0,-10 5 0,8-6 0,-8 1 0,1 4 0,6-5 0,-7 7 0,1-7 0,15 5 0,-13 1 0,7 1 0,6 4 0,-13 0 0,15 0 0,1 2 0,-7-2 0,-3-5 0,-1 0 0,-8 4 0,10-2 0,-1 2 0,1 0 0,0 3 0,-1 4 0,-8-6 0,6 5 0,-7-8 0,10 8 0,0-9 0,-10 9 0,-2-5 0,-8 2 0,-1 3 0,0-5 0,0 1 0,-34 4 0,25-8 0,-27 7 0,-84-2 0,100-2 0,-87 5 0,119-4 0,6 5 0,-7-5 0,10 4 0,0-4 0,-10 5 0,7 0 0,-15 0 0,15 0 0,-15 0 0,6 0 0,-9 0 0,9 0 0,3 0 0,-1 0 0,-2 0 0,-8 0 0,8 0 0,-7 0 0,17 0 0,-8 0 0,1 0 0,6 0 0,-16 0 0,17 0 0,-8 0 0,1 0 0,-3 0 0,-27 5 0,13-4 0,-28 4 0,28-5 0,-13 5 0,18-4 0,0 3 0,1-4 0,-1 0 0,0 0 0,0 0 0,2 0 0,-20 5 0,14-4 0,-14 9 0,18-9 0,0 5 0,1 0 0,-53 3 0,22-2 0,-26 2 0,22-2 0,11-6 0,-18 13 0,19-13 0,4 7 0,18-8 0,3 0 0,-3 4 0,9-3 0,-7 4 0,8-1 0,-10-1 0,0 6 0,-18-8 0,13 9 0,-28-9 0,28 8 0,-31 0 0,32-3 0,-32 7 0,15-5 0,-19 7 0,-1-7 0,0 5 0,3-12 0,15 12 0,-13-7 0,14 0 0,-51 11 0,23-15 0,-22 14 0,31-15 0,19 7 0,6-4 0,-2-2 0,-39 12 0,10-12 0,-10 7 0,39-9 0,0 0 0,16 0 0,-25 0 0,25 0 0,2 0 0,2 6 0,8-5 0,-10 4 0,-68 0 0,-11 3 0,31 0 0,-31 0 0,11 0 0,68 2 0,0-9 0,0 8 0,-15 0 0,10 1 0,-13 4 0,18-4 0,1 1 0,-1 0 0,9-1 0,-7-3 0,17 3 0,-17-9 0,7 10 0,-8-6 0,1 5 0,-2 2 0,9-1 0,-6 0 0,15-4 0,-34 11 0,21-11 0,-14 7 0,12 0 0,15-6 0,-25 9 0,23-7 0,-13 5 0,17 2 0,10 1 0,-7-2 0,6-6 0,1 6 0,2 1 0,9 1 0,0-2 0,0-6 0,0 1 0,0 0 0,0-1 0,9 3 0,-7-3 0,16 6 0,-15-4 0,15 8 0,2-2 0,-6 4 0,11-5 0,-5 3 0,3-2 0,7-1 0,-10 3 0,0-8 0,1 5 0,-3-7 0,2 6 0,1-3 0,-1 1 0,1-1 0,-1-2 0,0 3 0,1 3 0,-1 0 0,-2 0 0,3-6 0,-1 5 0,1-5 0,8 10 0,3-8 0,0 3 0,4-6 0,-4 6 0,9-4 0,9 14 0,-19-17 0,8 15 0,-10-18 0,-6 11 0,16-1 0,-17-9 0,15 12 0,-15-16 0,17 16 0,-16-11 0,6 8 0,1-6 0,-10 2 0,19-1 0,-8-1 0,10 7 0,0-5 0,-2 8 0,2-8 0,-10 3 0,-1-7 0,-19 1 0,7-2 0,3-1 0,-1 3 0,19-3 0,-17 5 0,8-5 0,-10 3 0,1-3 0,8 6 0,-8-6 0,8 4 0,1-9 0,-8 8 0,17-2 0,9 9 0,-3-9 0,14 8 0,-27-14 0,-5 8 0,-7-7 0,1 3 0,-1 0 0,1-4 0,8 9 0,-6-9 0,16 8 0,-10-8 0,12 4 0,0 0 0,0 1 0,-12 1 0,10 3 0,-8-9 0,10 3 0,0 1 0,-2-3 0,-8 7 0,8-8 0,-16 4 0,15-5 0,-8 5 0,2-3 0,6 7 0,-6-8 0,9 3 0,-3 2 0,3-5 0,0 9 0,0-3 0,0-2 0,-3 6 0,3-10 0,0 8 0,-9-8 0,4 9 0,-4-4 0,9-1 0,0 6 0,-10-9 0,6 2 0,-15-4 0,8 5 0,-10-3 0,10 2 0,-8-4 0,15 5 0,-15-4 0,8 4 0,-28 0 0,-4 1 0,-46 13 0,30-11 0,-18 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8:46:26.134"/>
    </inkml:context>
    <inkml:brush xml:id="br0">
      <inkml:brushProperty name="width" value="0.05" units="cm"/>
      <inkml:brushProperty name="height" value="0.05" units="cm"/>
      <inkml:brushProperty name="color" value="#E71224"/>
    </inkml:brush>
  </inkml:definitions>
  <inkml:trace contextRef="#ctx0" brushRef="#br0">2962 1802 24575,'46'-5'0,"42"4"0,69-6 0,8 7 0,60 0-676,-109 0 1,0 0 675,4 0 0,2 0 0,-4 0 0,-4 0 95,76 0-95,-67 0 0,-25 0 0,-42 0 0,-15 0 0,0 0 1009,0 0-1009,-12 0 247,114-9-247,-95 6 0,95-7 0,-114 6 0,12 3 0,0-4 0,0 0 0,-2 0 0,1-1 0,19-6 0,-13 4 0,10-1 0,-15 4 0,0 1 0,0 3 0,-2-3 0,1 0 0,1-3 0,0 2 0,16-8 0,50-10 0,-35 5 0,30-10 0,-63 18 0,2 5 0,0-8 0,-1 6 0,1-7 0,-2 4 0,2 0 0,-1-4 0,1 3 0,-2-8 0,2 9 0,0-4 0,-10-1 0,8 0 0,-19-1 0,19-2 0,-7 3 0,9-5 0,-1 1 0,-1-2 0,2 2 0,0 3 0,0-2 0,45-26 0,9-10 0,25-17 0,-22 18 0,-10 2 0,-24 5 0,-46 35 0,12-15 0,-5 11 0,4-12 0,-11 12 0,-6 1 0,6-7 0,2 2 0,1 0 0,-10-1 0,7 1 0,-7-2 0,10 2 0,-1-1 0,32-41 0,-24 32 0,17-33 0,-36 43 0,-9 4 0,0 0 0,0 5 0,0 1 0,0-2 0,0 2 0,0-1 0,0-1 0,0 2 0,0-1 0,0 0 0,0 0 0,-9 1 0,7-1 0,-7-1 0,-3 2 0,10-5 0,-16 2 0,16-2 0,-16 5 0,6-2 0,-8-3 0,-10 4 0,8-5 0,-8 1 0,1 3 0,6-4 0,-7 6 0,1-6 0,15 4 0,-13 2 0,7 0 0,6 3 0,-13 1 0,15 0 0,1 1 0,-7-1 0,-3-5 0,-1 0 0,-8 4 0,10-2 0,-1 2 0,1 0 0,0 2 0,-1 4 0,-8-5 0,6 4 0,-7-7 0,10 7 0,0-8 0,-10 8 0,-2-4 0,-8 1 0,-1 3 0,0-4 0,0 1 0,-34 3 0,25-7 0,-27 6 0,-84-2 0,100-1 0,-87 4 0,119-3 0,6 4 0,-7-5 0,10 4 0,0-3 0,-10 4 0,7 0 0,-15 0 0,15 0 0,-15 0 0,6 0 0,-9 0 0,9 0 0,3 0 0,-1 0 0,-2 0 0,-8 0 0,8 0 0,-7 0 0,17 0 0,-8 0 0,1 0 0,6 0 0,-16 0 0,17 0 0,-8 0 0,1 0 0,-3 0 0,-27 4 0,13-3 0,-28 4 0,28-5 0,-13 4 0,18-3 0,0 3 0,1-4 0,-1 0 0,0 0 0,0 0 0,2 0 0,-20 4 0,14-3 0,-14 8 0,18-8 0,0 4 0,1 0 0,-53 3 0,22-1 0,-26 1 0,22-2 0,11-5 0,-18 11 0,19-11 0,4 6 0,18-7 0,3 0 0,-3 4 0,9-3 0,-7 3 0,8 0 0,-10-2 0,0 6 0,-18-7 0,13 8 0,-28-8 0,28 7 0,-31 0 0,32-3 0,-32 7 0,15-5 0,-19 6 0,-1-6 0,0 5 0,3-11 0,15 10 0,-13-5 0,14-1 0,-51 10 0,23-13 0,-22 12 0,31-13 0,19 6 0,6-3 0,-2-3 0,-39 12 0,10-11 0,-10 6 0,39-8 0,0 0 0,16 0 0,-25 0 0,25 0 0,2 0 0,2 5 0,8-4 0,-10 3 0,-68 1 0,-11 2 0,31 0 0,-31 0 0,11 0 0,68 2 0,0-8 0,0 7 0,-15 0 0,10 1 0,-13 3 0,18-3 0,1 1 0,-1 0 0,9-1 0,-7-3 0,17 3 0,-17-8 0,7 8 0,-8-4 0,1 4 0,-2 1 0,9 0 0,-6 0 0,15-4 0,-34 10 0,21-10 0,-14 7 0,12-1 0,15-5 0,-25 8 0,23-6 0,-13 5 0,17 1 0,10 1 0,-7-2 0,6-5 0,1 5 0,2 1 0,9 1 0,0-2 0,0-5 0,0 1 0,0 0 0,0-1 0,9 2 0,-7-2 0,16 5 0,-15-3 0,15 7 0,2-2 0,-6 3 0,11-4 0,-5 3 0,3-2 0,7-1 0,-10 3 0,0-7 0,1 4 0,-3-6 0,2 5 0,1-3 0,-1 2 0,1-2 0,-1-1 0,0 3 0,1 2 0,-1 0 0,-2 0 0,3-5 0,-1 4 0,1-4 0,8 8 0,3-6 0,0 2 0,4-5 0,-4 5 0,9-3 0,9 12 0,-19-15 0,8 13 0,-10-15 0,-6 9 0,16-1 0,-17-8 0,15 11 0,-15-14 0,17 14 0,-16-10 0,6 7 0,1-5 0,-10 1 0,19 0 0,-8-1 0,10 6 0,0-4 0,-2 7 0,2-8 0,-10 4 0,-1-7 0,-19 1 0,7-2 0,3-1 0,-1 3 0,19-2 0,-17 3 0,8-3 0,-10 2 0,1-3 0,8 6 0,-8-6 0,8 4 0,1-8 0,-8 7 0,17-2 0,9 8 0,-3-8 0,14 8 0,-27-13 0,-5 7 0,-7-7 0,1 4 0,-1-1 0,1-3 0,8 8 0,-6-8 0,16 7 0,-10-7 0,12 3 0,0 1 0,0 0 0,-12 1 0,10 3 0,-8-8 0,10 3 0,0 0 0,-2-2 0,-8 6 0,8-7 0,-16 3 0,15-4 0,-8 5 0,2-4 0,6 7 0,-6-7 0,9 3 0,-3 1 0,3-4 0,0 8 0,0-3 0,0-1 0,-3 4 0,3-8 0,0 7 0,-9-7 0,4 8 0,-4-4 0,9 0 0,0 5 0,-10-9 0,6 3 0,-15-4 0,8 4 0,-10-2 0,10 2 0,-8-4 0,15 4 0,-15-3 0,8 3 0,-28 1 0,-4 0 0,-46 12 0,30-10 0,-18 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8:41:38.434"/>
    </inkml:context>
    <inkml:brush xml:id="br0">
      <inkml:brushProperty name="width" value="0.05" units="cm"/>
      <inkml:brushProperty name="height" value="0.05" units="cm"/>
      <inkml:brushProperty name="color" value="#E71224"/>
    </inkml:brush>
  </inkml:definitions>
  <inkml:trace contextRef="#ctx0" brushRef="#br0">2962 2028 24575,'46'-5'0,"42"3"0,69-5 0,8 7 0,60 0-676,-109 0 1,0 0 675,4 0 0,2 0 0,-4 0 0,-4 0 95,76 0-95,-67 0 0,-25 0 0,-42 0 0,-15 0 0,0 0 1009,0 0-1009,-12 0 247,114-11-247,-95 8 0,95-8 0,-114 6 0,12 4 0,0-5 0,0 1 0,-2-1 0,1-1 0,19-6 0,-13 4 0,10-1 0,-15 4 0,0 2 0,0 3 0,-2-4 0,1 1 0,1-4 0,0 2 0,16-9 0,50-10 0,-35 4 0,30-10 0,-63 20 0,2 5 0,0-9 0,-1 7 0,1-7 0,-2 3 0,2 1 0,-1-5 0,1 4 0,-2-9 0,2 9 0,0-3 0,-10-2 0,8 0 0,-19-1 0,19-2 0,-7 3 0,9-6 0,-1 2 0,-1-3 0,2 3 0,0 3 0,0-3 0,45-28 0,9-12 0,25-19 0,-22 21 0,-10 1 0,-24 6 0,-46 40 0,12-17 0,-5 12 0,4-14 0,-11 15 0,-6 0 0,6-8 0,2 3 0,1-1 0,-10 0 0,7 1 0,-7-3 0,10 3 0,-1-2 0,32-46 0,-24 37 0,17-38 0,-36 49 0,-9 4 0,0 0 0,0 6 0,0 0 0,0-1 0,0 2 0,0-1 0,0-2 0,0 3 0,0-1 0,0 0 0,0-1 0,-9 2 0,7-1 0,-7-1 0,-3 1 0,10-4 0,-16 1 0,16-2 0,-16 6 0,6-2 0,-8-4 0,-10 5 0,8-6 0,-8 1 0,1 4 0,6-5 0,-7 7 0,1-7 0,15 5 0,-13 1 0,7 1 0,6 4 0,-13 0 0,15 0 0,1 2 0,-7-2 0,-3-5 0,-1 0 0,-8 4 0,10-2 0,-1 2 0,1 0 0,0 3 0,-1 4 0,-8-6 0,6 5 0,-7-8 0,10 8 0,0-9 0,-10 9 0,-2-5 0,-8 2 0,-1 3 0,0-5 0,0 1 0,-34 4 0,25-8 0,-27 7 0,-84-2 0,100-2 0,-87 5 0,119-4 0,6 5 0,-7-5 0,10 4 0,0-4 0,-10 5 0,7 0 0,-15 0 0,15 0 0,-15 0 0,6 0 0,-9 0 0,9 0 0,3 0 0,-1 0 0,-2 0 0,-8 0 0,8 0 0,-7 0 0,17 0 0,-8 0 0,1 0 0,6 0 0,-16 0 0,17 0 0,-8 0 0,1 0 0,-3 0 0,-27 5 0,13-4 0,-28 4 0,28-5 0,-13 5 0,18-4 0,0 3 0,1-4 0,-1 0 0,0 0 0,0 0 0,2 0 0,-20 5 0,14-4 0,-14 9 0,18-9 0,0 5 0,1 0 0,-53 3 0,22-2 0,-26 2 0,22-2 0,11-6 0,-18 13 0,19-13 0,4 7 0,18-8 0,3 0 0,-3 4 0,9-3 0,-7 4 0,8-1 0,-10-1 0,0 6 0,-18-8 0,13 9 0,-28-9 0,28 8 0,-31 0 0,32-3 0,-32 7 0,15-5 0,-19 7 0,-1-7 0,0 5 0,3-12 0,15 12 0,-13-7 0,14 0 0,-51 11 0,23-15 0,-22 14 0,31-15 0,19 7 0,6-4 0,-2-2 0,-39 12 0,10-12 0,-10 7 0,39-9 0,0 0 0,16 0 0,-25 0 0,25 0 0,2 0 0,2 6 0,8-5 0,-10 4 0,-68 0 0,-11 3 0,31 0 0,-31 0 0,11 0 0,68 2 0,0-9 0,0 8 0,-15 0 0,10 1 0,-13 4 0,18-4 0,1 1 0,-1 0 0,9-1 0,-7-3 0,17 3 0,-17-9 0,7 10 0,-8-6 0,1 5 0,-2 2 0,9-1 0,-6 0 0,15-4 0,-34 11 0,21-11 0,-14 7 0,12 0 0,15-6 0,-25 9 0,23-7 0,-13 5 0,17 2 0,10 1 0,-7-2 0,6-6 0,1 6 0,2 1 0,9 1 0,0-2 0,0-6 0,0 1 0,0 0 0,0-1 0,9 3 0,-7-3 0,16 6 0,-15-4 0,15 8 0,2-2 0,-6 4 0,11-5 0,-5 3 0,3-2 0,7-1 0,-10 3 0,0-8 0,1 5 0,-3-7 0,2 6 0,1-3 0,-1 1 0,1-1 0,-1-2 0,0 3 0,1 3 0,-1 0 0,-2 0 0,3-6 0,-1 5 0,1-5 0,8 10 0,3-8 0,0 3 0,4-6 0,-4 6 0,9-4 0,9 14 0,-19-17 0,8 15 0,-10-18 0,-6 11 0,16-1 0,-17-9 0,15 12 0,-15-16 0,17 16 0,-16-11 0,6 8 0,1-6 0,-10 2 0,19-1 0,-8-1 0,10 7 0,0-5 0,-2 8 0,2-8 0,-10 3 0,-1-7 0,-19 1 0,7-2 0,3-1 0,-1 3 0,19-3 0,-17 5 0,8-5 0,-10 3 0,1-3 0,8 6 0,-8-6 0,8 4 0,1-9 0,-8 8 0,17-2 0,9 9 0,-3-9 0,14 8 0,-27-14 0,-5 8 0,-7-7 0,1 3 0,-1 0 0,1-4 0,8 9 0,-6-9 0,16 8 0,-10-8 0,12 4 0,0 0 0,0 1 0,-12 1 0,10 3 0,-8-9 0,10 3 0,0 1 0,-2-3 0,-8 7 0,8-8 0,-16 4 0,15-5 0,-8 5 0,2-3 0,6 7 0,-6-8 0,9 3 0,-3 2 0,3-5 0,0 9 0,0-3 0,0-2 0,-3 6 0,3-10 0,0 8 0,-9-8 0,4 9 0,-4-4 0,9-1 0,0 6 0,-10-9 0,6 2 0,-15-4 0,8 5 0,-10-3 0,10 2 0,-8-4 0,15 5 0,-15-4 0,8 4 0,-28 0 0,-4 1 0,-46 13 0,30-11 0,-18 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8:46:26.134"/>
    </inkml:context>
    <inkml:brush xml:id="br0">
      <inkml:brushProperty name="width" value="0.05" units="cm"/>
      <inkml:brushProperty name="height" value="0.05" units="cm"/>
      <inkml:brushProperty name="color" value="#E71224"/>
    </inkml:brush>
  </inkml:definitions>
  <inkml:trace contextRef="#ctx0" brushRef="#br0">2962 1802 24575,'46'-5'0,"42"4"0,69-6 0,8 7 0,60 0-676,-109 0 1,0 0 675,4 0 0,2 0 0,-4 0 0,-4 0 95,76 0-95,-67 0 0,-25 0 0,-42 0 0,-15 0 0,0 0 1009,0 0-1009,-12 0 247,114-9-247,-95 6 0,95-7 0,-114 6 0,12 3 0,0-4 0,0 0 0,-2 0 0,1-1 0,19-6 0,-13 4 0,10-1 0,-15 4 0,0 1 0,0 3 0,-2-3 0,1 0 0,1-3 0,0 2 0,16-8 0,50-10 0,-35 5 0,30-10 0,-63 18 0,2 5 0,0-8 0,-1 6 0,1-7 0,-2 4 0,2 0 0,-1-4 0,1 3 0,-2-8 0,2 9 0,0-4 0,-10-1 0,8 0 0,-19-1 0,19-2 0,-7 3 0,9-5 0,-1 1 0,-1-2 0,2 2 0,0 3 0,0-2 0,45-26 0,9-10 0,25-17 0,-22 18 0,-10 2 0,-24 5 0,-46 35 0,12-15 0,-5 11 0,4-12 0,-11 12 0,-6 1 0,6-7 0,2 2 0,1 0 0,-10-1 0,7 1 0,-7-2 0,10 2 0,-1-1 0,32-41 0,-24 32 0,17-33 0,-36 43 0,-9 4 0,0 0 0,0 5 0,0 1 0,0-2 0,0 2 0,0-1 0,0-1 0,0 2 0,0-1 0,0 0 0,0 0 0,-9 1 0,7-1 0,-7-1 0,-3 2 0,10-5 0,-16 2 0,16-2 0,-16 5 0,6-2 0,-8-3 0,-10 4 0,8-5 0,-8 1 0,1 3 0,6-4 0,-7 6 0,1-6 0,15 4 0,-13 2 0,7 0 0,6 3 0,-13 1 0,15 0 0,1 1 0,-7-1 0,-3-5 0,-1 0 0,-8 4 0,10-2 0,-1 2 0,1 0 0,0 2 0,-1 4 0,-8-5 0,6 4 0,-7-7 0,10 7 0,0-8 0,-10 8 0,-2-4 0,-8 1 0,-1 3 0,0-4 0,0 1 0,-34 3 0,25-7 0,-27 6 0,-84-2 0,100-1 0,-87 4 0,119-3 0,6 4 0,-7-5 0,10 4 0,0-3 0,-10 4 0,7 0 0,-15 0 0,15 0 0,-15 0 0,6 0 0,-9 0 0,9 0 0,3 0 0,-1 0 0,-2 0 0,-8 0 0,8 0 0,-7 0 0,17 0 0,-8 0 0,1 0 0,6 0 0,-16 0 0,17 0 0,-8 0 0,1 0 0,-3 0 0,-27 4 0,13-3 0,-28 4 0,28-5 0,-13 4 0,18-3 0,0 3 0,1-4 0,-1 0 0,0 0 0,0 0 0,2 0 0,-20 4 0,14-3 0,-14 8 0,18-8 0,0 4 0,1 0 0,-53 3 0,22-1 0,-26 1 0,22-2 0,11-5 0,-18 11 0,19-11 0,4 6 0,18-7 0,3 0 0,-3 4 0,9-3 0,-7 3 0,8 0 0,-10-2 0,0 6 0,-18-7 0,13 8 0,-28-8 0,28 7 0,-31 0 0,32-3 0,-32 7 0,15-5 0,-19 6 0,-1-6 0,0 5 0,3-11 0,15 10 0,-13-5 0,14-1 0,-51 10 0,23-13 0,-22 12 0,31-13 0,19 6 0,6-3 0,-2-3 0,-39 12 0,10-11 0,-10 6 0,39-8 0,0 0 0,16 0 0,-25 0 0,25 0 0,2 0 0,2 5 0,8-4 0,-10 3 0,-68 1 0,-11 2 0,31 0 0,-31 0 0,11 0 0,68 2 0,0-8 0,0 7 0,-15 0 0,10 1 0,-13 3 0,18-3 0,1 1 0,-1 0 0,9-1 0,-7-3 0,17 3 0,-17-8 0,7 8 0,-8-4 0,1 4 0,-2 1 0,9 0 0,-6 0 0,15-4 0,-34 10 0,21-10 0,-14 7 0,12-1 0,15-5 0,-25 8 0,23-6 0,-13 5 0,17 1 0,10 1 0,-7-2 0,6-5 0,1 5 0,2 1 0,9 1 0,0-2 0,0-5 0,0 1 0,0 0 0,0-1 0,9 2 0,-7-2 0,16 5 0,-15-3 0,15 7 0,2-2 0,-6 3 0,11-4 0,-5 3 0,3-2 0,7-1 0,-10 3 0,0-7 0,1 4 0,-3-6 0,2 5 0,1-3 0,-1 2 0,1-2 0,-1-1 0,0 3 0,1 2 0,-1 0 0,-2 0 0,3-5 0,-1 4 0,1-4 0,8 8 0,3-6 0,0 2 0,4-5 0,-4 5 0,9-3 0,9 12 0,-19-15 0,8 13 0,-10-15 0,-6 9 0,16-1 0,-17-8 0,15 11 0,-15-14 0,17 14 0,-16-10 0,6 7 0,1-5 0,-10 1 0,19 0 0,-8-1 0,10 6 0,0-4 0,-2 7 0,2-8 0,-10 4 0,-1-7 0,-19 1 0,7-2 0,3-1 0,-1 3 0,19-2 0,-17 3 0,8-3 0,-10 2 0,1-3 0,8 6 0,-8-6 0,8 4 0,1-8 0,-8 7 0,17-2 0,9 8 0,-3-8 0,14 8 0,-27-13 0,-5 7 0,-7-7 0,1 4 0,-1-1 0,1-3 0,8 8 0,-6-8 0,16 7 0,-10-7 0,12 3 0,0 1 0,0 0 0,-12 1 0,10 3 0,-8-8 0,10 3 0,0 0 0,-2-2 0,-8 6 0,8-7 0,-16 3 0,15-4 0,-8 5 0,2-4 0,6 7 0,-6-7 0,9 3 0,-3 1 0,3-4 0,0 8 0,0-3 0,0-1 0,-3 4 0,3-8 0,0 7 0,-9-7 0,4 8 0,-4-4 0,9 0 0,0 5 0,-10-9 0,6 3 0,-15-4 0,8 4 0,-10-2 0,10 2 0,-8-4 0,15 4 0,-15-3 0,8 3 0,-28 1 0,-4 0 0,-46 12 0,30-10 0,-18 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8:41:38.434"/>
    </inkml:context>
    <inkml:brush xml:id="br0">
      <inkml:brushProperty name="width" value="0.05" units="cm"/>
      <inkml:brushProperty name="height" value="0.05" units="cm"/>
      <inkml:brushProperty name="color" value="#E71224"/>
    </inkml:brush>
  </inkml:definitions>
  <inkml:trace contextRef="#ctx0" brushRef="#br0">2962 2028 24575,'46'-5'0,"42"3"0,69-5 0,8 7 0,60 0-676,-109 0 1,0 0 675,4 0 0,2 0 0,-4 0 0,-4 0 95,76 0-95,-67 0 0,-25 0 0,-42 0 0,-15 0 0,0 0 1009,0 0-1009,-12 0 247,114-11-247,-95 8 0,95-8 0,-114 6 0,12 4 0,0-5 0,0 1 0,-2-1 0,1-1 0,19-6 0,-13 4 0,10-1 0,-15 4 0,0 2 0,0 3 0,-2-4 0,1 1 0,1-4 0,0 2 0,16-9 0,50-10 0,-35 4 0,30-10 0,-63 20 0,2 5 0,0-9 0,-1 7 0,1-7 0,-2 3 0,2 1 0,-1-5 0,1 4 0,-2-9 0,2 9 0,0-3 0,-10-2 0,8 0 0,-19-1 0,19-2 0,-7 3 0,9-6 0,-1 2 0,-1-3 0,2 3 0,0 3 0,0-3 0,45-28 0,9-12 0,25-19 0,-22 21 0,-10 1 0,-24 6 0,-46 40 0,12-17 0,-5 12 0,4-14 0,-11 15 0,-6 0 0,6-8 0,2 3 0,1-1 0,-10 0 0,7 1 0,-7-3 0,10 3 0,-1-2 0,32-46 0,-24 37 0,17-38 0,-36 49 0,-9 4 0,0 0 0,0 6 0,0 0 0,0-1 0,0 2 0,0-1 0,0-2 0,0 3 0,0-1 0,0 0 0,0-1 0,-9 2 0,7-1 0,-7-1 0,-3 1 0,10-4 0,-16 1 0,16-2 0,-16 6 0,6-2 0,-8-4 0,-10 5 0,8-6 0,-8 1 0,1 4 0,6-5 0,-7 7 0,1-7 0,15 5 0,-13 1 0,7 1 0,6 4 0,-13 0 0,15 0 0,1 2 0,-7-2 0,-3-5 0,-1 0 0,-8 4 0,10-2 0,-1 2 0,1 0 0,0 3 0,-1 4 0,-8-6 0,6 5 0,-7-8 0,10 8 0,0-9 0,-10 9 0,-2-5 0,-8 2 0,-1 3 0,0-5 0,0 1 0,-34 4 0,25-8 0,-27 7 0,-84-2 0,100-2 0,-87 5 0,119-4 0,6 5 0,-7-5 0,10 4 0,0-4 0,-10 5 0,7 0 0,-15 0 0,15 0 0,-15 0 0,6 0 0,-9 0 0,9 0 0,3 0 0,-1 0 0,-2 0 0,-8 0 0,8 0 0,-7 0 0,17 0 0,-8 0 0,1 0 0,6 0 0,-16 0 0,17 0 0,-8 0 0,1 0 0,-3 0 0,-27 5 0,13-4 0,-28 4 0,28-5 0,-13 5 0,18-4 0,0 3 0,1-4 0,-1 0 0,0 0 0,0 0 0,2 0 0,-20 5 0,14-4 0,-14 9 0,18-9 0,0 5 0,1 0 0,-53 3 0,22-2 0,-26 2 0,22-2 0,11-6 0,-18 13 0,19-13 0,4 7 0,18-8 0,3 0 0,-3 4 0,9-3 0,-7 4 0,8-1 0,-10-1 0,0 6 0,-18-8 0,13 9 0,-28-9 0,28 8 0,-31 0 0,32-3 0,-32 7 0,15-5 0,-19 7 0,-1-7 0,0 5 0,3-12 0,15 12 0,-13-7 0,14 0 0,-51 11 0,23-15 0,-22 14 0,31-15 0,19 7 0,6-4 0,-2-2 0,-39 12 0,10-12 0,-10 7 0,39-9 0,0 0 0,16 0 0,-25 0 0,25 0 0,2 0 0,2 6 0,8-5 0,-10 4 0,-68 0 0,-11 3 0,31 0 0,-31 0 0,11 0 0,68 2 0,0-9 0,0 8 0,-15 0 0,10 1 0,-13 4 0,18-4 0,1 1 0,-1 0 0,9-1 0,-7-3 0,17 3 0,-17-9 0,7 10 0,-8-6 0,1 5 0,-2 2 0,9-1 0,-6 0 0,15-4 0,-34 11 0,21-11 0,-14 7 0,12 0 0,15-6 0,-25 9 0,23-7 0,-13 5 0,17 2 0,10 1 0,-7-2 0,6-6 0,1 6 0,2 1 0,9 1 0,0-2 0,0-6 0,0 1 0,0 0 0,0-1 0,9 3 0,-7-3 0,16 6 0,-15-4 0,15 8 0,2-2 0,-6 4 0,11-5 0,-5 3 0,3-2 0,7-1 0,-10 3 0,0-8 0,1 5 0,-3-7 0,2 6 0,1-3 0,-1 1 0,1-1 0,-1-2 0,0 3 0,1 3 0,-1 0 0,-2 0 0,3-6 0,-1 5 0,1-5 0,8 10 0,3-8 0,0 3 0,4-6 0,-4 6 0,9-4 0,9 14 0,-19-17 0,8 15 0,-10-18 0,-6 11 0,16-1 0,-17-9 0,15 12 0,-15-16 0,17 16 0,-16-11 0,6 8 0,1-6 0,-10 2 0,19-1 0,-8-1 0,10 7 0,0-5 0,-2 8 0,2-8 0,-10 3 0,-1-7 0,-19 1 0,7-2 0,3-1 0,-1 3 0,19-3 0,-17 5 0,8-5 0,-10 3 0,1-3 0,8 6 0,-8-6 0,8 4 0,1-9 0,-8 8 0,17-2 0,9 9 0,-3-9 0,14 8 0,-27-14 0,-5 8 0,-7-7 0,1 3 0,-1 0 0,1-4 0,8 9 0,-6-9 0,16 8 0,-10-8 0,12 4 0,0 0 0,0 1 0,-12 1 0,10 3 0,-8-9 0,10 3 0,0 1 0,-2-3 0,-8 7 0,8-8 0,-16 4 0,15-5 0,-8 5 0,2-3 0,6 7 0,-6-8 0,9 3 0,-3 2 0,3-5 0,0 9 0,0-3 0,0-2 0,-3 6 0,3-10 0,0 8 0,-9-8 0,4 9 0,-4-4 0,9-1 0,0 6 0,-10-9 0,6 2 0,-15-4 0,8 5 0,-10-3 0,10 2 0,-8-4 0,15 5 0,-15-4 0,8 4 0,-28 0 0,-4 1 0,-46 13 0,30-11 0,-18 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8:46:26.134"/>
    </inkml:context>
    <inkml:brush xml:id="br0">
      <inkml:brushProperty name="width" value="0.05" units="cm"/>
      <inkml:brushProperty name="height" value="0.05" units="cm"/>
      <inkml:brushProperty name="color" value="#E71224"/>
    </inkml:brush>
  </inkml:definitions>
  <inkml:trace contextRef="#ctx0" brushRef="#br0">2962 1802 24575,'46'-5'0,"42"4"0,69-6 0,8 7 0,60 0-676,-109 0 1,0 0 675,4 0 0,2 0 0,-4 0 0,-4 0 95,76 0-95,-67 0 0,-25 0 0,-42 0 0,-15 0 0,0 0 1009,0 0-1009,-12 0 247,114-9-247,-95 6 0,95-7 0,-114 6 0,12 3 0,0-4 0,0 0 0,-2 0 0,1-1 0,19-6 0,-13 4 0,10-1 0,-15 4 0,0 1 0,0 3 0,-2-3 0,1 0 0,1-3 0,0 2 0,16-8 0,50-10 0,-35 5 0,30-10 0,-63 18 0,2 5 0,0-8 0,-1 6 0,1-7 0,-2 4 0,2 0 0,-1-4 0,1 3 0,-2-8 0,2 9 0,0-4 0,-10-1 0,8 0 0,-19-1 0,19-2 0,-7 3 0,9-5 0,-1 1 0,-1-2 0,2 2 0,0 3 0,0-2 0,45-26 0,9-10 0,25-17 0,-22 18 0,-10 2 0,-24 5 0,-46 35 0,12-15 0,-5 11 0,4-12 0,-11 12 0,-6 1 0,6-7 0,2 2 0,1 0 0,-10-1 0,7 1 0,-7-2 0,10 2 0,-1-1 0,32-41 0,-24 32 0,17-33 0,-36 43 0,-9 4 0,0 0 0,0 5 0,0 1 0,0-2 0,0 2 0,0-1 0,0-1 0,0 2 0,0-1 0,0 0 0,0 0 0,-9 1 0,7-1 0,-7-1 0,-3 2 0,10-5 0,-16 2 0,16-2 0,-16 5 0,6-2 0,-8-3 0,-10 4 0,8-5 0,-8 1 0,1 3 0,6-4 0,-7 6 0,1-6 0,15 4 0,-13 2 0,7 0 0,6 3 0,-13 1 0,15 0 0,1 1 0,-7-1 0,-3-5 0,-1 0 0,-8 4 0,10-2 0,-1 2 0,1 0 0,0 2 0,-1 4 0,-8-5 0,6 4 0,-7-7 0,10 7 0,0-8 0,-10 8 0,-2-4 0,-8 1 0,-1 3 0,0-4 0,0 1 0,-34 3 0,25-7 0,-27 6 0,-84-2 0,100-1 0,-87 4 0,119-3 0,6 4 0,-7-5 0,10 4 0,0-3 0,-10 4 0,7 0 0,-15 0 0,15 0 0,-15 0 0,6 0 0,-9 0 0,9 0 0,3 0 0,-1 0 0,-2 0 0,-8 0 0,8 0 0,-7 0 0,17 0 0,-8 0 0,1 0 0,6 0 0,-16 0 0,17 0 0,-8 0 0,1 0 0,-3 0 0,-27 4 0,13-3 0,-28 4 0,28-5 0,-13 4 0,18-3 0,0 3 0,1-4 0,-1 0 0,0 0 0,0 0 0,2 0 0,-20 4 0,14-3 0,-14 8 0,18-8 0,0 4 0,1 0 0,-53 3 0,22-1 0,-26 1 0,22-2 0,11-5 0,-18 11 0,19-11 0,4 6 0,18-7 0,3 0 0,-3 4 0,9-3 0,-7 3 0,8 0 0,-10-2 0,0 6 0,-18-7 0,13 8 0,-28-8 0,28 7 0,-31 0 0,32-3 0,-32 7 0,15-5 0,-19 6 0,-1-6 0,0 5 0,3-11 0,15 10 0,-13-5 0,14-1 0,-51 10 0,23-13 0,-22 12 0,31-13 0,19 6 0,6-3 0,-2-3 0,-39 12 0,10-11 0,-10 6 0,39-8 0,0 0 0,16 0 0,-25 0 0,25 0 0,2 0 0,2 5 0,8-4 0,-10 3 0,-68 1 0,-11 2 0,31 0 0,-31 0 0,11 0 0,68 2 0,0-8 0,0 7 0,-15 0 0,10 1 0,-13 3 0,18-3 0,1 1 0,-1 0 0,9-1 0,-7-3 0,17 3 0,-17-8 0,7 8 0,-8-4 0,1 4 0,-2 1 0,9 0 0,-6 0 0,15-4 0,-34 10 0,21-10 0,-14 7 0,12-1 0,15-5 0,-25 8 0,23-6 0,-13 5 0,17 1 0,10 1 0,-7-2 0,6-5 0,1 5 0,2 1 0,9 1 0,0-2 0,0-5 0,0 1 0,0 0 0,0-1 0,9 2 0,-7-2 0,16 5 0,-15-3 0,15 7 0,2-2 0,-6 3 0,11-4 0,-5 3 0,3-2 0,7-1 0,-10 3 0,0-7 0,1 4 0,-3-6 0,2 5 0,1-3 0,-1 2 0,1-2 0,-1-1 0,0 3 0,1 2 0,-1 0 0,-2 0 0,3-5 0,-1 4 0,1-4 0,8 8 0,3-6 0,0 2 0,4-5 0,-4 5 0,9-3 0,9 12 0,-19-15 0,8 13 0,-10-15 0,-6 9 0,16-1 0,-17-8 0,15 11 0,-15-14 0,17 14 0,-16-10 0,6 7 0,1-5 0,-10 1 0,19 0 0,-8-1 0,10 6 0,0-4 0,-2 7 0,2-8 0,-10 4 0,-1-7 0,-19 1 0,7-2 0,3-1 0,-1 3 0,19-2 0,-17 3 0,8-3 0,-10 2 0,1-3 0,8 6 0,-8-6 0,8 4 0,1-8 0,-8 7 0,17-2 0,9 8 0,-3-8 0,14 8 0,-27-13 0,-5 7 0,-7-7 0,1 4 0,-1-1 0,1-3 0,8 8 0,-6-8 0,16 7 0,-10-7 0,12 3 0,0 1 0,0 0 0,-12 1 0,10 3 0,-8-8 0,10 3 0,0 0 0,-2-2 0,-8 6 0,8-7 0,-16 3 0,15-4 0,-8 5 0,2-4 0,6 7 0,-6-7 0,9 3 0,-3 1 0,3-4 0,0 8 0,0-3 0,0-1 0,-3 4 0,3-8 0,0 7 0,-9-7 0,4 8 0,-4-4 0,9 0 0,0 5 0,-10-9 0,6 3 0,-15-4 0,8 4 0,-10-2 0,10 2 0,-8-4 0,15 4 0,-15-3 0,8 3 0,-28 1 0,-4 0 0,-46 12 0,30-10 0,-18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2/26/2024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cc.gov/media/radio/broadcast-radio-links#AM"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shutterstock.com/image-photo/communication-radio-antenna-installed-rural-260nw-613507178.jpg"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WwwP4jXmBD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agsearch.us/coverage.htm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agsearch.us/coverage.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greenbankobservatory.org/about/national-radio-quiet-zone/"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agsearch.us/coverage.html"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gatesair.com/documents/slides/2015-08-Anderson-Synchronous-Boosters-for-Single-Frequency-Networking-and-MaxxCasting.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4154878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key systems on the private sector side today are the Emergency Alert Systems (EAS), which you are already a part of, and the Wireless Emergency Alerts (WEAs), which is the newest kid on the block. That is alerts to cellular phones. Wireless Emergency Alerts and The Emergency Alert Systems are private sector regulated by the Federal Communications Commission (FCC). So, there are rules for participation for wireless providers and of course, there are FCC regulations that govern how the Emergency Alert System (all radio, TV, satellite, etc.) connect with IPAWS and ultimately provide safety messages from authorities to the public.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0808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2600"/>
              </a:lnSpc>
              <a:buFont typeface="Arial"/>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59583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101</a:t>
            </a:fld>
            <a:endParaRPr lang="en-US"/>
          </a:p>
        </p:txBody>
      </p:sp>
    </p:spTree>
    <p:extLst>
      <p:ext uri="{BB962C8B-B14F-4D97-AF65-F5344CB8AC3E}">
        <p14:creationId xmlns:p14="http://schemas.microsoft.com/office/powerpoint/2010/main" val="14839623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8488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103</a:t>
            </a:fld>
            <a:endParaRPr lang="en-US"/>
          </a:p>
        </p:txBody>
      </p:sp>
    </p:spTree>
    <p:extLst>
      <p:ext uri="{BB962C8B-B14F-4D97-AF65-F5344CB8AC3E}">
        <p14:creationId xmlns:p14="http://schemas.microsoft.com/office/powerpoint/2010/main" val="32578374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9063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105</a:t>
            </a:fld>
            <a:endParaRPr lang="en-US"/>
          </a:p>
        </p:txBody>
      </p:sp>
    </p:spTree>
    <p:extLst>
      <p:ext uri="{BB962C8B-B14F-4D97-AF65-F5344CB8AC3E}">
        <p14:creationId xmlns:p14="http://schemas.microsoft.com/office/powerpoint/2010/main" val="27520595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106</a:t>
            </a:fld>
            <a:endParaRPr lang="en-US"/>
          </a:p>
        </p:txBody>
      </p:sp>
    </p:spTree>
    <p:extLst>
      <p:ext uri="{BB962C8B-B14F-4D97-AF65-F5344CB8AC3E}">
        <p14:creationId xmlns:p14="http://schemas.microsoft.com/office/powerpoint/2010/main" val="354380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you are already a part of the Emergency Alert System. All radio and TV must participate and must have a device typically called an encoder/decoder or an EAS device that is able to receive authorized alerts.</a:t>
            </a:r>
          </a:p>
          <a:p>
            <a:endParaRPr lang="en-US" dirty="0"/>
          </a:p>
          <a:p>
            <a:r>
              <a:rPr lang="en-US" dirty="0"/>
              <a:t>All EAS participants are required to have their device monitor the IPAWS EAS feed, which is available via an internet feed, for alerts that are validated from authorized alerting authorities. The minimum requirement for EAS participation is that you must be able to receive alerts and broadcast a national emergency message. In addition, you must be able to receive required monthly test messages typically initiated by a state authority. You also must be able to initiate a required weekly test, which is an encoded noise that goes out through your station and allows other stations to recognize that your station is on the air and a participant of the EAS. The minimum requirement is to carry a national message. We have never had a national emergency in our country since the beginning of EAS or the prior systems of EAS in which a national authority has sent a message. We have been in the practice since about 2011 of doing national test messages; there was one conducted on October 4. 2023. A key for making our country a safer place to live is for those local authorities that face incidents and emergencies to send alerts to people and mitigating the impacts of those emergencies.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7EB9F1-4651-4785-96C1-D8DFFEE1D7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4055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find that there is a document that is typically written by a State-level group called an Emergency Communications Committee, or an equivalent at the level. They write a document called the State EAS plan, and that plan should list all of stations within that state, usually the Broadcast President of State is the key person in the development of that document,  in cooperation with some key personnel at the government level and other communication entities. That document defines how the system will be used, who it will be used by, and it highlights monitoring assignments. In addition to being able to receive the IPAWS feed, neighboring stations can monitor via a State relay network or by listening to or hearing the broadcast of neighboring stations. That is a critical document for laying out where you fit within your state organization for the emergency alert system. It also defines how you could receive a national message if it doesn’t come through the IPAWS feed such as if it is coming down through relay of neighboring stations.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7EB9F1-4651-4785-96C1-D8DFFEE1D7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9043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key customers are Alerting Authorities. The public safety is not impacted unless that alerting authority is sending information to the public in an emergency about what to do and what that emergency is. Today, we have over 1,800 agencies that are registered and authorized to use IPAWS. </a:t>
            </a:r>
          </a:p>
          <a:p>
            <a:endParaRPr lang="en-US"/>
          </a:p>
          <a:p>
            <a:r>
              <a:rPr lang="en-US"/>
              <a:t>The map on the left side with the green is showing a county with at least one local Alerting Authority. The majority of the 1,800 are local agencies that are able to use IPAWS to distribute an emergency message for broadcast over EAS, or cellphones. In addition, we have 11 tribal nations across the U.S. that are using IPAWS to distribute emergency messages to people in their communities. The three federal alerting authorities include first, the National Weather Service, and they distribute severe weather alerts. Second, the Department of Justice who does Amber Alerts at the request of states. They generate the Amber Alerts that come into those EAS devices if the state is not doing it for themselves or need assistance. The third is the United States Geological Survey, which on the West Coast, uses IPAWS to issue early earthquake warnings or shake alerts that can reach people seconds before the ground starts moving. We continue to expand our work with alerting authorities in ensuring that they are able to accurately know when to use and how to use the systems to get those alerts through to our private sector partners.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72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key piece to keeping those communities safe is the resilient communications of stations and broadcasters. Part of the grant program is integrating the EAS better, especially the public sector communications, with IPAWS to be able to receive those alerts. The second piece is resiliency and making sure the alerts get to the public. Besides just having good equipment, or your equipment in order, we also encourage and can provide some help in developing a plan for how to keep your station on the air through all contingencies. We call this the Continuity of Broadcast Operations. </a:t>
            </a:r>
          </a:p>
          <a:p>
            <a:endParaRPr lang="en-US"/>
          </a:p>
          <a:p>
            <a:r>
              <a:rPr lang="en-US"/>
              <a:t>Broadcasters should be able to receive alerts and deliver them to your communities and we want your station to be on the air through all hazards.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657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relationship between broadcasters and FEMA, IPAWS, the FCC, and Alerting Authorities is essential. We are 100% dependent on private sector infrastructure to get public safety messages to the public. You are a key partner; broadcast has been a key partner in alert and warning since 1934, since the beginning of the FCC. We want to continue that, and we are looking for this grant program to provide a more resilient and more integrated public broadcasting aspect that is specially targeted at increasing the abilities of communities in rural and underserved areas to get alerts through all phases of emergencies. This includes local, state, regional, or national emergency, should there be one.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9559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was a quick overview of what we do at IPAWS and how important we find public broadcasting to accomplishing our mission and ensuring that people get warnings. </a:t>
            </a:r>
          </a:p>
          <a:p>
            <a:endParaRPr lang="en-US"/>
          </a:p>
          <a:p>
            <a:r>
              <a:rPr lang="en-US"/>
              <a:t>Key Takeaways:</a:t>
            </a:r>
          </a:p>
          <a:p>
            <a:pPr marL="171450" indent="-171450">
              <a:buFontTx/>
              <a:buChar char="-"/>
            </a:pPr>
            <a:r>
              <a:rPr lang="en-US"/>
              <a:t>We are responsible end-to-end: From FEMA’s perspective, we are responsible for ensuring that alerting authorities have the ability and access to send alert to ensure that people in communities get warnings for emergencies happening in their area.</a:t>
            </a:r>
          </a:p>
          <a:p>
            <a:pPr marL="171450" indent="-171450">
              <a:buFontTx/>
              <a:buChar char="-"/>
            </a:pPr>
            <a:r>
              <a:rPr lang="en-US"/>
              <a:t>We work across all level of government. Our alerting authority customers span across all levels of government.</a:t>
            </a:r>
          </a:p>
          <a:p>
            <a:pPr marL="171450" indent="-171450">
              <a:buFontTx/>
              <a:buChar char="-"/>
            </a:pPr>
            <a:r>
              <a:rPr lang="en-US"/>
              <a:t>Two key systems that we are connected to in the private sector are the Emergency Alert System (EAS) and Wireless Emergency Alert (WEA). We really see broadcast as the most resilient across all disaster scenarios for ultimately getting information to the public when other infrastructures fail. Our local public safety officials can’t get information to their communities without active participation and support from their local radio and television stations. It is essential to accomplishing our mission</a:t>
            </a:r>
          </a:p>
          <a:p>
            <a:pPr marL="171450" indent="-171450">
              <a:buFontTx/>
              <a:buChar char="-"/>
            </a:pPr>
            <a:r>
              <a:rPr lang="en-US" sz="1800" b="0">
                <a:effectLst/>
                <a:latin typeface="Calibri" panose="020F0502020204030204" pitchFamily="34" charset="0"/>
                <a:ea typeface="Calibri" panose="020F0502020204030204" pitchFamily="34" charset="0"/>
                <a:cs typeface="Times New Roman" panose="02020603050405020304" pitchFamily="18" charset="0"/>
              </a:rPr>
              <a:t>One last ask: we would love to hear about success stories or use of how broadcast delivered emergency information within your area. In the press, we mostly have articles about receiving alerts using cell phone, but there is more out there about EAS since there are a lot of people who are dependent upon radio or television. Please share those stories with CPB.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2467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a:p>
        </p:txBody>
      </p:sp>
    </p:spTree>
    <p:extLst>
      <p:ext uri="{BB962C8B-B14F-4D97-AF65-F5344CB8AC3E}">
        <p14:creationId xmlns:p14="http://schemas.microsoft.com/office/powerpoint/2010/main" val="1502363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18</a:t>
            </a:fld>
            <a:endParaRPr lang="en-US"/>
          </a:p>
        </p:txBody>
      </p:sp>
    </p:spTree>
    <p:extLst>
      <p:ext uri="{BB962C8B-B14F-4D97-AF65-F5344CB8AC3E}">
        <p14:creationId xmlns:p14="http://schemas.microsoft.com/office/powerpoint/2010/main" val="1683793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74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3423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20</a:t>
            </a:fld>
            <a:endParaRPr lang="en-US"/>
          </a:p>
        </p:txBody>
      </p:sp>
    </p:spTree>
    <p:extLst>
      <p:ext uri="{BB962C8B-B14F-4D97-AF65-F5344CB8AC3E}">
        <p14:creationId xmlns:p14="http://schemas.microsoft.com/office/powerpoint/2010/main" val="444385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30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29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This is Steve Calzone, your technical trainer on radio technologies. I am a Senior Consultant with FEMA IPAWS, working with CPB to develop this training program.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I am a founder of Shift 2 Stream, and DTV Consulting, and the Chair of the Advanced Television Systems Committee, ATSC, Technical Group 3, Specialist Group 37, on the Conversion and Redistribution of ATSC 3.0 Services, also known as TG3-S37. This specialist group works on specifications, such as standards and recommended practices, for redistributing ATSC 3.0 services. Broadcasters and multi-channel video programming distributors, or MVPDs, use them as a blueprint for delivering NextGen TV services to consumers.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This webinar will help you gain knowledge and insight for your radio stations to enable HD Radio with superb quality audio, along with radio data delivery services, such as geolocation mapping, and enhanced emergency alerting. The addition of HD Radio helps provide important public services for your communities.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Although some of the material in this webinar may be repetitive for those in the audience who are experienced in radio, HD Radio and emergency alerting, this information is important, and will provide benefits for all participants working through the grant programs on radio station technologies, and upgrades.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In this module, we will cover some basics of AM, FM and HD Radio technologies, how they work, their advantages and limitations, and HD Radio’s enhanced public messaging, and user experience.</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In the other modules, we will review strategies for managing signal coverage and improving consumer reception, best practices for Emergency Alert Systems integration, and the pros and cons for transitioning to HD Radio, including use cases for stations that have already transitioned.</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Links at the end of the presentation provide additional resources for your help in navigating these technical aspects.</a:t>
            </a:r>
          </a:p>
          <a:p>
            <a:pPr marL="0" marR="0">
              <a:spcBef>
                <a:spcPts val="0"/>
              </a:spcBef>
              <a:spcAft>
                <a:spcPts val="0"/>
              </a:spcAft>
            </a:pPr>
            <a:endParaRPr lang="en-US" sz="1800" dirty="0">
              <a:effectLst/>
              <a:latin typeface="Helvetica Neue"/>
              <a:ea typeface="Calibri" panose="020F050202020403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23</a:t>
            </a:fld>
            <a:endParaRPr lang="en-US"/>
          </a:p>
        </p:txBody>
      </p:sp>
    </p:spTree>
    <p:extLst>
      <p:ext uri="{BB962C8B-B14F-4D97-AF65-F5344CB8AC3E}">
        <p14:creationId xmlns:p14="http://schemas.microsoft.com/office/powerpoint/2010/main" val="4083054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So, is radio still relevant? You </a:t>
            </a:r>
            <a:r>
              <a:rPr lang="en-US" sz="1200" dirty="0" err="1">
                <a:effectLst/>
                <a:latin typeface="+mn-lt"/>
                <a:ea typeface="Calibri" panose="020F0502020204030204" pitchFamily="34" charset="0"/>
              </a:rPr>
              <a:t>Betcha</a:t>
            </a:r>
            <a:r>
              <a:rPr lang="en-US" sz="1200" dirty="0">
                <a:effectLst/>
                <a:latin typeface="+mn-lt"/>
                <a:ea typeface="Calibri" panose="020F0502020204030204" pitchFamily="34" charset="0"/>
              </a:rPr>
              <a:t>!</a:t>
            </a:r>
          </a:p>
          <a:p>
            <a:pPr marL="0" indent="0">
              <a:spcBef>
                <a:spcPts val="0"/>
              </a:spcBef>
              <a:buSzPts val="1000"/>
              <a:buFont typeface="Wingdings" pitchFamily="2" charset="2"/>
              <a:buNone/>
              <a:tabLst>
                <a:tab pos="457200" algn="l"/>
              </a:tabLst>
            </a:pPr>
            <a:endParaRPr lang="en-US" sz="1200" dirty="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r>
              <a:rPr lang="en-US" sz="1200" dirty="0">
                <a:solidFill>
                  <a:srgbClr val="374151"/>
                </a:solidFill>
                <a:effectLst/>
                <a:latin typeface="+mn-lt"/>
                <a:ea typeface="Times New Roman" panose="02020603050405020304" pitchFamily="18" charset="0"/>
              </a:rPr>
              <a:t>https://www.urbandictionary.com/define.php?term=You%20Betcha</a:t>
            </a:r>
          </a:p>
          <a:p>
            <a:pPr marL="285750" marR="0" lvl="0" indent="-285750" algn="l" defTabSz="457200" rtl="0" eaLnBrk="1" fontAlgn="auto" latinLnBrk="0" hangingPunct="1">
              <a:lnSpc>
                <a:spcPct val="100000"/>
              </a:lnSpc>
              <a:spcBef>
                <a:spcPts val="0"/>
              </a:spcBef>
              <a:spcAft>
                <a:spcPts val="0"/>
              </a:spcAft>
              <a:buClrTx/>
              <a:buSzPts val="1000"/>
              <a:buFont typeface="Wingdings" pitchFamily="2" charset="2"/>
              <a:buChar char="§"/>
              <a:tabLst>
                <a:tab pos="457200" algn="l"/>
              </a:tabLst>
              <a:defRPr/>
            </a:pPr>
            <a:r>
              <a:rPr lang="en-US" sz="1200" dirty="0">
                <a:solidFill>
                  <a:srgbClr val="374151"/>
                </a:solidFill>
                <a:effectLst/>
                <a:latin typeface="+mn-lt"/>
              </a:rPr>
              <a:t>“You </a:t>
            </a:r>
            <a:r>
              <a:rPr lang="en-US" sz="1200" dirty="0" err="1">
                <a:solidFill>
                  <a:srgbClr val="374151"/>
                </a:solidFill>
                <a:effectLst/>
                <a:latin typeface="+mn-lt"/>
              </a:rPr>
              <a:t>Betcha</a:t>
            </a:r>
            <a:r>
              <a:rPr lang="en-US" sz="1200" dirty="0">
                <a:solidFill>
                  <a:srgbClr val="374151"/>
                </a:solidFill>
                <a:effectLst/>
                <a:latin typeface="+mn-lt"/>
              </a:rPr>
              <a:t>”: Minnesotan phrase translating to “Yes” and “If not more”</a:t>
            </a:r>
            <a:endParaRPr lang="en-US" sz="1200" dirty="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endParaRPr lang="en-US" sz="1200" dirty="0">
              <a:solidFill>
                <a:srgbClr val="374151"/>
              </a:solidFill>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24</a:t>
            </a:fld>
            <a:endParaRPr lang="en-US"/>
          </a:p>
        </p:txBody>
      </p:sp>
    </p:spTree>
    <p:extLst>
      <p:ext uri="{BB962C8B-B14F-4D97-AF65-F5344CB8AC3E}">
        <p14:creationId xmlns:p14="http://schemas.microsoft.com/office/powerpoint/2010/main" val="1628739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According to </a:t>
            </a:r>
            <a:r>
              <a:rPr lang="en-US" sz="1200" dirty="0" err="1">
                <a:effectLst/>
                <a:latin typeface="+mn-lt"/>
                <a:ea typeface="Calibri" panose="020F0502020204030204" pitchFamily="34" charset="0"/>
              </a:rPr>
              <a:t>Motortrend</a:t>
            </a:r>
            <a:r>
              <a:rPr lang="en-US" sz="1200" dirty="0">
                <a:effectLst/>
                <a:latin typeface="+mn-lt"/>
                <a:ea typeface="Calibri" panose="020F0502020204030204" pitchFamily="34" charset="0"/>
              </a:rPr>
              <a:t>, everyone is freaking out about AM Radio in new cars!  Something about interference?  Why can’t they fix that?</a:t>
            </a:r>
          </a:p>
          <a:p>
            <a:pPr marL="0" marR="0">
              <a:spcBef>
                <a:spcPts val="0"/>
              </a:spcBef>
              <a:spcAft>
                <a:spcPts val="0"/>
              </a:spcAft>
            </a:pPr>
            <a:r>
              <a:rPr lang="en-US" sz="1200" dirty="0">
                <a:effectLst/>
                <a:latin typeface="+mn-lt"/>
                <a:ea typeface="Calibri" panose="020F0502020204030204" pitchFamily="34" charset="0"/>
              </a:rPr>
              <a:t> </a:t>
            </a:r>
            <a:endParaRPr lang="en-US" sz="1200" dirty="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r>
              <a:rPr lang="en-US" sz="1200" dirty="0">
                <a:solidFill>
                  <a:srgbClr val="374151"/>
                </a:solidFill>
                <a:effectLst/>
                <a:latin typeface="+mn-lt"/>
                <a:ea typeface="Times New Roman" panose="02020603050405020304" pitchFamily="18" charset="0"/>
              </a:rPr>
              <a:t>Image references:</a:t>
            </a:r>
          </a:p>
          <a:p>
            <a:pPr marL="285750" indent="-285750">
              <a:spcBef>
                <a:spcPts val="0"/>
              </a:spcBef>
              <a:buSzPts val="1000"/>
              <a:buFont typeface="Wingdings" pitchFamily="2" charset="2"/>
              <a:buChar char="§"/>
              <a:tabLst>
                <a:tab pos="457200" algn="l"/>
              </a:tabLst>
            </a:pPr>
            <a:r>
              <a:rPr lang="en-US" sz="1200" dirty="0">
                <a:solidFill>
                  <a:srgbClr val="374151"/>
                </a:solidFill>
                <a:effectLst/>
                <a:latin typeface="+mn-lt"/>
                <a:ea typeface="Times New Roman" panose="02020603050405020304" pitchFamily="18" charset="0"/>
              </a:rPr>
              <a:t>https://www.motortrend.com/news/am-radio-new-cars/</a:t>
            </a:r>
          </a:p>
          <a:p>
            <a:pPr marL="0" indent="0">
              <a:spcBef>
                <a:spcPts val="0"/>
              </a:spcBef>
              <a:buSzPts val="1000"/>
              <a:buFont typeface="Wingdings" pitchFamily="2" charset="2"/>
              <a:buNone/>
              <a:tabLst>
                <a:tab pos="457200" algn="l"/>
              </a:tabLst>
            </a:pPr>
            <a:endParaRPr lang="en-US" sz="1200" dirty="0">
              <a:solidFill>
                <a:srgbClr val="374151"/>
              </a:solidFill>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25</a:t>
            </a:fld>
            <a:endParaRPr lang="en-US"/>
          </a:p>
        </p:txBody>
      </p:sp>
    </p:spTree>
    <p:extLst>
      <p:ext uri="{BB962C8B-B14F-4D97-AF65-F5344CB8AC3E}">
        <p14:creationId xmlns:p14="http://schemas.microsoft.com/office/powerpoint/2010/main" val="528833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mn-lt"/>
                <a:ea typeface="Calibri" panose="020F0502020204030204" pitchFamily="34" charset="0"/>
              </a:rPr>
              <a:t>Forbes reported that Congress is considering legislation to keep AM Radio </a:t>
            </a:r>
            <a:r>
              <a:rPr lang="en-US" sz="1200" i="1">
                <a:effectLst/>
                <a:latin typeface="+mn-lt"/>
                <a:ea typeface="Calibri" panose="020F0502020204030204" pitchFamily="34" charset="0"/>
              </a:rPr>
              <a:t>in</a:t>
            </a:r>
            <a:r>
              <a:rPr lang="en-US" sz="1200">
                <a:effectLst/>
                <a:latin typeface="+mn-lt"/>
                <a:ea typeface="Calibri" panose="020F0502020204030204" pitchFamily="34" charset="0"/>
              </a:rPr>
              <a:t> cars, for now.</a:t>
            </a:r>
          </a:p>
          <a:p>
            <a:pPr marL="0" marR="0">
              <a:spcBef>
                <a:spcPts val="0"/>
              </a:spcBef>
              <a:spcAft>
                <a:spcPts val="0"/>
              </a:spcAft>
            </a:pPr>
            <a:r>
              <a:rPr lang="en-US" sz="1200">
                <a:effectLst/>
                <a:latin typeface="+mn-lt"/>
                <a:ea typeface="Calibri" panose="020F0502020204030204" pitchFamily="34" charset="0"/>
              </a:rPr>
              <a:t> </a:t>
            </a:r>
            <a:endParaRPr lang="en-US" sz="120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r>
              <a:rPr lang="en-US" sz="1200">
                <a:solidFill>
                  <a:srgbClr val="374151"/>
                </a:solidFill>
                <a:effectLst/>
                <a:latin typeface="+mn-lt"/>
                <a:ea typeface="Times New Roman" panose="02020603050405020304" pitchFamily="18" charset="0"/>
              </a:rPr>
              <a:t>Image references:</a:t>
            </a:r>
          </a:p>
          <a:p>
            <a:pPr marL="285750" indent="-285750">
              <a:spcBef>
                <a:spcPts val="0"/>
              </a:spcBef>
              <a:buSzPts val="1000"/>
              <a:buFont typeface="Wingdings" pitchFamily="2" charset="2"/>
              <a:buChar char="§"/>
              <a:tabLst>
                <a:tab pos="457200" algn="l"/>
              </a:tabLst>
            </a:pPr>
            <a:r>
              <a:rPr lang="en-US" sz="1200">
                <a:solidFill>
                  <a:srgbClr val="374151"/>
                </a:solidFill>
                <a:effectLst/>
                <a:latin typeface="+mn-lt"/>
                <a:ea typeface="Times New Roman" panose="02020603050405020304" pitchFamily="18" charset="0"/>
              </a:rPr>
              <a:t>https://www.forbes.com/sites/bradadgate/2023/06/05/congress-looks-to-pass-legislation-keeping-am-radio-in-all-cars/?sh=7d932e4952d2</a:t>
            </a:r>
          </a:p>
          <a:p>
            <a:pPr marL="0" indent="0">
              <a:spcBef>
                <a:spcPts val="0"/>
              </a:spcBef>
              <a:buSzPts val="1000"/>
              <a:buFont typeface="Wingdings" pitchFamily="2" charset="2"/>
              <a:buNone/>
              <a:tabLst>
                <a:tab pos="457200" algn="l"/>
              </a:tabLst>
            </a:pPr>
            <a:endParaRPr lang="en-US" sz="1200">
              <a:solidFill>
                <a:srgbClr val="374151"/>
              </a:solidFill>
              <a:effectLst/>
              <a:highlight>
                <a:srgbClr val="FFFF00"/>
              </a:highligh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26</a:t>
            </a:fld>
            <a:endParaRPr lang="en-US"/>
          </a:p>
        </p:txBody>
      </p:sp>
    </p:spTree>
    <p:extLst>
      <p:ext uri="{BB962C8B-B14F-4D97-AF65-F5344CB8AC3E}">
        <p14:creationId xmlns:p14="http://schemas.microsoft.com/office/powerpoint/2010/main" val="364863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Inside Radio reports that radio actually helps promote on-line conversations and interactions, driving revenue on web sites, including streaming services, is that well-known?</a:t>
            </a:r>
          </a:p>
          <a:p>
            <a:pPr marL="0" marR="0">
              <a:spcBef>
                <a:spcPts val="0"/>
              </a:spcBef>
              <a:spcAft>
                <a:spcPts val="0"/>
              </a:spcAft>
            </a:pPr>
            <a:r>
              <a:rPr lang="en-US" sz="1200" dirty="0">
                <a:effectLst/>
                <a:latin typeface="+mn-lt"/>
                <a:ea typeface="Calibri" panose="020F0502020204030204" pitchFamily="34" charset="0"/>
              </a:rPr>
              <a:t> </a:t>
            </a:r>
            <a:endParaRPr lang="en-US" sz="1200" dirty="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r>
              <a:rPr lang="en-US" sz="1200" dirty="0">
                <a:solidFill>
                  <a:srgbClr val="374151"/>
                </a:solidFill>
                <a:effectLst/>
                <a:latin typeface="+mn-lt"/>
                <a:ea typeface="Times New Roman" panose="02020603050405020304" pitchFamily="18" charset="0"/>
              </a:rPr>
              <a:t>Image references:</a:t>
            </a:r>
          </a:p>
          <a:p>
            <a:pPr marL="285750" marR="0" lvl="0" indent="-285750" algn="l" defTabSz="457200" rtl="0" eaLnBrk="1" fontAlgn="auto" latinLnBrk="0" hangingPunct="1">
              <a:lnSpc>
                <a:spcPct val="100000"/>
              </a:lnSpc>
              <a:spcBef>
                <a:spcPts val="0"/>
              </a:spcBef>
              <a:spcAft>
                <a:spcPts val="0"/>
              </a:spcAft>
              <a:buClrTx/>
              <a:buSzPts val="1000"/>
              <a:buFont typeface="Wingdings" pitchFamily="2" charset="2"/>
              <a:buChar char="§"/>
              <a:tabLst>
                <a:tab pos="457200" algn="l"/>
              </a:tabLst>
              <a:defRPr/>
            </a:pPr>
            <a:r>
              <a:rPr lang="en-US" sz="1200" dirty="0">
                <a:solidFill>
                  <a:srgbClr val="374151"/>
                </a:solidFill>
                <a:effectLst/>
                <a:latin typeface="+mn-lt"/>
                <a:ea typeface="Times New Roman" panose="02020603050405020304" pitchFamily="18" charset="0"/>
              </a:rPr>
              <a:t>https://www.insideradio.com/free/study-radio-catalyzes-consumer-brand-conversations-and-interactions/article_a5e3f886-5070-11ee-8b59-0fc931711892.html</a:t>
            </a:r>
          </a:p>
          <a:p>
            <a:pPr marL="0" indent="0">
              <a:spcBef>
                <a:spcPts val="0"/>
              </a:spcBef>
              <a:buSzPts val="1000"/>
              <a:buFont typeface="Wingdings" pitchFamily="2" charset="2"/>
              <a:buNone/>
              <a:tabLst>
                <a:tab pos="457200" algn="l"/>
              </a:tabLst>
            </a:pPr>
            <a:endParaRPr lang="en-US" sz="1200" dirty="0">
              <a:solidFill>
                <a:srgbClr val="374151"/>
              </a:solidFill>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27</a:t>
            </a:fld>
            <a:endParaRPr lang="en-US"/>
          </a:p>
        </p:txBody>
      </p:sp>
    </p:spTree>
    <p:extLst>
      <p:ext uri="{BB962C8B-B14F-4D97-AF65-F5344CB8AC3E}">
        <p14:creationId xmlns:p14="http://schemas.microsoft.com/office/powerpoint/2010/main" val="79035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mn-lt"/>
                <a:ea typeface="Calibri" panose="020F0502020204030204" pitchFamily="34" charset="0"/>
              </a:rPr>
              <a:t>Variety reports that those streaming services are eating into the revenue provided by radio advertising. Radio is not all about advertising, radio also provides a public service.</a:t>
            </a:r>
          </a:p>
          <a:p>
            <a:pPr marL="0" indent="0">
              <a:spcBef>
                <a:spcPts val="0"/>
              </a:spcBef>
              <a:buSzPts val="1000"/>
              <a:buFont typeface="Wingdings" pitchFamily="2" charset="2"/>
              <a:buNone/>
              <a:tabLst>
                <a:tab pos="457200" algn="l"/>
              </a:tabLst>
            </a:pPr>
            <a:endParaRPr lang="en-US" sz="120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r>
              <a:rPr lang="en-US" sz="1200">
                <a:solidFill>
                  <a:srgbClr val="374151"/>
                </a:solidFill>
                <a:effectLst/>
                <a:latin typeface="+mn-lt"/>
                <a:ea typeface="Times New Roman" panose="02020603050405020304" pitchFamily="18" charset="0"/>
              </a:rPr>
              <a:t>Image references:</a:t>
            </a:r>
          </a:p>
          <a:p>
            <a:pPr marL="285750" indent="-285750">
              <a:spcBef>
                <a:spcPts val="0"/>
              </a:spcBef>
              <a:buSzPts val="1000"/>
              <a:buFont typeface="Wingdings" pitchFamily="2" charset="2"/>
              <a:buChar char="§"/>
              <a:tabLst>
                <a:tab pos="457200" algn="l"/>
              </a:tabLst>
            </a:pPr>
            <a:r>
              <a:rPr lang="en-US" sz="1200">
                <a:solidFill>
                  <a:srgbClr val="374151"/>
                </a:solidFill>
                <a:effectLst/>
                <a:latin typeface="+mn-lt"/>
                <a:ea typeface="Times New Roman" panose="02020603050405020304" pitchFamily="18" charset="0"/>
              </a:rPr>
              <a:t>https://variety.com/2021/music/news/radio-signal-fading-streaming-1234904387/</a:t>
            </a:r>
          </a:p>
          <a:p>
            <a:pPr marL="0" indent="0">
              <a:spcBef>
                <a:spcPts val="0"/>
              </a:spcBef>
              <a:buSzPts val="1000"/>
              <a:buFont typeface="Wingdings" pitchFamily="2" charset="2"/>
              <a:buNone/>
              <a:tabLst>
                <a:tab pos="457200" algn="l"/>
              </a:tabLst>
            </a:pPr>
            <a:endParaRPr lang="en-US" sz="1200">
              <a:solidFill>
                <a:srgbClr val="374151"/>
              </a:solidFill>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28</a:t>
            </a:fld>
            <a:endParaRPr lang="en-US"/>
          </a:p>
        </p:txBody>
      </p:sp>
    </p:spTree>
    <p:extLst>
      <p:ext uri="{BB962C8B-B14F-4D97-AF65-F5344CB8AC3E}">
        <p14:creationId xmlns:p14="http://schemas.microsoft.com/office/powerpoint/2010/main" val="1179553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mn-lt"/>
                <a:ea typeface="Calibri" panose="020F0502020204030204" pitchFamily="34" charset="0"/>
              </a:rPr>
              <a:t>The FCC reminds radio stations to ensure EAS readiness for the new emergency alerting standards, which were just tested in October.</a:t>
            </a:r>
          </a:p>
          <a:p>
            <a:pPr marL="0" marR="0">
              <a:spcBef>
                <a:spcPts val="0"/>
              </a:spcBef>
              <a:spcAft>
                <a:spcPts val="0"/>
              </a:spcAft>
            </a:pPr>
            <a:r>
              <a:rPr lang="en-US" sz="1200">
                <a:effectLst/>
                <a:latin typeface="+mn-lt"/>
                <a:ea typeface="Calibri" panose="020F0502020204030204" pitchFamily="34" charset="0"/>
              </a:rPr>
              <a:t> </a:t>
            </a:r>
            <a:endParaRPr lang="en-US" sz="120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r>
              <a:rPr lang="en-US" sz="1200">
                <a:solidFill>
                  <a:srgbClr val="374151"/>
                </a:solidFill>
                <a:effectLst/>
                <a:latin typeface="+mn-lt"/>
                <a:ea typeface="Times New Roman" panose="02020603050405020304" pitchFamily="18" charset="0"/>
              </a:rPr>
              <a:t>Image references:</a:t>
            </a:r>
          </a:p>
          <a:p>
            <a:pPr marL="285750" indent="-285750">
              <a:spcBef>
                <a:spcPts val="0"/>
              </a:spcBef>
              <a:buSzPts val="1000"/>
              <a:buFont typeface="Wingdings" pitchFamily="2" charset="2"/>
              <a:buChar char="§"/>
              <a:tabLst>
                <a:tab pos="457200" algn="l"/>
              </a:tabLst>
            </a:pPr>
            <a:r>
              <a:rPr lang="en-US" sz="1200">
                <a:solidFill>
                  <a:srgbClr val="374151"/>
                </a:solidFill>
                <a:effectLst/>
                <a:latin typeface="+mn-lt"/>
                <a:ea typeface="Times New Roman" panose="02020603050405020304" pitchFamily="18" charset="0"/>
              </a:rPr>
              <a:t>https://www.radioworld.com/news-and-business/headlines/fcc-reminds-stations-to-check-eas-readiness</a:t>
            </a:r>
          </a:p>
          <a:p>
            <a:pPr marL="0" indent="0">
              <a:spcBef>
                <a:spcPts val="0"/>
              </a:spcBef>
              <a:buSzPts val="1000"/>
              <a:buFont typeface="Wingdings" pitchFamily="2" charset="2"/>
              <a:buNone/>
              <a:tabLst>
                <a:tab pos="457200" algn="l"/>
              </a:tabLst>
            </a:pPr>
            <a:endParaRPr lang="en-US" sz="1200">
              <a:solidFill>
                <a:srgbClr val="374151"/>
              </a:solidFill>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29</a:t>
            </a:fld>
            <a:endParaRPr lang="en-US"/>
          </a:p>
        </p:txBody>
      </p:sp>
    </p:spTree>
    <p:extLst>
      <p:ext uri="{BB962C8B-B14F-4D97-AF65-F5344CB8AC3E}">
        <p14:creationId xmlns:p14="http://schemas.microsoft.com/office/powerpoint/2010/main" val="450472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745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mn-lt"/>
                <a:ea typeface="Calibri" panose="020F0502020204030204" pitchFamily="34" charset="0"/>
              </a:rPr>
              <a:t>However, the Consumer Technology Association is clear that they want no mandates.</a:t>
            </a:r>
          </a:p>
          <a:p>
            <a:pPr marL="0" marR="0">
              <a:spcBef>
                <a:spcPts val="0"/>
              </a:spcBef>
              <a:spcAft>
                <a:spcPts val="0"/>
              </a:spcAft>
            </a:pPr>
            <a:r>
              <a:rPr lang="en-US" sz="1200">
                <a:effectLst/>
                <a:latin typeface="+mn-lt"/>
                <a:ea typeface="Calibri" panose="020F0502020204030204" pitchFamily="34" charset="0"/>
              </a:rPr>
              <a:t> </a:t>
            </a:r>
            <a:endParaRPr lang="en-US" sz="120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r>
              <a:rPr lang="en-US" sz="1200">
                <a:solidFill>
                  <a:srgbClr val="374151"/>
                </a:solidFill>
                <a:effectLst/>
                <a:latin typeface="+mn-lt"/>
                <a:ea typeface="Times New Roman" panose="02020603050405020304" pitchFamily="18" charset="0"/>
              </a:rPr>
              <a:t>Image references:</a:t>
            </a:r>
          </a:p>
          <a:p>
            <a:pPr marL="285750" indent="-285750">
              <a:spcBef>
                <a:spcPts val="0"/>
              </a:spcBef>
              <a:buSzPts val="1000"/>
              <a:buFont typeface="Wingdings" pitchFamily="2" charset="2"/>
              <a:buChar char="§"/>
              <a:tabLst>
                <a:tab pos="457200" algn="l"/>
              </a:tabLst>
            </a:pPr>
            <a:r>
              <a:rPr lang="en-US" sz="1200">
                <a:solidFill>
                  <a:srgbClr val="374151"/>
                </a:solidFill>
                <a:effectLst/>
                <a:latin typeface="+mn-lt"/>
                <a:ea typeface="Times New Roman" panose="02020603050405020304" pitchFamily="18" charset="0"/>
              </a:rPr>
              <a:t>https://www.radioworld.com/news-and-business/cta-campaigns-against-am-mandate-bill</a:t>
            </a:r>
          </a:p>
          <a:p>
            <a:pPr marL="0" indent="0">
              <a:spcBef>
                <a:spcPts val="0"/>
              </a:spcBef>
              <a:buSzPts val="1000"/>
              <a:buFont typeface="Wingdings" pitchFamily="2" charset="2"/>
              <a:buNone/>
              <a:tabLst>
                <a:tab pos="457200" algn="l"/>
              </a:tabLst>
            </a:pPr>
            <a:endParaRPr lang="en-US" sz="1200">
              <a:solidFill>
                <a:srgbClr val="374151"/>
              </a:solidFill>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30</a:t>
            </a:fld>
            <a:endParaRPr lang="en-US"/>
          </a:p>
        </p:txBody>
      </p:sp>
    </p:spTree>
    <p:extLst>
      <p:ext uri="{BB962C8B-B14F-4D97-AF65-F5344CB8AC3E}">
        <p14:creationId xmlns:p14="http://schemas.microsoft.com/office/powerpoint/2010/main" val="674192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mn-lt"/>
                <a:ea typeface="Calibri" panose="020F0502020204030204" pitchFamily="34" charset="0"/>
              </a:rPr>
              <a:t>Meanwhile, is Congress getting serious about ensuring AM is in every vehicle? This idea is backed by more than just agricultural groups. The reason?</a:t>
            </a:r>
          </a:p>
          <a:p>
            <a:pPr marL="0" marR="0">
              <a:spcBef>
                <a:spcPts val="0"/>
              </a:spcBef>
              <a:spcAft>
                <a:spcPts val="0"/>
              </a:spcAft>
            </a:pPr>
            <a:r>
              <a:rPr lang="en-US" sz="1200">
                <a:effectLst/>
                <a:latin typeface="+mn-lt"/>
                <a:ea typeface="Calibri" panose="020F0502020204030204" pitchFamily="34" charset="0"/>
              </a:rPr>
              <a:t> </a:t>
            </a:r>
            <a:endParaRPr lang="en-US" sz="120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r>
              <a:rPr lang="en-US" sz="1200">
                <a:solidFill>
                  <a:srgbClr val="374151"/>
                </a:solidFill>
                <a:effectLst/>
                <a:latin typeface="+mn-lt"/>
                <a:ea typeface="Times New Roman" panose="02020603050405020304" pitchFamily="18" charset="0"/>
              </a:rPr>
              <a:t>Image references:</a:t>
            </a:r>
          </a:p>
          <a:p>
            <a:pPr marL="285750" marR="0" lvl="0" indent="-285750" algn="l" defTabSz="457200" rtl="0" eaLnBrk="1" fontAlgn="auto" latinLnBrk="0" hangingPunct="1">
              <a:lnSpc>
                <a:spcPct val="100000"/>
              </a:lnSpc>
              <a:spcBef>
                <a:spcPts val="0"/>
              </a:spcBef>
              <a:spcAft>
                <a:spcPts val="0"/>
              </a:spcAft>
              <a:buClrTx/>
              <a:buSzPts val="1000"/>
              <a:buFont typeface="Wingdings" pitchFamily="2" charset="2"/>
              <a:buChar char="§"/>
              <a:tabLst>
                <a:tab pos="457200" algn="l"/>
              </a:tabLst>
              <a:defRPr/>
            </a:pPr>
            <a:r>
              <a:rPr lang="en-US" sz="1200">
                <a:solidFill>
                  <a:srgbClr val="374151"/>
                </a:solidFill>
                <a:effectLst/>
                <a:latin typeface="+mn-lt"/>
                <a:ea typeface="Times New Roman" panose="02020603050405020304" pitchFamily="18" charset="0"/>
              </a:rPr>
              <a:t>https://www.radioworld.com/news-and-business/business-and-law/am-for-every-vehicle-act-passes-moves-to-the-senate-floor</a:t>
            </a:r>
          </a:p>
          <a:p>
            <a:pPr marL="0" indent="0">
              <a:spcBef>
                <a:spcPts val="0"/>
              </a:spcBef>
              <a:buSzPts val="1000"/>
              <a:buFont typeface="Wingdings" pitchFamily="2" charset="2"/>
              <a:buNone/>
              <a:tabLst>
                <a:tab pos="457200" algn="l"/>
              </a:tabLst>
            </a:pPr>
            <a:endParaRPr lang="en-US" sz="1200">
              <a:solidFill>
                <a:srgbClr val="374151"/>
              </a:solidFill>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31</a:t>
            </a:fld>
            <a:endParaRPr lang="en-US"/>
          </a:p>
        </p:txBody>
      </p:sp>
    </p:spTree>
    <p:extLst>
      <p:ext uri="{BB962C8B-B14F-4D97-AF65-F5344CB8AC3E}">
        <p14:creationId xmlns:p14="http://schemas.microsoft.com/office/powerpoint/2010/main" val="1862062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mn-lt"/>
                <a:ea typeface="Calibri" panose="020F0502020204030204" pitchFamily="34" charset="0"/>
              </a:rPr>
              <a:t>Radio is sometimes the only way that emergency communications can be realized, look at what happened with the Canadian wildfires…</a:t>
            </a:r>
          </a:p>
          <a:p>
            <a:pPr marL="0" marR="0">
              <a:spcBef>
                <a:spcPts val="0"/>
              </a:spcBef>
              <a:spcAft>
                <a:spcPts val="0"/>
              </a:spcAft>
            </a:pPr>
            <a:r>
              <a:rPr lang="en-US" sz="1200">
                <a:effectLst/>
                <a:latin typeface="+mn-lt"/>
                <a:ea typeface="Calibri" panose="020F0502020204030204" pitchFamily="34" charset="0"/>
              </a:rPr>
              <a:t> </a:t>
            </a:r>
          </a:p>
          <a:p>
            <a:pPr marL="0" indent="0">
              <a:spcBef>
                <a:spcPts val="0"/>
              </a:spcBef>
              <a:buSzPts val="1000"/>
              <a:buFont typeface="Wingdings" pitchFamily="2" charset="2"/>
              <a:buNone/>
              <a:tabLst>
                <a:tab pos="457200" algn="l"/>
              </a:tabLst>
            </a:pPr>
            <a:endParaRPr lang="en-US" sz="120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r>
              <a:rPr lang="en-US" sz="1200">
                <a:solidFill>
                  <a:srgbClr val="374151"/>
                </a:solidFill>
                <a:effectLst/>
                <a:latin typeface="+mn-lt"/>
                <a:ea typeface="Times New Roman" panose="02020603050405020304" pitchFamily="18" charset="0"/>
              </a:rPr>
              <a:t>Image references:</a:t>
            </a:r>
          </a:p>
          <a:p>
            <a:pPr marL="285750" marR="0" lvl="0" indent="-285750" algn="l" defTabSz="457200" rtl="0" eaLnBrk="1" fontAlgn="auto" latinLnBrk="0" hangingPunct="1">
              <a:lnSpc>
                <a:spcPct val="100000"/>
              </a:lnSpc>
              <a:spcBef>
                <a:spcPts val="0"/>
              </a:spcBef>
              <a:spcAft>
                <a:spcPts val="0"/>
              </a:spcAft>
              <a:buClrTx/>
              <a:buSzPts val="1000"/>
              <a:buFont typeface="Wingdings" pitchFamily="2" charset="2"/>
              <a:buChar char="§"/>
              <a:tabLst>
                <a:tab pos="457200" algn="l"/>
              </a:tabLst>
              <a:defRPr/>
            </a:pPr>
            <a:r>
              <a:rPr lang="en-US" sz="1200">
                <a:solidFill>
                  <a:srgbClr val="374151"/>
                </a:solidFill>
                <a:effectLst/>
                <a:latin typeface="+mn-lt"/>
                <a:ea typeface="Times New Roman" panose="02020603050405020304" pitchFamily="18" charset="0"/>
              </a:rPr>
              <a:t>https://theconversation.com/as-canadian-wildfires-rage-facebooks-news-ban-reveals-the-importance-of-radio-211966</a:t>
            </a:r>
          </a:p>
          <a:p>
            <a:pPr marL="0" indent="0">
              <a:spcBef>
                <a:spcPts val="0"/>
              </a:spcBef>
              <a:buSzPts val="1000"/>
              <a:buFont typeface="Wingdings" pitchFamily="2" charset="2"/>
              <a:buNone/>
              <a:tabLst>
                <a:tab pos="457200" algn="l"/>
              </a:tabLst>
            </a:pPr>
            <a:endParaRPr lang="en-US" sz="1200">
              <a:solidFill>
                <a:srgbClr val="374151"/>
              </a:solidFill>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32</a:t>
            </a:fld>
            <a:endParaRPr lang="en-US"/>
          </a:p>
        </p:txBody>
      </p:sp>
    </p:spTree>
    <p:extLst>
      <p:ext uri="{BB962C8B-B14F-4D97-AF65-F5344CB8AC3E}">
        <p14:creationId xmlns:p14="http://schemas.microsoft.com/office/powerpoint/2010/main" val="2095798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mn-lt"/>
                <a:ea typeface="Calibri" panose="020F0502020204030204" pitchFamily="34" charset="0"/>
              </a:rPr>
              <a:t>…or the Maui wildfires. In times of crisis, radio serves as a lifeline reaching millions of people and providing real-time information, and potentially saving lives.</a:t>
            </a:r>
          </a:p>
          <a:p>
            <a:pPr marL="0" marR="0">
              <a:spcBef>
                <a:spcPts val="0"/>
              </a:spcBef>
              <a:spcAft>
                <a:spcPts val="0"/>
              </a:spcAft>
            </a:pPr>
            <a:r>
              <a:rPr lang="en-US" sz="1200">
                <a:effectLst/>
                <a:latin typeface="+mn-lt"/>
                <a:ea typeface="Calibri" panose="020F0502020204030204" pitchFamily="34" charset="0"/>
              </a:rPr>
              <a:t>Radio is an essential tool for emergency alerting.</a:t>
            </a:r>
          </a:p>
          <a:p>
            <a:pPr marL="0" marR="0">
              <a:spcBef>
                <a:spcPts val="0"/>
              </a:spcBef>
              <a:spcAft>
                <a:spcPts val="0"/>
              </a:spcAft>
            </a:pPr>
            <a:endParaRPr lang="en-US" sz="1200">
              <a:effectLst/>
              <a:latin typeface="+mn-l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374151"/>
                </a:solidFill>
                <a:effectLst/>
                <a:latin typeface="+mn-lt"/>
                <a:ea typeface="Times New Roman" panose="02020603050405020304" pitchFamily="18" charset="0"/>
              </a:rPr>
              <a:t>We can optimize the use of AM, FM, and HD radio technologies for effective emergency communication.</a:t>
            </a:r>
            <a:endParaRPr lang="en-US" sz="1200">
              <a:effectLst/>
              <a:latin typeface="+mn-lt"/>
              <a:ea typeface="Calibri" panose="020F0502020204030204" pitchFamily="34" charset="0"/>
            </a:endParaRPr>
          </a:p>
          <a:p>
            <a:pPr marL="0" marR="0">
              <a:spcBef>
                <a:spcPts val="0"/>
              </a:spcBef>
              <a:spcAft>
                <a:spcPts val="0"/>
              </a:spcAft>
            </a:pPr>
            <a:r>
              <a:rPr lang="en-US" sz="1200">
                <a:effectLst/>
                <a:latin typeface="+mn-lt"/>
                <a:ea typeface="Calibri" panose="020F0502020204030204" pitchFamily="34" charset="0"/>
              </a:rPr>
              <a:t> </a:t>
            </a:r>
            <a:endParaRPr lang="en-US" sz="120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r>
              <a:rPr lang="en-US" sz="1200">
                <a:solidFill>
                  <a:srgbClr val="374151"/>
                </a:solidFill>
                <a:effectLst/>
                <a:latin typeface="+mn-lt"/>
                <a:ea typeface="Times New Roman" panose="02020603050405020304" pitchFamily="18" charset="0"/>
              </a:rPr>
              <a:t>Image references:</a:t>
            </a:r>
          </a:p>
          <a:p>
            <a:pPr marL="285750" indent="-285750">
              <a:spcBef>
                <a:spcPts val="0"/>
              </a:spcBef>
              <a:buSzPts val="1000"/>
              <a:buFont typeface="Wingdings" pitchFamily="2" charset="2"/>
              <a:buChar char="§"/>
              <a:tabLst>
                <a:tab pos="457200" algn="l"/>
              </a:tabLst>
            </a:pPr>
            <a:r>
              <a:rPr lang="en-US" sz="1200">
                <a:solidFill>
                  <a:srgbClr val="374151"/>
                </a:solidFill>
                <a:effectLst/>
                <a:latin typeface="+mn-lt"/>
                <a:ea typeface="Times New Roman" panose="02020603050405020304" pitchFamily="18" charset="0"/>
              </a:rPr>
              <a:t>https://radioink.com/2023/08/14/radio-has-been-mauis-only-lifeline-as-wildfires-rage/</a:t>
            </a:r>
          </a:p>
          <a:p>
            <a:pPr marL="285750" indent="-285750">
              <a:spcBef>
                <a:spcPts val="0"/>
              </a:spcBef>
              <a:buSzPts val="1000"/>
              <a:buFont typeface="Wingdings" pitchFamily="2" charset="2"/>
              <a:buChar char="§"/>
              <a:tabLst>
                <a:tab pos="457200" algn="l"/>
              </a:tabLst>
            </a:pPr>
            <a:r>
              <a:rPr lang="en-US" sz="1200">
                <a:solidFill>
                  <a:srgbClr val="374151"/>
                </a:solidFill>
                <a:effectLst/>
                <a:latin typeface="+mn-lt"/>
                <a:ea typeface="Times New Roman" panose="02020603050405020304" pitchFamily="18" charset="0"/>
              </a:rPr>
              <a:t>https://upload.wikimedia.org/wikipedia/commons/4/4c/Lahaina_fire_-_8_august.jpg</a:t>
            </a:r>
          </a:p>
          <a:p>
            <a:pPr marL="0" indent="0">
              <a:spcBef>
                <a:spcPts val="0"/>
              </a:spcBef>
              <a:buSzPts val="1000"/>
              <a:buFont typeface="Wingdings" pitchFamily="2" charset="2"/>
              <a:buNone/>
              <a:tabLst>
                <a:tab pos="457200" algn="l"/>
              </a:tabLst>
            </a:pPr>
            <a:endParaRPr lang="en-US" sz="1200">
              <a:solidFill>
                <a:srgbClr val="374151"/>
              </a:solidFill>
              <a:effectLst/>
              <a:latin typeface="+mn-lt"/>
              <a:ea typeface="Times New Roman" panose="02020603050405020304" pitchFamily="18" charset="0"/>
            </a:endParaRPr>
          </a:p>
          <a:p>
            <a:pPr marL="0" indent="0">
              <a:spcBef>
                <a:spcPts val="0"/>
              </a:spcBef>
              <a:buSzPts val="1000"/>
              <a:buFont typeface="Wingdings" pitchFamily="2" charset="2"/>
              <a:buNone/>
              <a:tabLst>
                <a:tab pos="457200" algn="l"/>
              </a:tabLst>
            </a:pPr>
            <a:endParaRPr lang="en-US" sz="1200">
              <a:solidFill>
                <a:srgbClr val="374151"/>
              </a:solidFill>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33</a:t>
            </a:fld>
            <a:endParaRPr lang="en-US"/>
          </a:p>
        </p:txBody>
      </p:sp>
    </p:spTree>
    <p:extLst>
      <p:ext uri="{BB962C8B-B14F-4D97-AF65-F5344CB8AC3E}">
        <p14:creationId xmlns:p14="http://schemas.microsoft.com/office/powerpoint/2010/main" val="546172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So, what are your stations goals when it comes to delivering radio as a public service and emergency alerting?</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The FCC provides resources for radio stations that can help shape and realize those goals. These include resources for tribal and rural areas.  In 2010,</a:t>
            </a:r>
            <a:r>
              <a:rPr lang="en-US" sz="1200" b="0" i="0" dirty="0">
                <a:solidFill>
                  <a:srgbClr val="212529"/>
                </a:solidFill>
                <a:effectLst/>
                <a:latin typeface="+mn-lt"/>
              </a:rPr>
              <a:t> the FCC adopted rules that help Native Nations establish new services specifically designed to offer programming that meets the needs of tribal citizens. </a:t>
            </a: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Are you familiar with the FCC Broadcasting Regulations and Guidance? This radio dial has a link to the FCC web page, where resources and detailed guidance can be found for broadcasters delivering AM, FM and HD Radio, including rural and tribal areas.</a:t>
            </a:r>
          </a:p>
          <a:p>
            <a:endParaRPr lang="en-US" sz="1200" dirty="0">
              <a:latin typeface="+mn-lt"/>
              <a:hlinkClick r:id="rId3"/>
            </a:endParaRPr>
          </a:p>
          <a:p>
            <a:r>
              <a:rPr lang="en-US" sz="1200" dirty="0">
                <a:latin typeface="+mn-lt"/>
              </a:rPr>
              <a:t>https://www.fcc.gov/media/radio/broadcast-radio-links#AM</a:t>
            </a:r>
          </a:p>
          <a:p>
            <a:r>
              <a:rPr lang="en-US" sz="1200" dirty="0">
                <a:latin typeface="+mn-lt"/>
              </a:rPr>
              <a:t>https://www.fcc.gov/general/tribal-and-rural-radio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Image Source: </a:t>
            </a:r>
            <a:r>
              <a:rPr lang="en-US" sz="1200" dirty="0">
                <a:latin typeface="+mn-lt"/>
                <a:hlinkClick r:id="rId4"/>
              </a:rPr>
              <a:t>https://www.shutterstock.com/image-photo/communication-radio-antenna-installed-rural-260nw-613507178.jpg</a:t>
            </a:r>
            <a:r>
              <a:rPr lang="en-US" sz="1200" dirty="0">
                <a:latin typeface="+mn-lt"/>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119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The FCC Media Bureau Audio Division maintains this Broadcast Radio Links web page to keep owners and operators current with the latest radio station requirements and regulations. This is important, because your station must operate under FCC regulatory approval, within guidelines developed for your area and region. The FCC website delivers news and information on topics such as mandatory licensing and filing, station contours, and transmission antenna characteristics, along with resources for tribal and rural radio stations, such as the 2010 order to promote and streamline native American radio licensing. Keep up-to-date with this information by using the website resources to ensure FCC compliance for your station, and to gain the benefits extended to your station from the FCC.</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Compliance is important for your station to maintain a proper signal level in relation to other broadcasters, with minimal interference for your listeners and FCC resources can help you to get on the fast-track to compliance and delivery of your broadcasts, especially for underserved areas.</a:t>
            </a:r>
          </a:p>
          <a:p>
            <a:pPr marL="0" marR="0">
              <a:spcBef>
                <a:spcPts val="0"/>
              </a:spcBef>
              <a:spcAft>
                <a:spcPts val="0"/>
              </a:spcAft>
            </a:pPr>
            <a:endParaRPr lang="en-US" sz="1200" dirty="0">
              <a:effectLst/>
              <a:latin typeface="+mn-lt"/>
            </a:endParaRPr>
          </a:p>
          <a:p>
            <a:pPr marL="0" marR="0">
              <a:spcBef>
                <a:spcPts val="0"/>
              </a:spcBef>
              <a:spcAft>
                <a:spcPts val="0"/>
              </a:spcAft>
            </a:pPr>
            <a:r>
              <a:rPr lang="en-US" sz="1200" dirty="0">
                <a:effectLst/>
                <a:latin typeface="+mn-lt"/>
              </a:rPr>
              <a:t>Image of </a:t>
            </a:r>
            <a:r>
              <a:rPr lang="en-US" sz="1200" dirty="0">
                <a:latin typeface="+mn-lt"/>
              </a:rPr>
              <a:t>FCC Broadcast Radio Links web site: https://www.fcc.gov/media/radio/broadcast-radio-links#AM</a:t>
            </a:r>
          </a:p>
        </p:txBody>
      </p:sp>
      <p:sp>
        <p:nvSpPr>
          <p:cNvPr id="4" name="Slide Number Placeholder 3"/>
          <p:cNvSpPr>
            <a:spLocks noGrp="1"/>
          </p:cNvSpPr>
          <p:nvPr>
            <p:ph type="sldNum" sz="quarter" idx="5"/>
          </p:nvPr>
        </p:nvSpPr>
        <p:spPr/>
        <p:txBody>
          <a:bodyPr/>
          <a:lstStyle/>
          <a:p>
            <a:fld id="{4BAF53EF-993C-FF42-8B62-CEF57763A78D}" type="slidenum">
              <a:rPr lang="en-US" smtClean="0"/>
              <a:t>35</a:t>
            </a:fld>
            <a:endParaRPr lang="en-US"/>
          </a:p>
        </p:txBody>
      </p:sp>
    </p:spTree>
    <p:extLst>
      <p:ext uri="{BB962C8B-B14F-4D97-AF65-F5344CB8AC3E}">
        <p14:creationId xmlns:p14="http://schemas.microsoft.com/office/powerpoint/2010/main" val="3127324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Analog AM and FM radio frequencies, or RF, are prone to interference with static, hiss, and pops in the received signal. With Hybrid HD Radio, analog-coded digital signals are delivered within the same spectrum, in addition to the analog signal. These digital signals have better quality audio, are not prone to interference, and can deliver data such as enhanced emergency messaging.</a:t>
            </a:r>
          </a:p>
          <a:p>
            <a:pPr marL="0" marR="0">
              <a:spcBef>
                <a:spcPts val="0"/>
              </a:spcBef>
              <a:spcAft>
                <a:spcPts val="0"/>
              </a:spcAft>
            </a:pPr>
            <a:endParaRPr lang="en-US" sz="1200" dirty="0">
              <a:effectLst/>
              <a:latin typeface="+mn-l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HD Radio is the brand name of the digital broadcasting technology owned and licensed by Xperi Corporation. HD Radio was developed by </a:t>
            </a:r>
            <a:r>
              <a:rPr lang="en-US" sz="1200" dirty="0" err="1">
                <a:latin typeface="+mn-lt"/>
              </a:rPr>
              <a:t>iBiquity</a:t>
            </a:r>
            <a:r>
              <a:rPr lang="en-US" sz="1200" dirty="0">
                <a:latin typeface="+mn-lt"/>
              </a:rPr>
              <a:t> Digital Corporation, who created the original “In-Band On-Channel”, or IBOC specifications for digital radio in the US. The term IBOC was coined based on the overlay of the digital signal on top of the existing in-band on-channel radio signal. In 2015, DTS Inc. acquired </a:t>
            </a:r>
            <a:r>
              <a:rPr lang="en-US" sz="1200" dirty="0" err="1">
                <a:latin typeface="+mn-lt"/>
              </a:rPr>
              <a:t>iBiquity</a:t>
            </a:r>
            <a:r>
              <a:rPr lang="en-US" sz="1200" dirty="0">
                <a:latin typeface="+mn-lt"/>
              </a:rPr>
              <a:t>, and in 2016, Xperi acquired DTS. Xperi maintains the licensing for HD Radio technology in the US.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The FCC standardized on HD Radio for digital radio in the US in 2002, based on the testing and reporting delivered by the </a:t>
            </a:r>
            <a:r>
              <a:rPr lang="en-US" sz="1200" dirty="0">
                <a:effectLst/>
                <a:latin typeface="+mn-lt"/>
                <a:ea typeface="Calibri" panose="020F0502020204030204" pitchFamily="34" charset="0"/>
              </a:rPr>
              <a:t>National Radio Systems Committee (</a:t>
            </a:r>
            <a:r>
              <a:rPr lang="en-US" sz="1200" dirty="0">
                <a:latin typeface="+mn-lt"/>
              </a:rPr>
              <a:t>NRSC).</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References:</a:t>
            </a:r>
          </a:p>
          <a:p>
            <a:pPr marL="0" marR="0">
              <a:spcBef>
                <a:spcPts val="0"/>
              </a:spcBef>
              <a:spcAft>
                <a:spcPts val="0"/>
              </a:spcAft>
            </a:pPr>
            <a:r>
              <a:rPr lang="en-US" sz="1200" dirty="0">
                <a:effectLst/>
                <a:latin typeface="+mn-lt"/>
                <a:ea typeface="Calibri" panose="020F0502020204030204" pitchFamily="34" charset="0"/>
              </a:rPr>
              <a:t>MB Docket No. 19-311: In the Matter of All-Digital AM Broadcasting Revitalization of the AM Radio Service</a:t>
            </a:r>
          </a:p>
          <a:p>
            <a:pPr marL="0" marR="0">
              <a:spcBef>
                <a:spcPts val="0"/>
              </a:spcBef>
              <a:spcAft>
                <a:spcPts val="0"/>
              </a:spcAft>
            </a:pPr>
            <a:r>
              <a:rPr lang="en-US" b="0" i="0" dirty="0">
                <a:solidFill>
                  <a:srgbClr val="000000"/>
                </a:solidFill>
                <a:effectLst/>
                <a:latin typeface="Segoe UI" panose="020B0502040204020203" pitchFamily="34" charset="0"/>
              </a:rPr>
              <a:t>https://docs.fcc.gov/public/attachments/FCC-20-154A1.pdf</a:t>
            </a:r>
            <a:endParaRPr lang="en-US" sz="1200" b="0" i="0" dirty="0">
              <a:solidFill>
                <a:srgbClr val="000000"/>
              </a:solidFill>
              <a:effectLst/>
              <a:latin typeface="+mn-lt"/>
            </a:endParaRP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MM Docket No. 99-325: In the Matter of Digital Audio Broadcasting Systems and Their Impact on the Terrestrial Radio Broadcast Service</a:t>
            </a:r>
          </a:p>
          <a:p>
            <a:pPr marL="0" marR="0">
              <a:spcBef>
                <a:spcPts val="0"/>
              </a:spcBef>
              <a:spcAft>
                <a:spcPts val="0"/>
              </a:spcAft>
            </a:pPr>
            <a:r>
              <a:rPr lang="en-US" b="0" i="0" dirty="0">
                <a:solidFill>
                  <a:srgbClr val="000000"/>
                </a:solidFill>
                <a:effectLst/>
                <a:latin typeface="Segoe UI" panose="020B0502040204020203" pitchFamily="34" charset="0"/>
              </a:rPr>
              <a:t>https://docs.fcc.gov/public/attachments/DA-10-208A1.pdf</a:t>
            </a:r>
          </a:p>
          <a:p>
            <a:pPr marL="0" marR="0">
              <a:spcBef>
                <a:spcPts val="0"/>
              </a:spcBef>
              <a:spcAft>
                <a:spcPts val="0"/>
              </a:spcAft>
            </a:pPr>
            <a:endParaRPr lang="en-US" sz="1200" dirty="0">
              <a:effectLst/>
              <a:latin typeface="+mn-lt"/>
              <a:ea typeface="Calibri" panose="020F0502020204030204" pitchFamily="34" charset="0"/>
            </a:endParaRPr>
          </a:p>
          <a:p>
            <a:r>
              <a:rPr lang="en-US" sz="1200" dirty="0">
                <a:latin typeface="+mn-lt"/>
              </a:rPr>
              <a:t>Slide Image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36</a:t>
            </a:fld>
            <a:endParaRPr lang="en-US"/>
          </a:p>
        </p:txBody>
      </p:sp>
    </p:spTree>
    <p:extLst>
      <p:ext uri="{BB962C8B-B14F-4D97-AF65-F5344CB8AC3E}">
        <p14:creationId xmlns:p14="http://schemas.microsoft.com/office/powerpoint/2010/main" val="3994336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Your radio stations RF spectrum contours are managed by FCC regulations on adjacent signal interference. Station contours are preset based on the frequency of the signal, and adjacent or nearby radio or TV stations. The station contours are important to know for your station and area so that, with proper testing and monitoring, you can ensure your transmissions are within regulations and not causing interference with adjacent stations.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This map shows the coverage for WXTU-FM hybrid HD Radio at 92.5 MHz </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Note the FCC station contour limits: the black line, and the reach of the HD signal with solid reception: in white, and the intermittent HD reception: in light blue. The analog reception areas: in dark blue, extend out in some places well past the HD reception. This chart shows, in yellow, the areas with 1</a:t>
            </a:r>
            <a:r>
              <a:rPr lang="en-US" sz="1200" baseline="30000" dirty="0">
                <a:effectLst/>
                <a:latin typeface="+mn-lt"/>
                <a:ea typeface="Calibri" panose="020F0502020204030204" pitchFamily="34" charset="0"/>
              </a:rPr>
              <a:t>st</a:t>
            </a:r>
            <a:r>
              <a:rPr lang="en-US" sz="1200" dirty="0">
                <a:effectLst/>
                <a:latin typeface="+mn-lt"/>
                <a:ea typeface="Calibri" panose="020F0502020204030204" pitchFamily="34" charset="0"/>
              </a:rPr>
              <a:t> adjacent signal interference from 92.3 and 92.7 MHz,  and 2</a:t>
            </a:r>
            <a:r>
              <a:rPr lang="en-US" sz="1200" baseline="30000" dirty="0">
                <a:effectLst/>
                <a:latin typeface="+mn-lt"/>
                <a:ea typeface="Calibri" panose="020F0502020204030204" pitchFamily="34" charset="0"/>
              </a:rPr>
              <a:t>nd</a:t>
            </a:r>
            <a:r>
              <a:rPr lang="en-US" sz="1200" dirty="0">
                <a:effectLst/>
                <a:latin typeface="+mn-lt"/>
                <a:ea typeface="Calibri" panose="020F0502020204030204" pitchFamily="34" charset="0"/>
              </a:rPr>
              <a:t> adjacent interference, in orange, from 92.1 and 92.9.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When you add-in an HD signal to either AM or FM, it provides similar signal coverage, with higher quality digital audio, and little to no audible interference noise.</a:t>
            </a:r>
          </a:p>
          <a:p>
            <a:pPr marL="0" marR="0">
              <a:spcBef>
                <a:spcPts val="0"/>
              </a:spcBef>
              <a:spcAft>
                <a:spcPts val="0"/>
              </a:spcAft>
            </a:pPr>
            <a:r>
              <a:rPr lang="en-US" sz="1200" dirty="0">
                <a:effectLst/>
                <a:latin typeface="+mn-lt"/>
                <a:ea typeface="Calibri" panose="020F0502020204030204" pitchFamily="34" charset="0"/>
              </a:rPr>
              <a:t>You will want your station to maximize its reach within FCC requirements.</a:t>
            </a:r>
          </a:p>
          <a:p>
            <a:pPr marL="0" marR="0">
              <a:spcBef>
                <a:spcPts val="0"/>
              </a:spcBef>
              <a:spcAft>
                <a:spcPts val="0"/>
              </a:spcAft>
            </a:pPr>
            <a:endParaRPr lang="en-US" sz="1200" dirty="0">
              <a:latin typeface="+mn-lt"/>
            </a:endParaRPr>
          </a:p>
          <a:p>
            <a:r>
              <a:rPr lang="en-US" sz="1200" dirty="0">
                <a:latin typeface="+mn-lt"/>
              </a:rPr>
              <a:t>Slide Image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37</a:t>
            </a:fld>
            <a:endParaRPr lang="en-US"/>
          </a:p>
        </p:txBody>
      </p:sp>
    </p:spTree>
    <p:extLst>
      <p:ext uri="{BB962C8B-B14F-4D97-AF65-F5344CB8AC3E}">
        <p14:creationId xmlns:p14="http://schemas.microsoft.com/office/powerpoint/2010/main" val="881330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How pervasive is AM, FM, and HD? This map shows the FM coverage over the US, as you can see there are quite a few gaps in more remote areas. We know that AM radio station coverage is much more extensive due to its longer reach and</a:t>
            </a:r>
            <a:r>
              <a:rPr lang="en-US" sz="1200" b="0" i="0" dirty="0">
                <a:effectLst/>
                <a:latin typeface="+mn-lt"/>
              </a:rPr>
              <a:t> covers more geographic areas than FM in an emergency. T</a:t>
            </a:r>
            <a:r>
              <a:rPr lang="en-US" sz="1200" dirty="0">
                <a:latin typeface="+mn-lt"/>
              </a:rPr>
              <a:t>his additional coverage is why AM is so important for emergency preparedness, and notifications.</a:t>
            </a:r>
          </a:p>
          <a:p>
            <a:endParaRPr lang="en-US" sz="1200" dirty="0">
              <a:latin typeface="+mn-lt"/>
            </a:endParaRPr>
          </a:p>
          <a:p>
            <a:endParaRPr lang="en-US" sz="1200" dirty="0">
              <a:latin typeface="+mn-lt"/>
            </a:endParaRPr>
          </a:p>
          <a:p>
            <a:r>
              <a:rPr lang="en-US" sz="1200" dirty="0">
                <a:latin typeface="+mn-lt"/>
              </a:rPr>
              <a:t>References:</a:t>
            </a:r>
          </a:p>
          <a:p>
            <a:endParaRPr lang="en-US" sz="1200" dirty="0">
              <a:latin typeface="+mn-lt"/>
            </a:endParaRPr>
          </a:p>
          <a:p>
            <a:r>
              <a:rPr lang="en-US" sz="1200" dirty="0">
                <a:latin typeface="+mn-lt"/>
              </a:rPr>
              <a:t>NRSC-G303 Best Practices for Delivering Emergency Alerts and Information for FM Radio Broadcasters April, 2022 2022 pg. 10 </a:t>
            </a:r>
          </a:p>
          <a:p>
            <a:r>
              <a:rPr lang="en-US" dirty="0"/>
              <a:t>https://www.nrscstandards.org/standards-and-guidelines/accept.asp?name=documents/guidelines/nrsc-g303.pdf</a:t>
            </a:r>
          </a:p>
        </p:txBody>
      </p:sp>
      <p:sp>
        <p:nvSpPr>
          <p:cNvPr id="4" name="Slide Number Placeholder 3"/>
          <p:cNvSpPr>
            <a:spLocks noGrp="1"/>
          </p:cNvSpPr>
          <p:nvPr>
            <p:ph type="sldNum" sz="quarter" idx="5"/>
          </p:nvPr>
        </p:nvSpPr>
        <p:spPr/>
        <p:txBody>
          <a:bodyPr/>
          <a:lstStyle/>
          <a:p>
            <a:fld id="{4BAF53EF-993C-FF42-8B62-CEF57763A78D}" type="slidenum">
              <a:rPr lang="en-US" smtClean="0"/>
              <a:t>38</a:t>
            </a:fld>
            <a:endParaRPr lang="en-US"/>
          </a:p>
        </p:txBody>
      </p:sp>
    </p:spTree>
    <p:extLst>
      <p:ext uri="{BB962C8B-B14F-4D97-AF65-F5344CB8AC3E}">
        <p14:creationId xmlns:p14="http://schemas.microsoft.com/office/powerpoint/2010/main" val="546387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This map shows HD radio station coverage over the US. As you can see, HD Radio is not as prevalent as FM, but HD Radio broadcasts are accessible to a large percentage of the population, </a:t>
            </a:r>
          </a:p>
          <a:p>
            <a:pPr marL="0" marR="0">
              <a:spcBef>
                <a:spcPts val="0"/>
              </a:spcBef>
              <a:spcAft>
                <a:spcPts val="0"/>
              </a:spcAft>
            </a:pPr>
            <a:r>
              <a:rPr lang="en-US" sz="1200" dirty="0">
                <a:effectLst/>
                <a:latin typeface="+mn-lt"/>
                <a:ea typeface="Calibri" panose="020F0502020204030204" pitchFamily="34" charset="0"/>
              </a:rPr>
              <a:t>and HD Radio coverage continues growing. </a:t>
            </a:r>
            <a:r>
              <a:rPr lang="en-US" sz="1200" dirty="0">
                <a:latin typeface="+mn-lt"/>
              </a:rPr>
              <a:t>Public Media stations who incorporate and deliver</a:t>
            </a:r>
            <a:r>
              <a:rPr lang="en-US" sz="1200" dirty="0">
                <a:effectLst/>
                <a:latin typeface="+mn-lt"/>
                <a:ea typeface="Calibri" panose="020F0502020204030204" pitchFamily="34" charset="0"/>
              </a:rPr>
              <a:t> HD Radio, across both FM and AM bands, will help drive the growth in the number of HD Radio station broadcasters, market coverage, and HD Radio consumer adoption. HD Radio broadcasts help public media stations to deliver advanced emergency messaging services, along with better audio.</a:t>
            </a:r>
            <a:r>
              <a:rPr lang="en-US" sz="1200" dirty="0">
                <a:effectLst/>
                <a:latin typeface="+mn-lt"/>
                <a:ea typeface="+mn-ea"/>
              </a:rPr>
              <a:t> </a:t>
            </a:r>
            <a:r>
              <a:rPr lang="en-US" sz="1200" dirty="0">
                <a:effectLst/>
                <a:latin typeface="+mn-lt"/>
                <a:ea typeface="Calibri" panose="020F0502020204030204" pitchFamily="34" charset="0"/>
              </a:rPr>
              <a:t>For consumers, HD Radio is available either as stock, or as an option in most automobile makes and models sold today and can be installed as an after-market add-on. HD Radio is not just for cars. HD Radio consumer brands for mobile radios, or radios for in-home use, are also sold online, at pro-audio outlets, and in most big box stores.</a:t>
            </a:r>
          </a:p>
          <a:p>
            <a:endParaRPr lang="en-US" sz="1200" dirty="0">
              <a:latin typeface="+mn-lt"/>
            </a:endParaRPr>
          </a:p>
          <a:p>
            <a:r>
              <a:rPr lang="en-US" sz="1200" dirty="0">
                <a:latin typeface="+mn-lt"/>
              </a:rPr>
              <a:t>Slide Image and Information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p:txBody>
      </p:sp>
      <p:sp>
        <p:nvSpPr>
          <p:cNvPr id="4" name="Slide Number Placeholder 3"/>
          <p:cNvSpPr>
            <a:spLocks noGrp="1"/>
          </p:cNvSpPr>
          <p:nvPr>
            <p:ph type="sldNum" sz="quarter" idx="5"/>
          </p:nvPr>
        </p:nvSpPr>
        <p:spPr/>
        <p:txBody>
          <a:bodyPr/>
          <a:lstStyle/>
          <a:p>
            <a:fld id="{4BAF53EF-993C-FF42-8B62-CEF57763A78D}" type="slidenum">
              <a:rPr lang="en-US" smtClean="0"/>
              <a:t>39</a:t>
            </a:fld>
            <a:endParaRPr lang="en-US"/>
          </a:p>
        </p:txBody>
      </p:sp>
    </p:spTree>
    <p:extLst>
      <p:ext uri="{BB962C8B-B14F-4D97-AF65-F5344CB8AC3E}">
        <p14:creationId xmlns:p14="http://schemas.microsoft.com/office/powerpoint/2010/main" val="124563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407353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For radio in the U.S., there are 2 commonly used methods to deliver enhanced public messaging, and a better user experience.</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RDS, or Radio Data System, is technology that delivers low-bitrate data streams over the FM radio signal in addition to the FM analog and digital broadcasts. RDS is installed in most consumer brand FM radios as well as in most autos. It is also referred to as RBDS, for Radio Broadcast Data System. RDS delivers text information by modulating the signal in the FM sidebands with the data signal, and can broadcast station name, logo, program name, and song title and artist, along with traffic announcements and traffic data. RDS delivers emergency alerts when properly configured from IPAWS alerts through an EAS decoder. One drawback of RDS is the low bitrate of data delivery, around 100 characters per second.</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HD Radio delivers digital data at higher data rates than RDS, including the ability to deliver multiple channels of programming and data services over the same frequency using sub-channels, each capable of thousands of characters per second.  Many stations choose to simulcast their analog signal on their main HD Radio program, HD1, and deliver other programming over the remaining digital bandwidth.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Simulcast is where the same signal is broadcast across different stations, or different program streams.</a:t>
            </a:r>
          </a:p>
          <a:p>
            <a:pPr marL="0" marR="0">
              <a:spcBef>
                <a:spcPts val="0"/>
              </a:spcBef>
              <a:spcAft>
                <a:spcPts val="0"/>
              </a:spcAft>
            </a:pPr>
            <a:r>
              <a:rPr lang="en-US" sz="1200" dirty="0">
                <a:effectLst/>
                <a:latin typeface="+mn-lt"/>
                <a:ea typeface="Calibri" panose="020F0502020204030204" pitchFamily="34" charset="0"/>
              </a:rPr>
              <a:t>For example, an HD Radio station can be setup to deliver:</a:t>
            </a: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mn-lt"/>
                <a:ea typeface="Times New Roman" panose="02020603050405020304" pitchFamily="18" charset="0"/>
              </a:rPr>
              <a:t>one high-quality Music Channel, which is the simulcast of the main analog channel</a:t>
            </a:r>
            <a:endParaRPr lang="en-US" sz="1200" dirty="0">
              <a:effectLst/>
              <a:latin typeface="+mn-l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mn-lt"/>
                <a:ea typeface="Times New Roman" panose="02020603050405020304" pitchFamily="18" charset="0"/>
              </a:rPr>
              <a:t>one News/Talk radio channel; and</a:t>
            </a:r>
            <a:endParaRPr lang="en-US" sz="1200" dirty="0">
              <a:effectLst/>
              <a:latin typeface="+mn-l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effectLst/>
                <a:latin typeface="+mn-lt"/>
                <a:ea typeface="Times New Roman" panose="02020603050405020304" pitchFamily="18" charset="0"/>
              </a:rPr>
              <a:t>one data channel with traffic and other service announcements</a:t>
            </a: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These can be delivered along with the main analog audio channel.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374151"/>
              </a:solidFill>
              <a:effectLst/>
              <a:latin typeface="+mn-lt"/>
              <a:ea typeface="Times New Roman" panose="02020603050405020304" pitchFamily="18" charset="0"/>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dirty="0">
                <a:effectLst/>
                <a:latin typeface="+mn-lt"/>
                <a:ea typeface="Times New Roman" panose="02020603050405020304" pitchFamily="18" charset="0"/>
              </a:rPr>
              <a:t>RDS Guidelines from the NRSC:</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dirty="0">
                <a:effectLst/>
                <a:latin typeface="+mn-lt"/>
                <a:ea typeface="Times New Roman" panose="02020603050405020304" pitchFamily="18" charset="0"/>
              </a:rPr>
              <a:t>https://www.nrscstandards.org/standards-and-guidelines/documents/guidelines/g300-c.pdf</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dirty="0">
                <a:effectLst/>
                <a:latin typeface="+mn-lt"/>
                <a:ea typeface="Times New Roman" panose="02020603050405020304" pitchFamily="18" charset="0"/>
              </a:rPr>
              <a:t>RDS Standard:</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dirty="0">
                <a:effectLst/>
                <a:latin typeface="+mn-lt"/>
                <a:ea typeface="Times New Roman" panose="02020603050405020304" pitchFamily="18" charset="0"/>
              </a:rPr>
              <a:t>https://www.nrscstandards.org/standards-and-guidelines/documents/archive/nrsc-4-b-standard-2005.pdf</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dirty="0">
                <a:effectLst/>
                <a:latin typeface="+mn-lt"/>
                <a:ea typeface="Times New Roman" panose="02020603050405020304" pitchFamily="18" charset="0"/>
              </a:rPr>
              <a:t>HD Radio Standard from the NRSC:</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dirty="0">
                <a:effectLst/>
                <a:latin typeface="+mn-lt"/>
                <a:ea typeface="Times New Roman" panose="02020603050405020304" pitchFamily="18" charset="0"/>
              </a:rPr>
              <a:t>https://www.nrscstandards.org/standards-and-guidelines/documents/standards/nrsc-5-e/nrsc-5-e.pdf</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40</a:t>
            </a:fld>
            <a:endParaRPr lang="en-US"/>
          </a:p>
        </p:txBody>
      </p:sp>
    </p:spTree>
    <p:extLst>
      <p:ext uri="{BB962C8B-B14F-4D97-AF65-F5344CB8AC3E}">
        <p14:creationId xmlns:p14="http://schemas.microsoft.com/office/powerpoint/2010/main" val="3891543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Here is a view of a receiver showing the RDS data for channel name and logo, along with song title and artist info.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202122"/>
              </a:solidFill>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02122"/>
                </a:solidFill>
                <a:effectLst/>
                <a:latin typeface="+mn-lt"/>
              </a:rPr>
              <a:t>Notice the display includes station logo, artist name/title, Station name/Call letters and FM frequency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202122"/>
              </a:solidFill>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02122"/>
                </a:solidFill>
                <a:effectLst/>
                <a:latin typeface="+mn-lt"/>
              </a:rPr>
              <a:t>Display of RDS: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02122"/>
                </a:solidFill>
                <a:effectLst/>
                <a:latin typeface="+mn-lt"/>
              </a:rPr>
              <a:t>https://en.wikipedia.org/wiki/Radio_Data_System#/media/File:Radio_Data_System_(RDS)_on_95.9_KFSH_La_Mirada.jpg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02122"/>
                </a:solidFill>
                <a:effectLst/>
                <a:latin typeface="+mn-lt"/>
              </a:rPr>
              <a:t>https://creativecommons.org/licenses/by-sa/4.0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202122"/>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41</a:t>
            </a:fld>
            <a:endParaRPr lang="en-US"/>
          </a:p>
        </p:txBody>
      </p:sp>
    </p:spTree>
    <p:extLst>
      <p:ext uri="{BB962C8B-B14F-4D97-AF65-F5344CB8AC3E}">
        <p14:creationId xmlns:p14="http://schemas.microsoft.com/office/powerpoint/2010/main" val="4060452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Here’s an HD Radio receiver displaying channel name, song title and artist with artwork.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202122"/>
              </a:solidFill>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rPr>
              <a:t>HD Radio FM Radio Display:</a:t>
            </a:r>
          </a:p>
          <a:p>
            <a:r>
              <a:rPr lang="en-US" sz="1200" dirty="0">
                <a:latin typeface="+mn-lt"/>
              </a:rPr>
              <a:t>Source: https://radiomatters.org/index.php/2018/04/30/hd-radio-driving-radios-digital-dash/</a:t>
            </a:r>
          </a:p>
          <a:p>
            <a:r>
              <a:rPr lang="en-US" sz="1200" dirty="0">
                <a:latin typeface="+mn-lt"/>
              </a:rPr>
              <a:t>Blog by Rick </a:t>
            </a:r>
            <a:r>
              <a:rPr lang="en-US" sz="1200" dirty="0" err="1">
                <a:latin typeface="+mn-lt"/>
              </a:rPr>
              <a:t>Greenhut</a:t>
            </a:r>
            <a:r>
              <a:rPr lang="en-US" sz="1200" dirty="0">
                <a:latin typeface="+mn-lt"/>
              </a:rPr>
              <a:t> (Xperi)</a:t>
            </a:r>
            <a:endParaRPr lang="en-US" sz="120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42</a:t>
            </a:fld>
            <a:endParaRPr lang="en-US"/>
          </a:p>
        </p:txBody>
      </p:sp>
    </p:spTree>
    <p:extLst>
      <p:ext uri="{BB962C8B-B14F-4D97-AF65-F5344CB8AC3E}">
        <p14:creationId xmlns:p14="http://schemas.microsoft.com/office/powerpoint/2010/main" val="2102063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And here is traffic data on an HD Radio display.</a:t>
            </a:r>
          </a:p>
          <a:p>
            <a:pPr marL="0" marR="0">
              <a:spcBef>
                <a:spcPts val="0"/>
              </a:spcBef>
              <a:spcAft>
                <a:spcPts val="0"/>
              </a:spcAft>
            </a:pPr>
            <a:r>
              <a:rPr lang="en-US" sz="1200" dirty="0">
                <a:effectLst/>
                <a:latin typeface="+mn-lt"/>
                <a:ea typeface="Calibri" panose="020F0502020204030204" pitchFamily="34" charset="0"/>
              </a:rPr>
              <a:t>Hmm, strange, I don’t remember ever seeing Route 4 that clear!</a:t>
            </a:r>
          </a:p>
          <a:p>
            <a:pPr marL="0" marR="0">
              <a:spcBef>
                <a:spcPts val="0"/>
              </a:spcBef>
              <a:spcAft>
                <a:spcPts val="0"/>
              </a:spcAft>
            </a:pPr>
            <a:endParaRPr lang="en-US" sz="1200" dirty="0">
              <a:effectLst/>
              <a:latin typeface="+mn-l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highlight>
                <a:srgbClr val="FFFF00"/>
              </a:highlight>
              <a:latin typeface="+mn-lt"/>
              <a:ea typeface="Times New Roman" panose="02020603050405020304" pitchFamily="18" charset="0"/>
            </a:endParaRPr>
          </a:p>
          <a:p>
            <a:r>
              <a:rPr lang="en-US" sz="1200" dirty="0">
                <a:latin typeface="+mn-lt"/>
              </a:rPr>
              <a:t>HD Traffic Radio Display: </a:t>
            </a:r>
          </a:p>
          <a:p>
            <a:r>
              <a:rPr lang="en-US" sz="1200" dirty="0">
                <a:latin typeface="+mn-lt"/>
              </a:rPr>
              <a:t>Source: </a:t>
            </a:r>
            <a:r>
              <a:rPr lang="en-US" sz="1200" dirty="0">
                <a:latin typeface="+mn-lt"/>
                <a:hlinkClick r:id="rId3"/>
              </a:rPr>
              <a:t>Mazda3 Sport HD radio traffic demo – YouTube</a:t>
            </a:r>
            <a:endParaRPr lang="en-US" sz="1200" dirty="0">
              <a:latin typeface="+mn-lt"/>
            </a:endParaRPr>
          </a:p>
          <a:p>
            <a:r>
              <a:rPr lang="en-US" sz="1200" dirty="0">
                <a:latin typeface="+mn-lt"/>
              </a:rPr>
              <a:t>https://www.youtube.com/watch?v=WwwP4jXmBDs</a:t>
            </a:r>
          </a:p>
          <a:p>
            <a:r>
              <a:rPr lang="en-US" sz="1200" dirty="0">
                <a:latin typeface="+mn-lt"/>
              </a:rPr>
              <a:t>Blog by Rick </a:t>
            </a:r>
            <a:r>
              <a:rPr lang="en-US" sz="1200" dirty="0" err="1">
                <a:latin typeface="+mn-lt"/>
              </a:rPr>
              <a:t>Greenhut</a:t>
            </a:r>
            <a:r>
              <a:rPr lang="en-US" sz="1200" dirty="0">
                <a:latin typeface="+mn-lt"/>
              </a:rPr>
              <a:t> (Xperi)</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43</a:t>
            </a:fld>
            <a:endParaRPr lang="en-US"/>
          </a:p>
        </p:txBody>
      </p:sp>
    </p:spTree>
    <p:extLst>
      <p:ext uri="{BB962C8B-B14F-4D97-AF65-F5344CB8AC3E}">
        <p14:creationId xmlns:p14="http://schemas.microsoft.com/office/powerpoint/2010/main" val="1473604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Ah!  There is the Rt. 4 traffic jam!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202122"/>
              </a:solidFill>
              <a:effectLst/>
              <a:latin typeface="+mn-lt"/>
            </a:endParaRPr>
          </a:p>
          <a:p>
            <a:r>
              <a:rPr lang="en-US" sz="1200" dirty="0">
                <a:latin typeface="+mn-lt"/>
              </a:rPr>
              <a:t>HD Radio Traffic Incident Display:</a:t>
            </a:r>
          </a:p>
          <a:p>
            <a:r>
              <a:rPr lang="en-US" sz="1200" dirty="0">
                <a:latin typeface="+mn-lt"/>
              </a:rPr>
              <a:t>Courtesy: Ashruf El-Dinary</a:t>
            </a:r>
          </a:p>
          <a:p>
            <a:r>
              <a:rPr lang="en-US" sz="1200" dirty="0">
                <a:latin typeface="+mn-lt"/>
              </a:rPr>
              <a:t>Xperi Corporation</a:t>
            </a:r>
          </a:p>
          <a:p>
            <a:r>
              <a:rPr lang="en-US" sz="1200" dirty="0">
                <a:latin typeface="+mn-lt"/>
              </a:rPr>
              <a:t>ashruf.el-dinary@xperi.com</a:t>
            </a: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44</a:t>
            </a:fld>
            <a:endParaRPr lang="en-US"/>
          </a:p>
        </p:txBody>
      </p:sp>
    </p:spTree>
    <p:extLst>
      <p:ext uri="{BB962C8B-B14F-4D97-AF65-F5344CB8AC3E}">
        <p14:creationId xmlns:p14="http://schemas.microsoft.com/office/powerpoint/2010/main" val="3489243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Using HD Radio,</a:t>
            </a:r>
            <a:r>
              <a:rPr lang="en-US" sz="1200" dirty="0">
                <a:effectLst/>
                <a:latin typeface="+mn-lt"/>
                <a:ea typeface="Times New Roman" panose="02020603050405020304" pitchFamily="18" charset="0"/>
              </a:rPr>
              <a:t> broadcasters can provide valuable real-time information to their listeners, contributing to public safety and community well-being</a:t>
            </a:r>
          </a:p>
          <a:p>
            <a:pPr marL="0" marR="0">
              <a:spcBef>
                <a:spcPts val="0"/>
              </a:spcBef>
              <a:spcAft>
                <a:spcPts val="0"/>
              </a:spcAf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45</a:t>
            </a:fld>
            <a:endParaRPr lang="en-US"/>
          </a:p>
        </p:txBody>
      </p:sp>
    </p:spTree>
    <p:extLst>
      <p:ext uri="{BB962C8B-B14F-4D97-AF65-F5344CB8AC3E}">
        <p14:creationId xmlns:p14="http://schemas.microsoft.com/office/powerpoint/2010/main" val="1686583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Here is a recap of the difference. So how do AM, FM, and HD technologies fit with your goals?</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AM and FM broadcasts are critical for our emergency communications, and HD Radio provides data delivery capabilities that your station should be using to get the most benefit for your listeners.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HD Radio delivers a much better audible experience for listeners, along with better data transmission capabilities. </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Stations can choose to go All-Digital, where the analog broadcasts are completely replaced by HD Radio. </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Stations must take careful consideration of the costs and regulatory requirements for going All-Digital.</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Reference for HD All-Digital Radio Image:</a:t>
            </a:r>
          </a:p>
          <a:p>
            <a:pPr marL="0" marR="0">
              <a:spcBef>
                <a:spcPts val="0"/>
              </a:spcBef>
              <a:spcAft>
                <a:spcPts val="0"/>
              </a:spcAft>
            </a:pPr>
            <a:r>
              <a:rPr lang="en-US" sz="1200" dirty="0">
                <a:effectLst/>
                <a:latin typeface="+mn-lt"/>
                <a:ea typeface="Calibri" panose="020F0502020204030204" pitchFamily="34" charset="0"/>
              </a:rPr>
              <a:t>https://hdradio.com/all-digital-am/</a:t>
            </a:r>
          </a:p>
          <a:p>
            <a:pPr marL="0" marR="0">
              <a:spcBef>
                <a:spcPts val="0"/>
              </a:spcBef>
              <a:spcAft>
                <a:spcPts val="0"/>
              </a:spcAf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46</a:t>
            </a:fld>
            <a:endParaRPr lang="en-US"/>
          </a:p>
        </p:txBody>
      </p:sp>
    </p:spTree>
    <p:extLst>
      <p:ext uri="{BB962C8B-B14F-4D97-AF65-F5344CB8AC3E}">
        <p14:creationId xmlns:p14="http://schemas.microsoft.com/office/powerpoint/2010/main" val="2298149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For more information on these capabilities, the FCC and the National Radio Systems Committee (NRSC) have complete details on the requirements and specifications for AM radio transmissions, FM radio transmissions, RBDS, and HD Radio. The hdradio.com website provides a wealth of information for broadcasters to support HD Radio, and All-Digital HD Radio.</a:t>
            </a:r>
          </a:p>
          <a:p>
            <a:pPr marL="0" marR="0">
              <a:spcBef>
                <a:spcPts val="0"/>
              </a:spcBef>
              <a:spcAft>
                <a:spcPts val="0"/>
              </a:spcAft>
            </a:pPr>
            <a:endParaRPr lang="en-US" sz="1200" dirty="0">
              <a:effectLst/>
              <a:latin typeface="+mn-l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Refer to the links in the references for this webinar for additional helpful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In your planning for upgrading your station, how does AM, FM, HD Radio, and All-Digital HD Radio fit your station goals?</a:t>
            </a:r>
          </a:p>
          <a:p>
            <a:endParaRPr lang="en-US" sz="1200" dirty="0">
              <a:latin typeface="+mn-lt"/>
            </a:endParaRPr>
          </a:p>
          <a:p>
            <a:r>
              <a:rPr lang="en-US" sz="1200" dirty="0">
                <a:latin typeface="+mn-lt"/>
              </a:rPr>
              <a:t>Analog broadcasts as we know them may not be around forever. Digital broadcast quality is much better, and with better transmission and reception technology, upgrades can fully replace analog AM or FM.  One limitation is that there needs to be HD Radio capable consumer devices that receive the superior transmissions.</a:t>
            </a:r>
          </a:p>
          <a:p>
            <a:endParaRPr lang="en-US" sz="1200" dirty="0">
              <a:latin typeface="+mn-lt"/>
            </a:endParaRPr>
          </a:p>
          <a:p>
            <a:r>
              <a:rPr lang="en-US" sz="1200" dirty="0">
                <a:latin typeface="+mn-lt"/>
              </a:rPr>
              <a:t>More references on details for AM, FM and HD Radio technology:</a:t>
            </a:r>
          </a:p>
          <a:p>
            <a:pPr marL="171450" indent="-171450">
              <a:buFont typeface="Arial" panose="020B0604020202020204" pitchFamily="34" charset="0"/>
              <a:buChar char="•"/>
            </a:pPr>
            <a:r>
              <a:rPr lang="en-US" sz="1200" dirty="0">
                <a:latin typeface="+mn-lt"/>
              </a:rPr>
              <a:t>https://www.diffen.com/difference/AM_vs_FM</a:t>
            </a:r>
          </a:p>
          <a:p>
            <a:pPr marL="171450" indent="-171450">
              <a:buFont typeface="Arial" panose="020B0604020202020204" pitchFamily="34" charset="0"/>
              <a:buChar char="•"/>
            </a:pPr>
            <a:r>
              <a:rPr lang="en-US" sz="1200" dirty="0">
                <a:latin typeface="+mn-lt"/>
              </a:rPr>
              <a:t>https://www.nrscstandards.org/standards-and-guidelines/documents/standards/nrsc-5-e/nrsc-5-e.pdf</a:t>
            </a:r>
          </a:p>
          <a:p>
            <a:pPr marL="171450" indent="-171450">
              <a:buFont typeface="Arial" panose="020B0604020202020204" pitchFamily="34" charset="0"/>
              <a:buChar char="•"/>
            </a:pPr>
            <a:r>
              <a:rPr lang="en-US" sz="1200" dirty="0">
                <a:latin typeface="+mn-lt"/>
              </a:rPr>
              <a:t>https://www.nrscstandards.org/standards-and-guidelines/documents/standards/nrsc-5-e/NRSC-5-E_reference_documents.pdf</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rPr>
              <a:t>HD </a:t>
            </a:r>
            <a:r>
              <a:rPr lang="en-US" sz="1200" dirty="0" err="1">
                <a:effectLst/>
                <a:latin typeface="+mn-lt"/>
              </a:rPr>
              <a:t>RadioTM</a:t>
            </a:r>
            <a:r>
              <a:rPr lang="en-US" sz="1200" dirty="0">
                <a:effectLst/>
                <a:latin typeface="+mn-lt"/>
              </a:rPr>
              <a:t> Air Interface Design Description Layer 1 AM </a:t>
            </a:r>
            <a:r>
              <a:rPr lang="en-US" sz="1200" dirty="0">
                <a:solidFill>
                  <a:srgbClr val="001E5E"/>
                </a:solidFill>
                <a:effectLst/>
                <a:latin typeface="+mn-lt"/>
              </a:rPr>
              <a:t>Rev. G December 14, 2016 Doc. No.: SY_IDD_1012s: https://www.nrscstandards.org/standards-and-guidelines/documents/standards/nrsc-5-d/reference-docs/1012s.pdf</a:t>
            </a:r>
            <a:endParaRPr lang="en-US" sz="1200" dirty="0">
              <a:latin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rPr>
              <a:t>Figure 5-1: AM HD Radio Hybrid Waveform Spectrum (5 kHz Audio Configuration): https://www.nrscstandards.org/standards-and-guidelines/documents/archive/nrsc-5-b/1012sE.pdf</a:t>
            </a:r>
            <a:endParaRPr lang="en-US" sz="1200" dirty="0">
              <a:latin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rPr>
              <a:t>Figure 5-2: AM All Digital Waveform Spectrum: https://docs.fcc.gov/public/attachments/FCC-02-286A3.pdf</a:t>
            </a:r>
            <a:endParaRPr lang="en-US" sz="1200" dirty="0">
              <a:latin typeface="+mn-lt"/>
            </a:endParaRPr>
          </a:p>
          <a:p>
            <a:pPr marL="171450" indent="-171450">
              <a:buFont typeface="Arial" panose="020B0604020202020204" pitchFamily="34" charset="0"/>
              <a:buChar char="•"/>
            </a:pPr>
            <a:r>
              <a:rPr lang="en-US" sz="1200" b="0" dirty="0">
                <a:effectLst/>
                <a:latin typeface="+mn-lt"/>
              </a:rPr>
              <a:t>HD </a:t>
            </a:r>
            <a:r>
              <a:rPr lang="en-US" sz="1200" b="0" dirty="0" err="1">
                <a:effectLst/>
                <a:latin typeface="+mn-lt"/>
              </a:rPr>
              <a:t>RadioTM</a:t>
            </a:r>
            <a:r>
              <a:rPr lang="en-US" sz="1200" b="0" dirty="0">
                <a:effectLst/>
                <a:latin typeface="+mn-lt"/>
              </a:rPr>
              <a:t> Air Interface Design Description Layer 1 FM Version H November 2022  </a:t>
            </a:r>
            <a:r>
              <a:rPr lang="en-US" sz="1200" dirty="0">
                <a:effectLst/>
                <a:latin typeface="+mn-lt"/>
              </a:rPr>
              <a:t>Doc. No.: SY_IDD_1011s: https://www.nrscstandards.org/standards-and-guidelines/documents/standards/nrsc-5-e/NRSC-5-E_reference_documents.pdf</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effectLst/>
                <a:latin typeface="+mn-lt"/>
              </a:rPr>
              <a:t>Figure 5-6: Spectrum of the Extended Hybrid Waveform – Service Modes MP2, MP3, MP11, MP5, MP6, MP1X, DSB1, MP1XOV, MP6OV, and DSB1OV: https://www.nrscstandards.org/standards-and-guidelines/documents/standards/nrsc-5-e/NRSC-5-E_reference_documents.pdf</a:t>
            </a:r>
            <a:endParaRPr lang="en-US" sz="1200" b="0" i="0" u="none" dirty="0">
              <a:latin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effectLst/>
                <a:latin typeface="+mn-lt"/>
              </a:rPr>
              <a:t>Figure 5-7: Spectrum of the All Digital Waveform – Service Modes MP5, MP6, DSB1, MP6OV, DSB1OV, and MS5</a:t>
            </a:r>
            <a:r>
              <a:rPr lang="en-US" sz="1200" b="1" i="1" dirty="0">
                <a:effectLst/>
                <a:latin typeface="+mn-lt"/>
              </a:rPr>
              <a:t>: </a:t>
            </a:r>
            <a:r>
              <a:rPr lang="en-US" sz="1200" b="0" i="0" dirty="0">
                <a:effectLst/>
                <a:latin typeface="+mn-lt"/>
              </a:rPr>
              <a:t>https://www.nrscstandards.org/standards-and-guidelines/documents/standards/nrsc-5-e/NRSC-5-E_reference_documents.pdf</a:t>
            </a:r>
            <a:endParaRPr lang="en-US" sz="1200" b="0" i="0" dirty="0">
              <a:latin typeface="+mn-lt"/>
            </a:endParaRPr>
          </a:p>
          <a:p>
            <a:pPr marL="171450" indent="-171450">
              <a:buFont typeface="Arial" panose="020B0604020202020204" pitchFamily="34" charset="0"/>
              <a:buChar char="•"/>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47</a:t>
            </a:fld>
            <a:endParaRPr lang="en-US"/>
          </a:p>
        </p:txBody>
      </p:sp>
    </p:spTree>
    <p:extLst>
      <p:ext uri="{BB962C8B-B14F-4D97-AF65-F5344CB8AC3E}">
        <p14:creationId xmlns:p14="http://schemas.microsoft.com/office/powerpoint/2010/main" val="562021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With radio technology, what are the strategies for managing signal coverage and improving consumer reception?</a:t>
            </a:r>
          </a:p>
          <a:p>
            <a:pPr marL="0" marR="0">
              <a:spcBef>
                <a:spcPts val="0"/>
              </a:spcBef>
              <a:spcAft>
                <a:spcPts val="0"/>
              </a:spcAft>
            </a:pPr>
            <a:endParaRPr lang="en-US" sz="1200" dirty="0">
              <a:effectLst/>
              <a:latin typeface="+mn-lt"/>
              <a:ea typeface="Calibri" panose="020F0502020204030204" pitchFamily="34" charset="0"/>
            </a:endParaRPr>
          </a:p>
          <a:p>
            <a:r>
              <a:rPr lang="en-US" sz="1200" dirty="0">
                <a:effectLst/>
                <a:latin typeface="+mn-lt"/>
                <a:ea typeface="Times New Roman" panose="02020603050405020304" pitchFamily="18" charset="0"/>
              </a:rPr>
              <a:t>Image references:</a:t>
            </a:r>
          </a:p>
          <a:p>
            <a:r>
              <a:rPr lang="en-US" sz="1200" dirty="0">
                <a:effectLst/>
                <a:latin typeface="+mn-lt"/>
                <a:ea typeface="Times New Roman" panose="02020603050405020304" pitchFamily="18" charset="0"/>
              </a:rPr>
              <a:t>https://commons.wikimedia.org/wiki/File:Radio_towers_on_Sandia_Peak.JPG</a:t>
            </a:r>
          </a:p>
          <a:p>
            <a:r>
              <a:rPr lang="en-US" sz="1200" dirty="0">
                <a:effectLst/>
                <a:latin typeface="+mn-lt"/>
                <a:ea typeface="Times New Roman" panose="02020603050405020304" pitchFamily="18" charset="0"/>
              </a:rPr>
              <a:t>https://commons.wikimedia.org/wiki/Category:CC-BY-SA-3.0</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48</a:t>
            </a:fld>
            <a:endParaRPr lang="en-US"/>
          </a:p>
        </p:txBody>
      </p:sp>
    </p:spTree>
    <p:extLst>
      <p:ext uri="{BB962C8B-B14F-4D97-AF65-F5344CB8AC3E}">
        <p14:creationId xmlns:p14="http://schemas.microsoft.com/office/powerpoint/2010/main" val="2568101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With radio technology, what are the strategies for managing signal coverage and improving consumer reception?</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In Module 4, we will look at these strategies and reception challenges, along with discussing partner stations, and resiliency. Some things to consider during this module, are the signal coverage challenges you are facing and how extending coverage will benefit your listeners.</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49</a:t>
            </a:fld>
            <a:endParaRPr lang="en-US"/>
          </a:p>
        </p:txBody>
      </p:sp>
    </p:spTree>
    <p:extLst>
      <p:ext uri="{BB962C8B-B14F-4D97-AF65-F5344CB8AC3E}">
        <p14:creationId xmlns:p14="http://schemas.microsoft.com/office/powerpoint/2010/main" val="342976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50209-FD2B-4765-A052-8C1152C076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30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Review these facts that influence signal coverage. Take into consideration the factors that affect your station. When looking at upgrading, you will need to consider Federal procurement requirements.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For example, you may need to consider U.S. domestic manufacturing preferences, and to verify that equipment is purchased from unprohibited telecommunication vendors.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Be sure to work with the NGWS grant program administrators for guidance and to ensure compliance.</a:t>
            </a:r>
          </a:p>
          <a:p>
            <a:endParaRPr lang="en-US" sz="1200" dirty="0">
              <a:latin typeface="+mn-lt"/>
            </a:endParaRPr>
          </a:p>
          <a:p>
            <a:pPr marL="0" marR="0">
              <a:spcBef>
                <a:spcPts val="0"/>
              </a:spcBef>
              <a:spcAft>
                <a:spcPts val="0"/>
              </a:spcAft>
            </a:pPr>
            <a:r>
              <a:rPr lang="en-US" sz="1200" dirty="0">
                <a:effectLst/>
                <a:latin typeface="+mn-lt"/>
                <a:ea typeface="Times New Roman" panose="02020603050405020304" pitchFamily="18" charset="0"/>
              </a:rPr>
              <a:t>Optimize antenna system design for improved signal coverage:</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Proper antenna height and orientation.</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Use of directional antennas to focus the signal in desired directions.</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Antenna placement for line-of-sight propagation.</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Consideration of antenna gain and radiation patterns</a:t>
            </a:r>
          </a:p>
          <a:p>
            <a:pPr marL="114300" lvl="0" indent="-171450">
              <a:spcBef>
                <a:spcPts val="0"/>
              </a:spcBef>
              <a:buFont typeface="Arial" panose="020B0604020202020204" pitchFamily="34" charset="0"/>
              <a:buChar char="•"/>
            </a:pPr>
            <a:r>
              <a:rPr lang="en-US" sz="1200" dirty="0">
                <a:latin typeface="+mn-lt"/>
              </a:rPr>
              <a:t>Can come up with some pretty wild antenna patterns</a:t>
            </a:r>
          </a:p>
          <a:p>
            <a:pPr marL="114300" lvl="0" indent="-171450">
              <a:spcBef>
                <a:spcPts val="0"/>
              </a:spcBef>
              <a:buFont typeface="Arial" panose="020B0604020202020204" pitchFamily="34" charset="0"/>
              <a:buChar char="•"/>
            </a:pPr>
            <a:r>
              <a:rPr lang="en-US" sz="1200" dirty="0">
                <a:latin typeface="+mn-lt"/>
              </a:rPr>
              <a:t>Done in design phase of application.</a:t>
            </a:r>
          </a:p>
          <a:p>
            <a:pPr marL="0" marR="0">
              <a:spcBef>
                <a:spcPts val="0"/>
              </a:spcBef>
              <a:spcAft>
                <a:spcPts val="0"/>
              </a:spcAft>
            </a:pPr>
            <a:endParaRPr lang="en-US" sz="1200" dirty="0">
              <a:effectLst/>
              <a:latin typeface="+mn-lt"/>
              <a:ea typeface="Times New Roman" panose="02020603050405020304" pitchFamily="18" charset="0"/>
            </a:endParaRPr>
          </a:p>
          <a:p>
            <a:pPr marL="0" marR="0">
              <a:spcBef>
                <a:spcPts val="0"/>
              </a:spcBef>
              <a:spcAft>
                <a:spcPts val="0"/>
              </a:spcAft>
            </a:pPr>
            <a:r>
              <a:rPr lang="en-US" sz="1200" dirty="0">
                <a:effectLst/>
                <a:latin typeface="+mn-lt"/>
                <a:ea typeface="Times New Roman" panose="02020603050405020304" pitchFamily="18" charset="0"/>
              </a:rPr>
              <a:t>Adjusting transmitter power can enhance signal coverage:</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Increase power for wider coverage, especially in rural areas.</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Optimize power output for specific coverage areas to avoid signal wastage.</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Consider power limitations and regulatory requirements.</a:t>
            </a:r>
          </a:p>
          <a:p>
            <a:pPr marL="0" marR="0">
              <a:spcBef>
                <a:spcPts val="0"/>
              </a:spcBef>
              <a:spcAft>
                <a:spcPts val="0"/>
              </a:spcAft>
            </a:pPr>
            <a:endParaRPr lang="en-US" sz="1200" dirty="0">
              <a:effectLst/>
              <a:latin typeface="+mn-lt"/>
              <a:ea typeface="Times New Roman" panose="02020603050405020304" pitchFamily="18" charset="0"/>
            </a:endParaRPr>
          </a:p>
          <a:p>
            <a:r>
              <a:rPr lang="en-US" sz="1200" dirty="0">
                <a:latin typeface="+mn-lt"/>
              </a:rPr>
              <a:t>BABAA – Build America Buy America Act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https://www.whitehouse.gov/omb/management/made-in-america/build-america-buy-america-act-federal-financial-assistance/</a:t>
            </a:r>
          </a:p>
          <a:p>
            <a:r>
              <a:rPr lang="en-US" sz="1200" dirty="0">
                <a:latin typeface="+mn-lt"/>
              </a:rPr>
              <a:t>https://www.fema.gov/grants/policy-guidance/buy-america</a:t>
            </a:r>
          </a:p>
          <a:p>
            <a:endParaRPr lang="en-US" sz="1200" dirty="0">
              <a:latin typeface="+mn-lt"/>
            </a:endParaRPr>
          </a:p>
          <a:p>
            <a:r>
              <a:rPr lang="en-US" sz="1200" dirty="0">
                <a:latin typeface="+mn-lt"/>
              </a:rPr>
              <a:t>John McCain Act</a:t>
            </a:r>
          </a:p>
          <a:p>
            <a:r>
              <a:rPr lang="en-US" sz="1200" dirty="0">
                <a:latin typeface="+mn-lt"/>
              </a:rPr>
              <a:t>https://www.acquisition.gov/far/52.204-25</a:t>
            </a:r>
          </a:p>
          <a:p>
            <a:pPr marL="0" marR="0">
              <a:spcBef>
                <a:spcPts val="0"/>
              </a:spcBef>
              <a:spcAft>
                <a:spcPts val="0"/>
              </a:spcAft>
            </a:pPr>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50</a:t>
            </a:fld>
            <a:endParaRPr lang="en-US"/>
          </a:p>
        </p:txBody>
      </p:sp>
    </p:spTree>
    <p:extLst>
      <p:ext uri="{BB962C8B-B14F-4D97-AF65-F5344CB8AC3E}">
        <p14:creationId xmlns:p14="http://schemas.microsoft.com/office/powerpoint/2010/main" val="4294857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Remember, regular maintenance, signal monitoring, and reception testing will keep your station operating at peak. You will need to consider power, reception, monitoring and regulatory challenges for your station.</a:t>
            </a:r>
          </a:p>
          <a:p>
            <a:endParaRPr lang="en-US" sz="1200" dirty="0">
              <a:latin typeface="+mn-lt"/>
            </a:endParaRPr>
          </a:p>
          <a:p>
            <a:pPr marL="0" marR="0">
              <a:spcBef>
                <a:spcPts val="0"/>
              </a:spcBef>
              <a:spcAft>
                <a:spcPts val="0"/>
              </a:spcAft>
            </a:pPr>
            <a:r>
              <a:rPr lang="en-US" sz="1200" dirty="0">
                <a:effectLst/>
                <a:latin typeface="+mn-lt"/>
                <a:ea typeface="Times New Roman" panose="02020603050405020304" pitchFamily="18" charset="0"/>
              </a:rPr>
              <a:t>Regular signal monitoring and testing are essential for maintaining optimal coverage:</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Use professional monitoring tools to evaluate signal strength and quality.</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Conduct drive tests to assess coverage performance across different areas.</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Continuously monitor and address any signal degradation issues promptly</a:t>
            </a:r>
            <a:r>
              <a:rPr lang="en-US" sz="1200" dirty="0">
                <a:effectLst/>
                <a:latin typeface="+mn-lt"/>
              </a:rPr>
              <a:t> </a:t>
            </a:r>
            <a:endParaRPr lang="en-US" sz="1200" dirty="0">
              <a:effectLst/>
              <a:latin typeface="+mn-lt"/>
              <a:ea typeface="Calibri" panose="020F0502020204030204" pitchFamily="34" charset="0"/>
              <a:cs typeface="Arial" panose="020B0604020202020204" pitchFamily="34" charset="0"/>
            </a:endParaRPr>
          </a:p>
          <a:p>
            <a:pPr marL="114300" lvl="0" indent="-171450">
              <a:spcBef>
                <a:spcPts val="0"/>
              </a:spcBef>
              <a:buFont typeface="Arial" panose="020B0604020202020204" pitchFamily="34" charset="0"/>
              <a:buChar char="•"/>
            </a:pPr>
            <a:r>
              <a:rPr lang="en-US" sz="1200" dirty="0">
                <a:effectLst/>
                <a:latin typeface="+mn-lt"/>
                <a:ea typeface="Calibri" panose="020F0502020204030204" pitchFamily="34" charset="0"/>
                <a:cs typeface="Arial" panose="020B0604020202020204" pitchFamily="34" charset="0"/>
              </a:rPr>
              <a:t>Perform regular maintenance of all equipment</a:t>
            </a:r>
          </a:p>
          <a:p>
            <a:endParaRPr lang="en-US" sz="12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51</a:t>
            </a:fld>
            <a:endParaRPr lang="en-US"/>
          </a:p>
        </p:txBody>
      </p:sp>
    </p:spTree>
    <p:extLst>
      <p:ext uri="{BB962C8B-B14F-4D97-AF65-F5344CB8AC3E}">
        <p14:creationId xmlns:p14="http://schemas.microsoft.com/office/powerpoint/2010/main" val="32633789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mn-lt"/>
                <a:ea typeface="Calibri" panose="020F0502020204030204" pitchFamily="34" charset="0"/>
              </a:rPr>
              <a:t>Does anyone’s station coverage include dead zones?</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52</a:t>
            </a:fld>
            <a:endParaRPr lang="en-US"/>
          </a:p>
        </p:txBody>
      </p:sp>
    </p:spTree>
    <p:extLst>
      <p:ext uri="{BB962C8B-B14F-4D97-AF65-F5344CB8AC3E}">
        <p14:creationId xmlns:p14="http://schemas.microsoft.com/office/powerpoint/2010/main" val="757480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I’m not talking about the No RF Quiet Zone or NRQZ.</a:t>
            </a:r>
          </a:p>
          <a:p>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Black/White NRQZ Image By Joel Bradshaw - Derivative of public-domain http://en.wikipedia.org/wiki/File:Map_of_current_Interstates.svgInformation from http://www.gb.nrao.edu/nrqz/nrqz.shtml, CC BY-SA 3.0, https://commons.wikimedia.org/w/index.php?curid=8284049</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53</a:t>
            </a:fld>
            <a:endParaRPr lang="en-US"/>
          </a:p>
        </p:txBody>
      </p:sp>
    </p:spTree>
    <p:extLst>
      <p:ext uri="{BB962C8B-B14F-4D97-AF65-F5344CB8AC3E}">
        <p14:creationId xmlns:p14="http://schemas.microsoft.com/office/powerpoint/2010/main" val="3585772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And not about where the fish can’t live.</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endParaRPr lang="en-US" sz="1200" dirty="0">
              <a:effectLst/>
              <a:latin typeface="+mn-lt"/>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rPr>
              <a:t>Black/White NRQZ Image By Joel Bradshaw - Derivative of public-domain http://en.wikipedia.org/wiki/File:Map_of_current_Interstates.svgInformation from http://www.gb.nrao.edu/nrqz/nrqz.shtml, CC BY-SA 3.0, https://commons.wikimedia.org/w/index.php?curid=8284049</a:t>
            </a:r>
          </a:p>
          <a:p>
            <a:pPr marL="0" marR="0">
              <a:spcBef>
                <a:spcPts val="0"/>
              </a:spcBef>
              <a:spcAft>
                <a:spcPts val="0"/>
              </a:spcAft>
            </a:pPr>
            <a:endParaRPr lang="en-US" sz="1200" dirty="0">
              <a:effectLst/>
              <a:latin typeface="+mn-lt"/>
              <a:ea typeface="Times New Roman" panose="02020603050405020304" pitchFamily="18" charset="0"/>
            </a:endParaRPr>
          </a:p>
          <a:p>
            <a:r>
              <a:rPr lang="en-US" sz="1200" b="0" i="1" u="none" strike="noStrike" dirty="0">
                <a:solidFill>
                  <a:srgbClr val="767676"/>
                </a:solidFill>
                <a:effectLst/>
                <a:latin typeface="+mn-lt"/>
              </a:rPr>
              <a:t>NASA/Getty Images</a:t>
            </a:r>
          </a:p>
          <a:p>
            <a:r>
              <a:rPr lang="en-US" sz="1200" dirty="0">
                <a:effectLst/>
                <a:latin typeface="+mn-lt"/>
                <a:ea typeface="Times New Roman" panose="02020603050405020304" pitchFamily="18" charset="0"/>
              </a:rPr>
              <a:t>https://www.npr.org/sections/thesalt/2017/08/03/541222717/the-gulf-of-mexicos-dead-zone-is-the-biggest-ever-seen</a:t>
            </a:r>
          </a:p>
          <a:p>
            <a:endParaRPr lang="en-US" sz="120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54</a:t>
            </a:fld>
            <a:endParaRPr lang="en-US"/>
          </a:p>
        </p:txBody>
      </p:sp>
    </p:spTree>
    <p:extLst>
      <p:ext uri="{BB962C8B-B14F-4D97-AF65-F5344CB8AC3E}">
        <p14:creationId xmlns:p14="http://schemas.microsoft.com/office/powerpoint/2010/main" val="2360621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Here’s a maritime RF map showing some dead zones.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a:spcBef>
                <a:spcPts val="0"/>
              </a:spcBef>
              <a:spcAft>
                <a:spcPts val="0"/>
              </a:spcAft>
            </a:pPr>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Black/White NRQZ Image By Joel Bradshaw - Derivative of public-domain http://en.wikipedia.org/wiki/File:Map_of_current_Interstates.svgInformation from http://www.gb.nrao.edu/nrqz/nrqz.shtml, CC BY-SA 3.0, https://commons.wikimedia.org/w/index.php?curid=8284049</a:t>
            </a:r>
          </a:p>
          <a:p>
            <a:endParaRPr lang="en-US" sz="1200" dirty="0">
              <a:effectLst/>
              <a:latin typeface="+mn-lt"/>
              <a:ea typeface="Times New Roman" panose="02020603050405020304" pitchFamily="18" charset="0"/>
            </a:endParaRPr>
          </a:p>
          <a:p>
            <a:r>
              <a:rPr lang="en-US" sz="1200" b="0" i="1" u="none" strike="noStrike" dirty="0">
                <a:solidFill>
                  <a:srgbClr val="767676"/>
                </a:solidFill>
                <a:effectLst/>
                <a:latin typeface="+mn-lt"/>
              </a:rPr>
              <a:t>NASA/Getty Images</a:t>
            </a:r>
          </a:p>
          <a:p>
            <a:r>
              <a:rPr lang="en-US" sz="1200" dirty="0">
                <a:effectLst/>
                <a:latin typeface="+mn-lt"/>
                <a:ea typeface="Times New Roman" panose="02020603050405020304" pitchFamily="18" charset="0"/>
              </a:rPr>
              <a:t>https://www.npr.org/sections/thesalt/2017/08/03/541222717/the-gulf-of-mexicos-dead-zone-is-the-biggest-ever-seen</a:t>
            </a:r>
          </a:p>
          <a:p>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Radio dead zone from 2020 in Maritime waters off Alaska: </a:t>
            </a:r>
          </a:p>
          <a:p>
            <a:r>
              <a:rPr lang="en-US" sz="1200" dirty="0">
                <a:effectLst/>
                <a:latin typeface="+mn-lt"/>
                <a:ea typeface="Times New Roman" panose="02020603050405020304" pitchFamily="18" charset="0"/>
              </a:rPr>
              <a:t>https://www.kfsk.org/2020/01/20/coast-guard-notes-communications-dead-zones-in-southeast/</a:t>
            </a:r>
          </a:p>
          <a:p>
            <a:r>
              <a:rPr lang="en-US" sz="1200" dirty="0">
                <a:effectLst/>
                <a:latin typeface="+mn-lt"/>
                <a:ea typeface="Times New Roman" panose="02020603050405020304" pitchFamily="18" charset="0"/>
              </a:rPr>
              <a:t>Rescue21 Regional coverage analysis of VHF receive antenna based on geographical line-of-sight.</a:t>
            </a:r>
          </a:p>
          <a:p>
            <a:r>
              <a:rPr lang="en-US" sz="1200" dirty="0">
                <a:effectLst/>
                <a:latin typeface="+mn-lt"/>
                <a:ea typeface="Times New Roman" panose="02020603050405020304" pitchFamily="18" charset="0"/>
              </a:rPr>
              <a:t>System requirement: At least 20 nm offshore for a 1 watt VHF-FM Ch 16 signal transmitted form two meters above water surface.</a:t>
            </a:r>
          </a:p>
          <a:p>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55</a:t>
            </a:fld>
            <a:endParaRPr lang="en-US"/>
          </a:p>
        </p:txBody>
      </p:sp>
    </p:spTree>
    <p:extLst>
      <p:ext uri="{BB962C8B-B14F-4D97-AF65-F5344CB8AC3E}">
        <p14:creationId xmlns:p14="http://schemas.microsoft.com/office/powerpoint/2010/main" val="3767693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Here is a map of agricultural areas showing some dead zones.</a:t>
            </a:r>
          </a:p>
          <a:p>
            <a:endParaRPr lang="en-US" sz="1200" dirty="0">
              <a:effectLst/>
              <a:latin typeface="+mn-lt"/>
              <a:ea typeface="Times New Roman" panose="02020603050405020304" pitchFamily="18" charset="0"/>
            </a:endParaRPr>
          </a:p>
          <a:p>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Black/White NRQZ Image By Joel Bradshaw - Derivative of public-domain http://en.wikipedia.org/wiki/File:Map_of_current_Interstates.svgInformation from http://www.gb.nrao.edu/nrqz/nrqz.shtml, CC BY-SA 3.0, https://commons.wikimedia.org/w/index.php?curid=8284049</a:t>
            </a:r>
          </a:p>
          <a:p>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Radio dead zone from 2020 in Maritime waters off Alaska: </a:t>
            </a:r>
          </a:p>
          <a:p>
            <a:r>
              <a:rPr lang="en-US" sz="1200" dirty="0">
                <a:effectLst/>
                <a:latin typeface="+mn-lt"/>
                <a:ea typeface="Times New Roman" panose="02020603050405020304" pitchFamily="18" charset="0"/>
              </a:rPr>
              <a:t>https://www.kfsk.org/2020/01/20/coast-guard-notes-communications-dead-zones-in-southeast/</a:t>
            </a:r>
          </a:p>
          <a:p>
            <a:r>
              <a:rPr lang="en-US" sz="1200" dirty="0">
                <a:effectLst/>
                <a:latin typeface="+mn-lt"/>
                <a:ea typeface="Times New Roman" panose="02020603050405020304" pitchFamily="18" charset="0"/>
              </a:rPr>
              <a:t>Rescue21 Regional coverage analysis of VHF receive antenna based on geographical line-of-sight.</a:t>
            </a:r>
          </a:p>
          <a:p>
            <a:r>
              <a:rPr lang="en-US" sz="1200" dirty="0">
                <a:effectLst/>
                <a:latin typeface="+mn-lt"/>
                <a:ea typeface="Times New Roman" panose="02020603050405020304" pitchFamily="18" charset="0"/>
              </a:rPr>
              <a:t>System requirement: At least 20 nm offshore for a 1 watt VHF-FM Ch 16 signal transmitted form two meters above water surface.</a:t>
            </a:r>
          </a:p>
          <a:p>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Signal Coverage Map with Dead Zone Identified: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Source: </a:t>
            </a:r>
            <a:r>
              <a:rPr lang="en-US" sz="1200" dirty="0">
                <a:latin typeface="+mn-lt"/>
                <a:hlinkClick r:id="rId3"/>
              </a:rPr>
              <a:t>https://agsearch.us/coverage.html</a:t>
            </a:r>
            <a:r>
              <a:rPr lang="en-US" sz="1200" dirty="0">
                <a:latin typeface="+mn-lt"/>
              </a:rPr>
              <a:t>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56</a:t>
            </a:fld>
            <a:endParaRPr lang="en-US"/>
          </a:p>
        </p:txBody>
      </p:sp>
    </p:spTree>
    <p:extLst>
      <p:ext uri="{BB962C8B-B14F-4D97-AF65-F5344CB8AC3E}">
        <p14:creationId xmlns:p14="http://schemas.microsoft.com/office/powerpoint/2010/main" val="1378176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In this instance, we see a dead zone in the area between Nebraska and South Dakota, covered by the red dot.</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Black/White NRQZ Image By Joel Bradshaw - Derivative of public-domain http://en.wikipedia.org/wiki/File:Map_of_current_Interstates.svgInformation from http://www.gb.nrao.edu/nrqz/nrqz.shtml, CC BY-SA 3.0, https://commons.wikimedia.org/w/index.php?curid=8284049</a:t>
            </a:r>
          </a:p>
          <a:p>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Signal Coverage Map with Dead Zone Identified: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Source: </a:t>
            </a:r>
            <a:r>
              <a:rPr lang="en-US" sz="1200" dirty="0">
                <a:latin typeface="+mn-lt"/>
                <a:hlinkClick r:id="rId3"/>
              </a:rPr>
              <a:t>https://agsearch.us/coverage.html</a:t>
            </a:r>
            <a:r>
              <a:rPr lang="en-US" sz="1200" dirty="0">
                <a:latin typeface="+mn-lt"/>
              </a:rPr>
              <a:t> </a:t>
            </a:r>
          </a:p>
          <a:p>
            <a:endParaRPr lang="en-US" sz="120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57</a:t>
            </a:fld>
            <a:endParaRPr lang="en-US"/>
          </a:p>
        </p:txBody>
      </p:sp>
    </p:spTree>
    <p:extLst>
      <p:ext uri="{BB962C8B-B14F-4D97-AF65-F5344CB8AC3E}">
        <p14:creationId xmlns:p14="http://schemas.microsoft.com/office/powerpoint/2010/main" val="7574808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There are communications dead zones where radio signals are not being delivered. Although RF can be transmitted anywhere, should it be?  </a:t>
            </a:r>
          </a:p>
          <a:p>
            <a:pPr marL="0" marR="0">
              <a:spcBef>
                <a:spcPts val="0"/>
              </a:spcBef>
              <a:spcAft>
                <a:spcPts val="0"/>
              </a:spcAft>
            </a:pPr>
            <a:r>
              <a:rPr lang="en-US" sz="1200" dirty="0">
                <a:effectLst/>
                <a:latin typeface="+mn-lt"/>
                <a:ea typeface="Calibri" panose="020F0502020204030204" pitchFamily="34" charset="0"/>
              </a:rPr>
              <a:t>The No RF Quiet Zone is one area where coordination of radio signals with the FCC is required to ensure RF interference cannot affect radio reception and transmission for the National Radio Observatory in Green Bank, West Virginia, and the US Navy facilities in Sugar Grove, West Virginia. </a:t>
            </a:r>
            <a:r>
              <a:rPr lang="en-US" sz="1200" dirty="0">
                <a:effectLst/>
                <a:latin typeface="+mn-lt"/>
                <a:ea typeface="Times New Roman" panose="02020603050405020304" pitchFamily="18" charset="0"/>
              </a:rPr>
              <a:t>Other areas where RF is not received or transmitted includes deserts or mountainous terrain without possible human habitation. </a:t>
            </a:r>
            <a:r>
              <a:rPr lang="en-US" sz="1200" dirty="0">
                <a:effectLst/>
                <a:latin typeface="+mn-lt"/>
                <a:ea typeface="Calibri" panose="020F0502020204030204" pitchFamily="34" charset="0"/>
              </a:rPr>
              <a:t>Regardless, your reception area should be as fully covered as possible.</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Color NRQZ image:</a:t>
            </a:r>
          </a:p>
          <a:p>
            <a:r>
              <a:rPr lang="en-US" dirty="0">
                <a:hlinkClick r:id="rId3"/>
              </a:rPr>
              <a:t>National Radio Quiet Zone – Green Bank Observatory</a:t>
            </a:r>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https://greenbankobservatory.org/about/national-radio-quiet-zone/</a:t>
            </a:r>
          </a:p>
          <a:p>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Signal Coverage Map with Dead Zone Identified: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Source: </a:t>
            </a:r>
            <a:r>
              <a:rPr lang="en-US" sz="1200" dirty="0">
                <a:latin typeface="+mn-lt"/>
                <a:hlinkClick r:id="rId4"/>
              </a:rPr>
              <a:t>https://agsearch.us/coverage.html</a:t>
            </a:r>
            <a:r>
              <a:rPr lang="en-US" sz="1200" dirty="0">
                <a:latin typeface="+mn-lt"/>
              </a:rPr>
              <a:t> </a:t>
            </a:r>
          </a:p>
          <a:p>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58</a:t>
            </a:fld>
            <a:endParaRPr lang="en-US"/>
          </a:p>
        </p:txBody>
      </p:sp>
    </p:spTree>
    <p:extLst>
      <p:ext uri="{BB962C8B-B14F-4D97-AF65-F5344CB8AC3E}">
        <p14:creationId xmlns:p14="http://schemas.microsoft.com/office/powerpoint/2010/main" val="1917470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Testing will identify areas in your station reception contours with dead zones, along with an understanding of where coverage extends.</a:t>
            </a:r>
          </a:p>
          <a:p>
            <a:pPr marL="0" marR="0">
              <a:spcBef>
                <a:spcPts val="0"/>
              </a:spcBef>
              <a:spcAft>
                <a:spcPts val="0"/>
              </a:spcAft>
            </a:pPr>
            <a:r>
              <a:rPr lang="en-US" sz="1200" dirty="0">
                <a:effectLst/>
                <a:latin typeface="+mn-lt"/>
                <a:ea typeface="Calibri" panose="020F0502020204030204" pitchFamily="34" charset="0"/>
              </a:rPr>
              <a:t>Urban and rural environments each have unique reception challenges. For example, urban areas are more likely to have interference from buildings and other man-made structures, whereas rural areas more likely suffer from challenging terrain, and limited resources.</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Wherever your station is located, it is always good practice to collaborate with local communities and resources. It can be important to partner with other local stations for things like shared antenna placement, and alternative transmission sites.</a:t>
            </a:r>
          </a:p>
          <a:p>
            <a:pPr marL="0" marR="0">
              <a:spcBef>
                <a:spcPts val="0"/>
              </a:spcBef>
              <a:spcAft>
                <a:spcPts val="0"/>
              </a:spcAft>
            </a:pPr>
            <a:endParaRPr lang="en-US" sz="1200" dirty="0">
              <a:effectLst/>
              <a:latin typeface="+mn-lt"/>
              <a:ea typeface="Times New Roman" panose="02020603050405020304" pitchFamily="18" charset="0"/>
            </a:endParaRPr>
          </a:p>
          <a:p>
            <a:pPr marL="0" marR="0">
              <a:spcBef>
                <a:spcPts val="0"/>
              </a:spcBef>
              <a:spcAft>
                <a:spcPts val="0"/>
              </a:spcAft>
            </a:pPr>
            <a:r>
              <a:rPr lang="en-US" sz="1200" dirty="0">
                <a:effectLst/>
                <a:latin typeface="+mn-lt"/>
                <a:ea typeface="Times New Roman" panose="02020603050405020304" pitchFamily="18" charset="0"/>
              </a:rPr>
              <a:t>Urban environments present unique reception challenges due to signal interference from buildings and other structures.</a:t>
            </a: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Use signal boosters or repeaters to enhance coverage within buildings.</a:t>
            </a:r>
          </a:p>
          <a:p>
            <a:pPr marL="1143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n-lt"/>
                <a:ea typeface="Times New Roman" panose="02020603050405020304" pitchFamily="18" charset="0"/>
              </a:rPr>
              <a:t>Consider distributed antenna systems (DAS) for improved indoor coverage. </a:t>
            </a:r>
            <a:r>
              <a:rPr lang="en-US" sz="1200" dirty="0">
                <a:latin typeface="+mn-lt"/>
              </a:rPr>
              <a:t>DAS is available from many common manufacturers… e.g. Internet browser search on “Distributed antenna systems for radio”</a:t>
            </a:r>
            <a:endParaRPr lang="en-US" sz="1200" dirty="0">
              <a:effectLst/>
              <a:latin typeface="+mn-lt"/>
              <a:ea typeface="Times New Roman" panose="02020603050405020304" pitchFamily="18" charset="0"/>
            </a:endParaRPr>
          </a:p>
          <a:p>
            <a:pPr marL="114300" lvl="0" indent="-171450">
              <a:spcBef>
                <a:spcPts val="0"/>
              </a:spcBef>
              <a:buFont typeface="Arial" panose="020B0604020202020204" pitchFamily="34" charset="0"/>
              <a:buChar char="•"/>
            </a:pPr>
            <a:r>
              <a:rPr lang="en-US" sz="1200" dirty="0">
                <a:effectLst/>
                <a:latin typeface="+mn-lt"/>
                <a:ea typeface="Times New Roman" panose="02020603050405020304" pitchFamily="18" charset="0"/>
              </a:rPr>
              <a:t>Collaborate with building owners for antenna placement or signal distribution</a:t>
            </a:r>
            <a:r>
              <a:rPr lang="en-US" sz="1200" dirty="0">
                <a:effectLst/>
                <a:latin typeface="+mn-lt"/>
              </a:rPr>
              <a:t> </a:t>
            </a:r>
          </a:p>
          <a:p>
            <a:endParaRPr lang="en-US" sz="1200" dirty="0">
              <a:effectLst/>
              <a:latin typeface="+mn-lt"/>
              <a:ea typeface="Times New Roman" panose="02020603050405020304" pitchFamily="18" charset="0"/>
            </a:endParaRPr>
          </a:p>
          <a:p>
            <a:r>
              <a:rPr lang="en-US" sz="1200" dirty="0">
                <a:solidFill>
                  <a:srgbClr val="1D1C1D"/>
                </a:solidFill>
                <a:effectLst/>
                <a:latin typeface="+mn-lt"/>
                <a:ea typeface="Times New Roman" panose="02020603050405020304" pitchFamily="18" charset="0"/>
                <a:cs typeface="Calibri" panose="020F0502020204030204" pitchFamily="34" charset="0"/>
              </a:rPr>
              <a:t>Synchronous boosters can offer gap filling in difficult areas that are not served well by single-point transmissions or repeaters. On-frequency repeaters/boosters can create issues with audio distortion and interference on the main signal in certain circumstances, such as when proximity to the main antenna creates overlapping signals. Commonly, repeaters are high tower height, and only a single booster site. Synchronous boosters use multiple low-power, precisely-synchronized transmitters on lower-height, highly-directional antennas, placed strategically for the regions contour coverage gaps.</a:t>
            </a:r>
          </a:p>
          <a:p>
            <a:endParaRPr lang="en-US" sz="1200" dirty="0">
              <a:solidFill>
                <a:srgbClr val="1D1C1D"/>
              </a:solidFill>
              <a:effectLst/>
              <a:latin typeface="+mn-lt"/>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1D1C1D"/>
                </a:solidFill>
                <a:effectLst/>
                <a:latin typeface="+mn-lt"/>
                <a:ea typeface="Times New Roman" panose="02020603050405020304" pitchFamily="18" charset="0"/>
                <a:cs typeface="Calibri" panose="020F0502020204030204" pitchFamily="34" charset="0"/>
              </a:rPr>
              <a:t>Reference: </a:t>
            </a:r>
            <a:r>
              <a:rPr lang="en-US" sz="1200" u="sng" dirty="0">
                <a:solidFill>
                  <a:srgbClr val="0000FF"/>
                </a:solidFill>
                <a:effectLst/>
                <a:latin typeface="+mn-lt"/>
                <a:ea typeface="Times New Roman" panose="02020603050405020304" pitchFamily="18" charset="0"/>
                <a:hlinkClick r:id="rId3"/>
              </a:rPr>
              <a:t>https://www.gatesair.com/documents/slides/2015-08-Anderson-Synchronous-Boosters-for-Single-Frequency-Networking-and-MaxxCasting.pdf</a:t>
            </a:r>
            <a:endParaRPr lang="en-US" sz="1200" dirty="0">
              <a:solidFill>
                <a:srgbClr val="1D1C1D"/>
              </a:solidFill>
              <a:effectLst/>
              <a:latin typeface="+mn-lt"/>
              <a:ea typeface="Times New Roman" panose="02020603050405020304" pitchFamily="18" charset="0"/>
              <a:cs typeface="Calibri" panose="020F0502020204030204" pitchFamily="34" charset="0"/>
            </a:endParaRPr>
          </a:p>
          <a:p>
            <a:r>
              <a:rPr lang="en-US" sz="1200" dirty="0">
                <a:solidFill>
                  <a:srgbClr val="1D1C1D"/>
                </a:solidFill>
                <a:effectLst/>
                <a:latin typeface="+mn-lt"/>
                <a:ea typeface="Times New Roman" panose="02020603050405020304" pitchFamily="18" charset="0"/>
                <a:cs typeface="Calibri" panose="020F0502020204030204" pitchFamily="34" charset="0"/>
              </a:rPr>
              <a:t>Gap filling is not specific to HD Radio, this also impacts AM/FM and TV broadcasts.</a:t>
            </a:r>
            <a:endParaRPr lang="en-US" sz="1200" dirty="0">
              <a:effectLst/>
              <a:latin typeface="+mn-lt"/>
              <a:ea typeface="Times New Roman" panose="02020603050405020304" pitchFamily="18" charset="0"/>
            </a:endParaRPr>
          </a:p>
          <a:p>
            <a:endParaRPr lang="en-US" sz="1200" b="0" i="0" u="none" strike="noStrike" kern="1200" dirty="0">
              <a:solidFill>
                <a:srgbClr val="000000"/>
              </a:solidFill>
              <a:effectLst/>
              <a:latin typeface="+mn-lt"/>
            </a:endParaRPr>
          </a:p>
          <a:p>
            <a:r>
              <a:rPr lang="en-US" sz="1200" dirty="0">
                <a:latin typeface="+mn-lt"/>
              </a:rPr>
              <a:t>Does HD Radio have different strategies for mitigation of transmission/reception issues for urban, rural landscapes and dead zones? </a:t>
            </a:r>
          </a:p>
          <a:p>
            <a:r>
              <a:rPr lang="en-US" sz="1200" dirty="0">
                <a:latin typeface="+mn-lt"/>
              </a:rPr>
              <a:t>No, but it is not affected by multipath interference.</a:t>
            </a:r>
          </a:p>
          <a:p>
            <a:endParaRPr lang="en-US" sz="1200" dirty="0">
              <a:latin typeface="+mn-lt"/>
            </a:endParaRPr>
          </a:p>
          <a:p>
            <a:r>
              <a:rPr lang="en-US" sz="1200" dirty="0">
                <a:latin typeface="+mn-lt"/>
              </a:rPr>
              <a:t>Low power FM stations in some cases may be getting interference from HD Radio stations.</a:t>
            </a:r>
          </a:p>
          <a:p>
            <a:r>
              <a:rPr lang="en-US" sz="1200" dirty="0">
                <a:latin typeface="+mn-lt"/>
              </a:rPr>
              <a:t>www.radioworld.com/tech-and-gear/digital-radio/an-unintended-consequence-of-digital-radio</a:t>
            </a:r>
          </a:p>
          <a:p>
            <a:r>
              <a:rPr lang="en-US" sz="1200" dirty="0">
                <a:effectLst/>
                <a:latin typeface="+mn-lt"/>
                <a:ea typeface="Times New Roman" panose="02020603050405020304" pitchFamily="18" charset="0"/>
              </a:rPr>
              <a:t>RF Engineering will help to resolve these types of problems.</a:t>
            </a:r>
          </a:p>
          <a:p>
            <a:pPr marL="0" indent="0" algn="l" rtl="0" eaLnBrk="1" fontAlgn="t" latinLnBrk="0" hangingPunct="1">
              <a:spcBef>
                <a:spcPts val="0"/>
              </a:spcBef>
              <a:spcAft>
                <a:spcPts val="0"/>
              </a:spcAft>
            </a:pPr>
            <a:endParaRPr lang="en-US" sz="1200" b="0" i="0" u="none" strike="noStrike" kern="1200" dirty="0">
              <a:solidFill>
                <a:srgbClr val="000000"/>
              </a:solidFill>
              <a:effectLst/>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Utilize HD Radio digital broadcasting technology for better resistance to interference.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Go All-Digital with your station for higher quality audio regardless of band (AM/FM)</a:t>
            </a:r>
          </a:p>
        </p:txBody>
      </p:sp>
      <p:sp>
        <p:nvSpPr>
          <p:cNvPr id="4" name="Slide Number Placeholder 3"/>
          <p:cNvSpPr>
            <a:spLocks noGrp="1"/>
          </p:cNvSpPr>
          <p:nvPr>
            <p:ph type="sldNum" sz="quarter" idx="5"/>
          </p:nvPr>
        </p:nvSpPr>
        <p:spPr/>
        <p:txBody>
          <a:bodyPr/>
          <a:lstStyle/>
          <a:p>
            <a:fld id="{4BAF53EF-993C-FF42-8B62-CEF57763A78D}" type="slidenum">
              <a:rPr lang="en-US" smtClean="0"/>
              <a:t>59</a:t>
            </a:fld>
            <a:endParaRPr lang="en-US"/>
          </a:p>
        </p:txBody>
      </p:sp>
    </p:spTree>
    <p:extLst>
      <p:ext uri="{BB962C8B-B14F-4D97-AF65-F5344CB8AC3E}">
        <p14:creationId xmlns:p14="http://schemas.microsoft.com/office/powerpoint/2010/main" val="265270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Wade: Thank you very much and hello to everyone that joined. I appreciate everyone’s attention and taking the time to listen to this presentation because this grant program is very important to FEMA and to the nation. We think this grant will really improve the general safety of the public across the country. I will explain a short overview of IPAWS, why the grant program is important to IPAWS, how we see you, radio broadcasters, fitting in, and how we are really looking to use this grant program to support your stations, your infrastructure, and your partnerships.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10752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Once you have maximized your stations coverage to minimize dead zones and poor reception areas, your objectives for managing operational signal coverage and reception should focus on the core technologies: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Power resilience: You can’t run the station without power.</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Studio-Transmitter-Links: This is </a:t>
            </a:r>
            <a:r>
              <a:rPr lang="en-US" sz="1200" dirty="0">
                <a:latin typeface="+mn-lt"/>
              </a:rPr>
              <a:t>where all the source broadcast content is transported from the studio to the transmitter for broadcast.</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Security for Systems and Facilities: </a:t>
            </a:r>
            <a:r>
              <a:rPr lang="en-US" sz="1200" dirty="0">
                <a:latin typeface="+mn-lt"/>
              </a:rPr>
              <a:t>Security applies across all facets of the radio stations communications capabilities, including STL, Computers, Internet, as well as access to station facilities.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And Monitoring, Testing, and Maintenance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All are important not just to keep the lights on, but to deliver the best broadcast signals, and community services for your station.</a:t>
            </a:r>
            <a:endParaRPr lang="en-US" sz="1200" dirty="0">
              <a:effectLst/>
              <a:latin typeface="+mn-lt"/>
            </a:endParaRPr>
          </a:p>
          <a:p>
            <a:endParaRPr lang="en-US" sz="1200" dirty="0">
              <a:effectLst/>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60</a:t>
            </a:fld>
            <a:endParaRPr lang="en-US"/>
          </a:p>
        </p:txBody>
      </p:sp>
    </p:spTree>
    <p:extLst>
      <p:ext uri="{BB962C8B-B14F-4D97-AF65-F5344CB8AC3E}">
        <p14:creationId xmlns:p14="http://schemas.microsoft.com/office/powerpoint/2010/main" val="32258731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Here are some of the use cases you can use to consider for station upgrades.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Review your air-chain equipment. Any outdated or malfunctioning components? Hire tower inspectors, and make sure you address any irregularities. RF Engineering is required to understand how best to update your antenna systems to improve your station reach.</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Keep your EAS gear up-to-date, and make sure to replace all outdated equipment.</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If you are considering virtualization of your station broadcast data, virtualization requires high-speed Internet connectivity, and although radio is in general low bit rate, streaming requires real-time responsiveness and delivery, over sometimes clogged Internet pipes. </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Regardless, you will want to contract for the most reliable Internet service for your area, with business-level service and redundancy. </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Be aware of costs for streaming, where each stream being delivered is charged by the bit from cloud providers. Ingest is more or less, free, but egress is not.</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Content Delivery Networks remove the burden of streaming from the broadcaster, but they can be costly, dependent on your station reach and how many simultaneous streams are supported. Streaming costs can be offset with audience engagement across both radio and streaming services.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Finally, make sure you keep up-to-date with computer systems security, especially when it comes to delivering streams over the Internet. You do not want your station streams to get hi-jacked!</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Here are some questions for discussion for your station:</a:t>
            </a:r>
          </a:p>
          <a:p>
            <a:pPr marL="0" marR="0">
              <a:spcBef>
                <a:spcPts val="0"/>
              </a:spcBef>
              <a:spcAft>
                <a:spcPts val="0"/>
              </a:spcAft>
            </a:pPr>
            <a:r>
              <a:rPr lang="en-US" sz="1200" dirty="0">
                <a:effectLst/>
                <a:latin typeface="+mn-lt"/>
                <a:ea typeface="Calibri" panose="020F0502020204030204" pitchFamily="34" charset="0"/>
              </a:rPr>
              <a:t>What coverage and reception challenges are you facing?</a:t>
            </a:r>
          </a:p>
          <a:p>
            <a:pPr marL="0" marR="0">
              <a:spcBef>
                <a:spcPts val="0"/>
              </a:spcBef>
              <a:spcAft>
                <a:spcPts val="0"/>
              </a:spcAft>
            </a:pPr>
            <a:r>
              <a:rPr lang="en-US" sz="1200" dirty="0">
                <a:effectLst/>
                <a:latin typeface="+mn-lt"/>
                <a:ea typeface="Calibri" panose="020F0502020204030204" pitchFamily="34" charset="0"/>
              </a:rPr>
              <a:t>What will expanding signal coverage do for your station?</a:t>
            </a:r>
          </a:p>
          <a:p>
            <a:pPr marL="0" marR="0">
              <a:spcBef>
                <a:spcPts val="0"/>
              </a:spcBef>
              <a:spcAft>
                <a:spcPts val="0"/>
              </a:spcAft>
            </a:pPr>
            <a:r>
              <a:rPr lang="en-US" sz="1200" dirty="0">
                <a:effectLst/>
                <a:latin typeface="+mn-lt"/>
                <a:ea typeface="Calibri" panose="020F0502020204030204" pitchFamily="34" charset="0"/>
              </a:rPr>
              <a:t>What strategies can benefit your listeners?</a:t>
            </a:r>
          </a:p>
          <a:p>
            <a:pPr marL="0" marR="0">
              <a:spcBef>
                <a:spcPts val="0"/>
              </a:spcBef>
              <a:spcAft>
                <a:spcPts val="0"/>
              </a:spcAft>
            </a:pPr>
            <a:r>
              <a:rPr lang="en-US" sz="1200" dirty="0">
                <a:effectLst/>
                <a:latin typeface="+mn-lt"/>
                <a:ea typeface="Calibri" panose="020F0502020204030204" pitchFamily="34" charset="0"/>
              </a:rPr>
              <a:t> </a:t>
            </a:r>
          </a:p>
          <a:p>
            <a:pPr marL="0" indent="0">
              <a:buFont typeface="Arial" panose="020B0604020202020204" pitchFamily="34" charset="0"/>
              <a:buNone/>
            </a:pPr>
            <a:endParaRPr lang="en-US" sz="1200" dirty="0">
              <a:solidFill>
                <a:srgbClr val="3E3E3F"/>
              </a:solidFill>
              <a:latin typeface="+mn-lt"/>
              <a:ea typeface="Source Sans Pro" panose="020B0503030403020204" pitchFamily="34" charset="0"/>
            </a:endParaRPr>
          </a:p>
          <a:p>
            <a:pPr marL="0" indent="0">
              <a:buFont typeface="Arial" panose="020B0604020202020204" pitchFamily="34" charset="0"/>
              <a:buNone/>
            </a:pPr>
            <a:r>
              <a:rPr lang="en-US" sz="1200" dirty="0">
                <a:effectLst/>
                <a:latin typeface="+mn-lt"/>
                <a:ea typeface="Calibri" panose="020F0502020204030204" pitchFamily="34" charset="0"/>
              </a:rPr>
              <a:t>Review use cases for upgrading a station that radio station leaders can use for justification of funding and technology purchases.</a:t>
            </a:r>
            <a:endParaRPr lang="en-US" sz="1200" dirty="0">
              <a:solidFill>
                <a:srgbClr val="3E3E3F"/>
              </a:solidFill>
              <a:latin typeface="+mn-lt"/>
              <a:ea typeface="Source Sans Pro" panose="020B0503030403020204" pitchFamily="34" charset="0"/>
            </a:endParaRPr>
          </a:p>
          <a:p>
            <a:pPr marL="0" indent="0">
              <a:buFont typeface="Arial" panose="020B0604020202020204" pitchFamily="34" charset="0"/>
              <a:buNone/>
            </a:pPr>
            <a:endParaRPr lang="en-US" sz="1200" dirty="0">
              <a:solidFill>
                <a:srgbClr val="3E3E3F"/>
              </a:solidFill>
              <a:latin typeface="+mn-lt"/>
              <a:ea typeface="Source Sans Pro" panose="020B0503030403020204" pitchFamily="34" charset="0"/>
            </a:endParaRPr>
          </a:p>
          <a:p>
            <a:pPr marL="285750" indent="-285750">
              <a:buFont typeface="Arial" panose="020B0604020202020204" pitchFamily="34" charset="0"/>
              <a:buChar char="•"/>
            </a:pPr>
            <a:r>
              <a:rPr lang="en-US" sz="1200" dirty="0">
                <a:solidFill>
                  <a:srgbClr val="3E3E3F"/>
                </a:solidFill>
                <a:latin typeface="+mn-lt"/>
                <a:ea typeface="Source Sans Pro" panose="020B0503030403020204" pitchFamily="34" charset="0"/>
              </a:rPr>
              <a:t>Improving station coverage, boosters, translators, and Single Frequency Networks (SFN)</a:t>
            </a:r>
          </a:p>
          <a:p>
            <a:pPr marL="742950" lvl="1" indent="-285750">
              <a:buFont typeface="Arial" panose="020B0604020202020204" pitchFamily="34" charset="0"/>
              <a:buChar char="•"/>
            </a:pPr>
            <a:r>
              <a:rPr lang="en-US" sz="1200" dirty="0">
                <a:solidFill>
                  <a:srgbClr val="3E3E3F"/>
                </a:solidFill>
                <a:latin typeface="+mn-lt"/>
                <a:ea typeface="Source Sans Pro" panose="020B0503030403020204" pitchFamily="34" charset="0"/>
              </a:rPr>
              <a:t>Requires FCC approval for changes to reach for antennas and transmitters</a:t>
            </a:r>
          </a:p>
          <a:p>
            <a:pPr marL="742950" lvl="1" indent="-285750">
              <a:buFont typeface="Arial" panose="020B0604020202020204" pitchFamily="34" charset="0"/>
              <a:buChar char="•"/>
            </a:pPr>
            <a:endParaRPr lang="en-US" sz="1200" dirty="0">
              <a:solidFill>
                <a:srgbClr val="3E3E3F"/>
              </a:solidFill>
              <a:latin typeface="+mn-lt"/>
              <a:ea typeface="Source Sans Pro" panose="020B0503030403020204" pitchFamily="34" charset="0"/>
            </a:endParaRPr>
          </a:p>
          <a:p>
            <a:pPr marL="285750" indent="-285750">
              <a:buFont typeface="Arial" panose="020B0604020202020204" pitchFamily="34" charset="0"/>
              <a:buChar char="•"/>
            </a:pPr>
            <a:r>
              <a:rPr lang="en-US" sz="1200" dirty="0">
                <a:solidFill>
                  <a:srgbClr val="3E3E3F"/>
                </a:solidFill>
                <a:latin typeface="+mn-lt"/>
                <a:ea typeface="Source Sans Pro" panose="020B0503030403020204" pitchFamily="34" charset="0"/>
              </a:rPr>
              <a:t>Partner stations for extending reach</a:t>
            </a:r>
          </a:p>
          <a:p>
            <a:pPr marL="742950" lvl="1" indent="-285750">
              <a:buFont typeface="Arial" panose="020B0604020202020204" pitchFamily="34" charset="0"/>
              <a:buChar char="•"/>
            </a:pPr>
            <a:r>
              <a:rPr lang="en-US" sz="1200" dirty="0">
                <a:solidFill>
                  <a:srgbClr val="3E3E3F"/>
                </a:solidFill>
                <a:latin typeface="+mn-lt"/>
                <a:ea typeface="Source Sans Pro" panose="020B0503030403020204" pitchFamily="34" charset="0"/>
              </a:rPr>
              <a:t>Work with other community radio station broadcasters on Tower sharing for resources, configuration, and monitoring/testing.</a:t>
            </a:r>
          </a:p>
          <a:p>
            <a:pPr marL="742950" lvl="1" indent="-285750">
              <a:buFont typeface="Arial" panose="020B0604020202020204" pitchFamily="34" charset="0"/>
              <a:buChar char="•"/>
            </a:pPr>
            <a:endParaRPr lang="en-US" sz="1200" dirty="0">
              <a:solidFill>
                <a:srgbClr val="3E3E3F"/>
              </a:solidFill>
              <a:latin typeface="+mn-lt"/>
              <a:ea typeface="Source Sans Pro" panose="020B0503030403020204" pitchFamily="34" charset="0"/>
            </a:endParaRPr>
          </a:p>
          <a:p>
            <a:pPr marL="285750" indent="-285750">
              <a:buFont typeface="Arial" panose="020B0604020202020204" pitchFamily="34" charset="0"/>
              <a:buChar char="•"/>
            </a:pPr>
            <a:r>
              <a:rPr lang="en-US" sz="1200" dirty="0">
                <a:solidFill>
                  <a:srgbClr val="3E3E3F"/>
                </a:solidFill>
                <a:latin typeface="+mn-lt"/>
                <a:ea typeface="Source Sans Pro" panose="020B0503030403020204" pitchFamily="34" charset="0"/>
              </a:rPr>
              <a:t>Resiliency of station facilities, studio to transmitter link (STL), and testing and maintenance</a:t>
            </a:r>
          </a:p>
          <a:p>
            <a:endParaRPr lang="en-US" sz="1200" dirty="0">
              <a:latin typeface="+mn-lt"/>
            </a:endParaRPr>
          </a:p>
          <a:p>
            <a:r>
              <a:rPr lang="en-US" sz="1200" dirty="0">
                <a:latin typeface="+mn-lt"/>
              </a:rPr>
              <a:t>Rulemaking and requirements went into effect in December 2023 that require devices to poll IPAWS to see if there are any additional updates. Virtualization makes it easy to stay upgraded, but Internet access is required for virtualization.</a:t>
            </a:r>
          </a:p>
          <a:p>
            <a:endParaRPr lang="en-US" sz="1200" dirty="0">
              <a:latin typeface="+mn-lt"/>
            </a:endParaRP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61</a:t>
            </a:fld>
            <a:endParaRPr lang="en-US"/>
          </a:p>
        </p:txBody>
      </p:sp>
    </p:spTree>
    <p:extLst>
      <p:ext uri="{BB962C8B-B14F-4D97-AF65-F5344CB8AC3E}">
        <p14:creationId xmlns:p14="http://schemas.microsoft.com/office/powerpoint/2010/main" val="14536453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In the IPAWS module, we reviewed that EAS broadcasts alerts to the public through radio and TV. Emergency messages require an effective delivery infrastructure, or else messages won’t be delivered. Broadcasting has the unique ability to deliver messaging across a wide area with no need for an Internet return path. This is extremely effective for emergency messaging.</a:t>
            </a:r>
          </a:p>
        </p:txBody>
      </p:sp>
      <p:sp>
        <p:nvSpPr>
          <p:cNvPr id="4" name="Slide Number Placeholder 3"/>
          <p:cNvSpPr>
            <a:spLocks noGrp="1"/>
          </p:cNvSpPr>
          <p:nvPr>
            <p:ph type="sldNum" sz="quarter" idx="5"/>
          </p:nvPr>
        </p:nvSpPr>
        <p:spPr/>
        <p:txBody>
          <a:bodyPr/>
          <a:lstStyle/>
          <a:p>
            <a:fld id="{4BAF53EF-993C-FF42-8B62-CEF57763A78D}" type="slidenum">
              <a:rPr lang="en-US" smtClean="0"/>
              <a:t>62</a:t>
            </a:fld>
            <a:endParaRPr lang="en-US"/>
          </a:p>
        </p:txBody>
      </p:sp>
    </p:spTree>
    <p:extLst>
      <p:ext uri="{BB962C8B-B14F-4D97-AF65-F5344CB8AC3E}">
        <p14:creationId xmlns:p14="http://schemas.microsoft.com/office/powerpoint/2010/main" val="39131604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In this module, we will review some best practices for EAS integration with Radio Stations, with a look at the latest EAS regulations and gear, station operations, and HD Radio enhancements for emergency messaging. Let’s see how enhanced emergency messaging can benefit your listeners.</a:t>
            </a: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63</a:t>
            </a:fld>
            <a:endParaRPr lang="en-US"/>
          </a:p>
        </p:txBody>
      </p:sp>
    </p:spTree>
    <p:extLst>
      <p:ext uri="{BB962C8B-B14F-4D97-AF65-F5344CB8AC3E}">
        <p14:creationId xmlns:p14="http://schemas.microsoft.com/office/powerpoint/2010/main" val="15107088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Your station requires certain Emergency Alert System equipment to receive and send alerts, depending on your stations class of operation.  This table shows the required EAS gear for various station types including low power, and digital TV. All stations are required to receive the EAS and transmit it on their broadcast. However, low power and class D stations are not required to encode an EAS message for redistribution to other stations. All stations are required to transmit the accompanied audio tones and message.</a:t>
            </a:r>
          </a:p>
          <a:p>
            <a:pPr marL="0" marR="0">
              <a:spcBef>
                <a:spcPts val="0"/>
              </a:spcBef>
              <a:spcAft>
                <a:spcPts val="0"/>
              </a:spcAft>
            </a:pPr>
            <a:endParaRPr lang="en-US" sz="1200" dirty="0">
              <a:effectLst/>
              <a:latin typeface="+mn-lt"/>
              <a:ea typeface="Calibri" panose="020F0502020204030204" pitchFamily="34" charset="0"/>
            </a:endParaRPr>
          </a:p>
          <a:p>
            <a:r>
              <a:rPr lang="en-US" sz="1200" dirty="0">
                <a:latin typeface="+mn-lt"/>
              </a:rPr>
              <a:t>Table Reference:</a:t>
            </a:r>
          </a:p>
          <a:p>
            <a:r>
              <a:rPr lang="en-US" sz="1200" dirty="0">
                <a:latin typeface="+mn-lt"/>
              </a:rPr>
              <a:t>https://www.ecfr.gov/current/title-47/chapter-I/subchapter-A/part-11</a:t>
            </a:r>
          </a:p>
          <a:p>
            <a:r>
              <a:rPr lang="en-US" sz="1200" b="0" i="0" u="none" strike="noStrike" dirty="0">
                <a:solidFill>
                  <a:srgbClr val="000000"/>
                </a:solidFill>
                <a:effectLst/>
                <a:latin typeface="+mn-lt"/>
              </a:rPr>
              <a:t>Table 1—Analog and Digital Broadcast Station Equipment Deployment Requirements</a:t>
            </a:r>
            <a:endParaRPr lang="en-US" sz="12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64</a:t>
            </a:fld>
            <a:endParaRPr lang="en-US"/>
          </a:p>
        </p:txBody>
      </p:sp>
    </p:spTree>
    <p:extLst>
      <p:ext uri="{BB962C8B-B14F-4D97-AF65-F5344CB8AC3E}">
        <p14:creationId xmlns:p14="http://schemas.microsoft.com/office/powerpoint/2010/main" val="4719320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The FCC regulations include requirements for EAS encoders and decoders to use CAP Messaging.  This is a new requirement. Your state and region have EAS plans.</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References: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rPr>
              <a:t>https://www.ecfr.gov/current/title-47/chapter-I/subchapter-A/part-11</a:t>
            </a:r>
          </a:p>
          <a:p>
            <a:r>
              <a:rPr lang="en-US" sz="1200" dirty="0">
                <a:latin typeface="+mn-lt"/>
              </a:rPr>
              <a:t>https://www.fcc.gov/general/eas-test-reporting-system</a:t>
            </a: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65</a:t>
            </a:fld>
            <a:endParaRPr lang="en-US"/>
          </a:p>
        </p:txBody>
      </p:sp>
    </p:spTree>
    <p:extLst>
      <p:ext uri="{BB962C8B-B14F-4D97-AF65-F5344CB8AC3E}">
        <p14:creationId xmlns:p14="http://schemas.microsoft.com/office/powerpoint/2010/main" val="36426428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All stations are required to participate in the EAS testing, along with maintaining records, and reporting of test results.</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References:</a:t>
            </a:r>
          </a:p>
          <a:p>
            <a:r>
              <a:rPr lang="en-US" sz="1200" dirty="0">
                <a:latin typeface="+mn-lt"/>
              </a:rPr>
              <a:t>https://www.fcc.gov/general/eas-test-reporting-system</a:t>
            </a: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66</a:t>
            </a:fld>
            <a:endParaRPr lang="en-US"/>
          </a:p>
        </p:txBody>
      </p:sp>
    </p:spTree>
    <p:extLst>
      <p:ext uri="{BB962C8B-B14F-4D97-AF65-F5344CB8AC3E}">
        <p14:creationId xmlns:p14="http://schemas.microsoft.com/office/powerpoint/2010/main" val="8813572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highlight>
                  <a:srgbClr val="FFFF00"/>
                </a:highlight>
                <a:latin typeface="+mn-lt"/>
              </a:rPr>
              <a:t>This is an example of EAS equipment that is out of date. If you have one like this, it needs to be replaced</a:t>
            </a:r>
          </a:p>
          <a:p>
            <a:endParaRPr lang="en-US" sz="1200" dirty="0">
              <a:latin typeface="+mn-lt"/>
            </a:endParaRPr>
          </a:p>
          <a:p>
            <a:endParaRPr lang="en-US" sz="1200" dirty="0">
              <a:latin typeface="+mn-lt"/>
            </a:endParaRPr>
          </a:p>
          <a:p>
            <a:r>
              <a:rPr lang="en-US" sz="1200" dirty="0">
                <a:latin typeface="+mn-lt"/>
              </a:rPr>
              <a:t>SAGE ENDEC Receiver Image:</a:t>
            </a:r>
          </a:p>
          <a:p>
            <a:r>
              <a:rPr lang="en-US" sz="1200" dirty="0">
                <a:latin typeface="+mn-lt"/>
              </a:rPr>
              <a:t>https://en.m.wikipedia.org/wiki/File:Sage_EAS_Endec.jpg</a:t>
            </a:r>
          </a:p>
          <a:p>
            <a:r>
              <a:rPr lang="en-US" sz="1200" dirty="0">
                <a:latin typeface="+mn-lt"/>
              </a:rPr>
              <a:t>https://en.wikipedia.org/wiki/User:VXO</a:t>
            </a:r>
          </a:p>
          <a:p>
            <a:r>
              <a:rPr lang="en-US" sz="1200" dirty="0">
                <a:latin typeface="+mn-lt"/>
              </a:rPr>
              <a:t>https://commons.wikimedia.org/wiki/Main_Page</a:t>
            </a:r>
          </a:p>
          <a:p>
            <a:endParaRPr lang="en-US" sz="1200" dirty="0">
              <a:latin typeface="+mn-lt"/>
            </a:endParaRPr>
          </a:p>
          <a:p>
            <a:endParaRPr lang="en-US" sz="1200" dirty="0">
              <a:effectLst/>
              <a:highlight>
                <a:srgbClr val="FFFF00"/>
              </a:highlight>
              <a:latin typeface="+mn-lt"/>
            </a:endParaRPr>
          </a:p>
          <a:p>
            <a:endParaRPr lang="en-US" sz="1200" dirty="0">
              <a:effectLst/>
              <a:highlight>
                <a:srgbClr val="FFFF00"/>
              </a:highlight>
              <a:latin typeface="+mn-lt"/>
            </a:endParaRPr>
          </a:p>
          <a:p>
            <a:endParaRPr lang="en-US" sz="1200" dirty="0">
              <a:effectLst/>
              <a:highlight>
                <a:srgbClr val="FFFF00"/>
              </a:highligh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67</a:t>
            </a:fld>
            <a:endParaRPr lang="en-US"/>
          </a:p>
        </p:txBody>
      </p:sp>
    </p:spTree>
    <p:extLst>
      <p:ext uri="{BB962C8B-B14F-4D97-AF65-F5344CB8AC3E}">
        <p14:creationId xmlns:p14="http://schemas.microsoft.com/office/powerpoint/2010/main" val="4069040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Keep your equipment well maintained with patches and upgrades.</a:t>
            </a:r>
          </a:p>
          <a:p>
            <a:pPr marL="0" marR="0">
              <a:spcBef>
                <a:spcPts val="0"/>
              </a:spcBef>
              <a:spcAft>
                <a:spcPts val="0"/>
              </a:spcAft>
            </a:pPr>
            <a:endParaRPr lang="en-US" sz="1200" dirty="0">
              <a:effectLst/>
              <a:latin typeface="+mn-lt"/>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FCC Rulemaking that went into effect in December 2023 requires devices to poll IPAWS to see if there are any additional updates before sending out an alert. This will require a firmware upgrade for capable EAS encoders and decoders; and may mean you will have to replace any outdated EAS gear. Some encoders are not yet capable of these mandatory updates, so you may need to ask the FCC for a waiver if your gear cannot become compliant before the deadline, as some stations have already done or you can replace that gear with encoders that </a:t>
            </a:r>
            <a:r>
              <a:rPr lang="en-US" sz="1200" i="1" dirty="0">
                <a:effectLst/>
                <a:latin typeface="+mn-lt"/>
                <a:ea typeface="Calibri" panose="020F0502020204030204" pitchFamily="34" charset="0"/>
              </a:rPr>
              <a:t>do</a:t>
            </a:r>
            <a:r>
              <a:rPr lang="en-US" sz="1200" dirty="0">
                <a:effectLst/>
                <a:latin typeface="+mn-lt"/>
                <a:ea typeface="Calibri" panose="020F0502020204030204" pitchFamily="34" charset="0"/>
              </a:rPr>
              <a:t> support the new requirements. Remember, in an emergency, your station broadcasts are critical to deliver life-saving information for first responders, and the general public, in your broadcast area.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What is your relationship with your alerting authorities and state emergency managers? Your stations coordination with state emergency managers can provide support when planning for business continuity and disaster recovery activities, in addition to the service that your station provides for alerting authorities and emergency managers, to communicate to the public during crises.</a:t>
            </a:r>
          </a:p>
          <a:p>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References:</a:t>
            </a:r>
          </a:p>
          <a:p>
            <a:r>
              <a:rPr lang="en-US" sz="1200" dirty="0">
                <a:effectLst/>
                <a:latin typeface="+mn-lt"/>
                <a:ea typeface="Times New Roman" panose="02020603050405020304" pitchFamily="18" charset="0"/>
              </a:rPr>
              <a:t>https://www.fcc.gov/emergency-alert-system#block-menu-block-4</a:t>
            </a:r>
          </a:p>
          <a:p>
            <a:r>
              <a:rPr lang="en-US" sz="1200" dirty="0">
                <a:effectLst/>
                <a:latin typeface="+mn-lt"/>
                <a:ea typeface="Times New Roman" panose="02020603050405020304" pitchFamily="18" charset="0"/>
              </a:rPr>
              <a:t>- provides a wealth of resources for radio station managers and engineers</a:t>
            </a:r>
          </a:p>
          <a:p>
            <a:r>
              <a:rPr lang="en-US" sz="1200" dirty="0">
                <a:effectLst/>
                <a:latin typeface="+mn-lt"/>
                <a:ea typeface="Times New Roman" panose="02020603050405020304" pitchFamily="18" charset="0"/>
              </a:rPr>
              <a:t>– FEMA cannot recommend any specific vendors.</a:t>
            </a:r>
          </a:p>
          <a:p>
            <a:endParaRPr lang="en-US" sz="1200" dirty="0">
              <a:latin typeface="+mn-lt"/>
            </a:endParaRPr>
          </a:p>
          <a:p>
            <a:r>
              <a:rPr lang="en-US" sz="1200" dirty="0">
                <a:latin typeface="+mn-lt"/>
              </a:rPr>
              <a:t>https://www.fcc.gov/SECC-Resources</a:t>
            </a:r>
          </a:p>
          <a:p>
            <a:endParaRPr lang="en-US" sz="1200" dirty="0">
              <a:latin typeface="+mn-lt"/>
            </a:endParaRPr>
          </a:p>
          <a:p>
            <a:r>
              <a:rPr lang="en-US" sz="1200" dirty="0">
                <a:latin typeface="+mn-lt"/>
              </a:rPr>
              <a:t>SLTT – State, Local, Tribal and Territorial</a:t>
            </a:r>
          </a:p>
          <a:p>
            <a:endParaRPr lang="en-US" sz="12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68</a:t>
            </a:fld>
            <a:endParaRPr lang="en-US"/>
          </a:p>
        </p:txBody>
      </p:sp>
    </p:spTree>
    <p:extLst>
      <p:ext uri="{BB962C8B-B14F-4D97-AF65-F5344CB8AC3E}">
        <p14:creationId xmlns:p14="http://schemas.microsoft.com/office/powerpoint/2010/main" val="1941133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What are your protocols for communicating with emergency responders during a crisis? FEMA maintains best practices and a very informational website on alerting, and there are other private and educational resources as well. </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In your operations, who is training the trainer? Maintain a consistent knowledge of emergency preparedness across your station operations.</a:t>
            </a:r>
          </a:p>
          <a:p>
            <a:pPr marL="0" marR="0">
              <a:spcBef>
                <a:spcPts val="0"/>
              </a:spcBef>
              <a:spcAft>
                <a:spcPts val="0"/>
              </a:spcAft>
            </a:pPr>
            <a:r>
              <a:rPr lang="en-US" sz="1200" dirty="0">
                <a:effectLst/>
                <a:latin typeface="+mn-lt"/>
                <a:ea typeface="Calibri" panose="020F0502020204030204" pitchFamily="34" charset="0"/>
              </a:rPr>
              <a:t> </a:t>
            </a:r>
            <a:endParaRPr lang="en-US" sz="1200" dirty="0">
              <a:effectLst/>
              <a:latin typeface="+mn-lt"/>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ea typeface="Times New Roman" panose="02020603050405020304" pitchFamily="18" charset="0"/>
              </a:rPr>
              <a:t>Check out: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ea typeface="Times New Roman" panose="02020603050405020304" pitchFamily="18" charset="0"/>
              </a:rPr>
              <a:t>https://www.fema.gov/sites/default/files/documents/fema_ipaws-best-practices-guide.pdf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ea typeface="Times New Roman" panose="02020603050405020304" pitchFamily="18" charset="0"/>
              </a:rPr>
              <a:t>https://www.fema.gov/blog/preptalks-dr-dennis-mileti-modernizing-public-warning-messaging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mn-lt"/>
                <a:ea typeface="Times New Roman" panose="02020603050405020304" pitchFamily="18" charset="0"/>
              </a:rPr>
              <a:t>http://www.thewarnroom.com</a:t>
            </a:r>
          </a:p>
          <a:p>
            <a:r>
              <a:rPr lang="en-US" sz="1200" dirty="0">
                <a:effectLst/>
                <a:latin typeface="+mn-lt"/>
                <a:ea typeface="Times New Roman" panose="02020603050405020304" pitchFamily="18" charset="0"/>
              </a:rPr>
              <a:t>https://www.fcc.gov/emergency-alert-system#block-menu-block-4</a:t>
            </a:r>
          </a:p>
          <a:p>
            <a:r>
              <a:rPr lang="en-US" sz="1200" dirty="0">
                <a:effectLst/>
                <a:latin typeface="+mn-lt"/>
                <a:ea typeface="Times New Roman" panose="02020603050405020304" pitchFamily="18" charset="0"/>
              </a:rPr>
              <a:t>- provides a wealth of resources for radio station managers and engineers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rPr>
              <a:t>Also: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rPr>
              <a:t>https://www.fema.gov/emergency-managers/practitioners/integrated-public-alert-warning-system/public-safety-officials/sign-up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rPr>
              <a:t>https://www.fema.gov/emergency-managers/practitioners/integrated-public-alert-warning-system/public-safety-officials/alerting-authorities</a:t>
            </a:r>
          </a:p>
          <a:p>
            <a:r>
              <a:rPr lang="en-US" sz="1200" dirty="0">
                <a:latin typeface="+mn-lt"/>
              </a:rPr>
              <a:t>- Link to FCC site for becoming an alerting authority</a:t>
            </a: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69</a:t>
            </a:fld>
            <a:endParaRPr lang="en-US"/>
          </a:p>
        </p:txBody>
      </p:sp>
    </p:spTree>
    <p:extLst>
      <p:ext uri="{BB962C8B-B14F-4D97-AF65-F5344CB8AC3E}">
        <p14:creationId xmlns:p14="http://schemas.microsoft.com/office/powerpoint/2010/main" val="389937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2600"/>
              </a:lnSpc>
              <a:buFont typeface="Arial"/>
              <a:buNone/>
            </a:pPr>
            <a:r>
              <a:rPr lang="en-US" dirty="0"/>
              <a:t>Quick subjects we will cover: IPAWS, which might be an introduction for many of you and our architecture. We will talk a little bit about EAS and the alerting authorities who we collaborate with and view as our customer to use the system to get alerts to the people. Then, we will discuss the importance of having a continuity plan and being resilient in your station’s operations. We will also discuss relationships and how those relationships can be improved and play a key role in making our communities safer.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8535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RDS and HD Radio both provide the ability to broadcast text-based information and geo-targeted emergency alerts. HD Radio improves the audio quality, bandwidth, and number of channels being delivered. This multi-channel capability means that you can broadcast large amounts of additional data quickly, such as evacuation routes, using a single channel bandwidth.</a:t>
            </a:r>
          </a:p>
          <a:p>
            <a:endParaRPr lang="en-US" sz="1200" dirty="0">
              <a:effectLst/>
              <a:latin typeface="+mn-lt"/>
              <a:ea typeface="Calibri" panose="020F0502020204030204" pitchFamily="34" charset="0"/>
              <a:cs typeface="Calibri" panose="020F0502020204030204" pitchFamily="34" charset="0"/>
            </a:endParaRPr>
          </a:p>
          <a:p>
            <a:r>
              <a:rPr lang="en-US" sz="1200" dirty="0">
                <a:latin typeface="+mn-lt"/>
              </a:rPr>
              <a:t>Image courtesy of </a:t>
            </a:r>
          </a:p>
          <a:p>
            <a:r>
              <a:rPr lang="en-US" sz="1200" dirty="0">
                <a:latin typeface="+mn-lt"/>
              </a:rPr>
              <a:t>2022 – 2026 IPAWS Strategic Plan (page 9): https://www.fema.gov/sites/default/files/documents/fema_ipaws-strategic-plan-fy-2022-2026.pdf</a:t>
            </a:r>
          </a:p>
        </p:txBody>
      </p:sp>
      <p:sp>
        <p:nvSpPr>
          <p:cNvPr id="4" name="Slide Number Placeholder 3"/>
          <p:cNvSpPr>
            <a:spLocks noGrp="1"/>
          </p:cNvSpPr>
          <p:nvPr>
            <p:ph type="sldNum" sz="quarter" idx="5"/>
          </p:nvPr>
        </p:nvSpPr>
        <p:spPr/>
        <p:txBody>
          <a:bodyPr/>
          <a:lstStyle/>
          <a:p>
            <a:fld id="{4BAF53EF-993C-FF42-8B62-CEF57763A78D}" type="slidenum">
              <a:rPr lang="en-US" smtClean="0"/>
              <a:t>70</a:t>
            </a:fld>
            <a:endParaRPr lang="en-US"/>
          </a:p>
        </p:txBody>
      </p:sp>
    </p:spTree>
    <p:extLst>
      <p:ext uri="{BB962C8B-B14F-4D97-AF65-F5344CB8AC3E}">
        <p14:creationId xmlns:p14="http://schemas.microsoft.com/office/powerpoint/2010/main" val="29284524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Here is a a view of that RDS display</a:t>
            </a:r>
          </a:p>
          <a:p>
            <a:pPr marL="0" marR="0">
              <a:spcBef>
                <a:spcPts val="0"/>
              </a:spcBef>
              <a:spcAft>
                <a:spcPts val="0"/>
              </a:spcAft>
            </a:pPr>
            <a:endParaRPr lang="en-US" sz="1200" dirty="0">
              <a:effectLst/>
              <a:latin typeface="+mn-lt"/>
              <a:ea typeface="Calibri" panose="020F0502020204030204" pitchFamily="34" charset="0"/>
            </a:endParaRPr>
          </a:p>
          <a:p>
            <a:endParaRPr lang="en-US" sz="1200" dirty="0">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02122"/>
                </a:solidFill>
                <a:effectLst/>
                <a:latin typeface="+mn-lt"/>
              </a:rPr>
              <a:t>Display of RDS: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02122"/>
                </a:solidFill>
                <a:effectLst/>
                <a:latin typeface="+mn-lt"/>
              </a:rPr>
              <a:t>https://en.wikipedia.org/wiki/Radio_Data_System#/media/File:Radio_Data_System_(RDS)_on_95.9_KFSH_La_Mirada.jpg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02122"/>
                </a:solidFill>
                <a:effectLst/>
                <a:latin typeface="+mn-lt"/>
              </a:rPr>
              <a:t>https://creativecommons.org/licenses/by-sa/4.0</a:t>
            </a:r>
          </a:p>
          <a:p>
            <a:endParaRPr lang="en-US" sz="12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71</a:t>
            </a:fld>
            <a:endParaRPr lang="en-US"/>
          </a:p>
        </p:txBody>
      </p:sp>
    </p:spTree>
    <p:extLst>
      <p:ext uri="{BB962C8B-B14F-4D97-AF65-F5344CB8AC3E}">
        <p14:creationId xmlns:p14="http://schemas.microsoft.com/office/powerpoint/2010/main" val="3642218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And here is an example of an HD Radio car dashboard, with Doppler Weather Radar.</a:t>
            </a:r>
          </a:p>
          <a:p>
            <a:endParaRPr lang="en-US" sz="1200" dirty="0">
              <a:latin typeface="+mn-lt"/>
            </a:endParaRPr>
          </a:p>
          <a:p>
            <a:r>
              <a:rPr lang="en-US" sz="1200" dirty="0">
                <a:latin typeface="+mn-lt"/>
              </a:rPr>
              <a:t>Doppler Radar on HD Radio Image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72</a:t>
            </a:fld>
            <a:endParaRPr lang="en-US"/>
          </a:p>
        </p:txBody>
      </p:sp>
    </p:spTree>
    <p:extLst>
      <p:ext uri="{BB962C8B-B14F-4D97-AF65-F5344CB8AC3E}">
        <p14:creationId xmlns:p14="http://schemas.microsoft.com/office/powerpoint/2010/main" val="41805440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With these types of improvements, it makes sense for your station to leverage HD Radio to deliver enhanced EAS messaging for your listeners. Plus, HD Radio is not just an improvement for messaging in automobiles.</a:t>
            </a:r>
          </a:p>
          <a:p>
            <a:pPr marL="0" marR="0">
              <a:spcBef>
                <a:spcPts val="0"/>
              </a:spcBef>
              <a:spcAft>
                <a:spcPts val="0"/>
              </a:spcAft>
            </a:pPr>
            <a:endParaRPr lang="en-US" sz="1200" dirty="0">
              <a:effectLst/>
              <a:latin typeface="+mn-l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73</a:t>
            </a:fld>
            <a:endParaRPr lang="en-US"/>
          </a:p>
        </p:txBody>
      </p:sp>
    </p:spTree>
    <p:extLst>
      <p:ext uri="{BB962C8B-B14F-4D97-AF65-F5344CB8AC3E}">
        <p14:creationId xmlns:p14="http://schemas.microsoft.com/office/powerpoint/2010/main" val="6920261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HD Radio is useful for home reception too. HD Radio alerting implementations can deliver real-time text notifications to home and mobile receivers.</a:t>
            </a:r>
          </a:p>
          <a:p>
            <a:endParaRPr lang="en-US" sz="1200" dirty="0">
              <a:latin typeface="+mn-lt"/>
            </a:endParaRPr>
          </a:p>
          <a:p>
            <a:r>
              <a:rPr lang="en-US" sz="1200" dirty="0">
                <a:latin typeface="+mn-lt"/>
              </a:rPr>
              <a:t>Images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sz="12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74</a:t>
            </a:fld>
            <a:endParaRPr lang="en-US"/>
          </a:p>
        </p:txBody>
      </p:sp>
    </p:spTree>
    <p:extLst>
      <p:ext uri="{BB962C8B-B14F-4D97-AF65-F5344CB8AC3E}">
        <p14:creationId xmlns:p14="http://schemas.microsoft.com/office/powerpoint/2010/main" val="8255722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HD Radios do allow receivers to wake-up on a notification, and to deliver pop-up alert messages. Some HD Radios support functional access for disabled or special-needs.</a:t>
            </a:r>
          </a:p>
          <a:p>
            <a:endParaRPr lang="en-US" sz="1200" dirty="0">
              <a:latin typeface="+mn-lt"/>
            </a:endParaRPr>
          </a:p>
          <a:p>
            <a:r>
              <a:rPr lang="en-US" sz="1200" dirty="0">
                <a:latin typeface="+mn-lt"/>
              </a:rPr>
              <a:t>Images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sz="12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75</a:t>
            </a:fld>
            <a:endParaRPr lang="en-US"/>
          </a:p>
        </p:txBody>
      </p:sp>
    </p:spTree>
    <p:extLst>
      <p:ext uri="{BB962C8B-B14F-4D97-AF65-F5344CB8AC3E}">
        <p14:creationId xmlns:p14="http://schemas.microsoft.com/office/powerpoint/2010/main" val="37682276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Text message alerting using HD Radio is deployed through most existing HD Radio stations today. If your public station has deployed HD Radio, then you will likely already have text message alerting configured with your EAS gear. If you are deploying HD Radio as part of the grant program, then you will want to make sure to configure text message alerts for your listeners, at a minimum.</a:t>
            </a:r>
          </a:p>
          <a:p>
            <a:endParaRPr lang="en-US" sz="1200" dirty="0">
              <a:latin typeface="+mn-lt"/>
            </a:endParaRPr>
          </a:p>
          <a:p>
            <a:r>
              <a:rPr lang="en-US" sz="1200" dirty="0">
                <a:latin typeface="+mn-lt"/>
              </a:rPr>
              <a:t>Image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76</a:t>
            </a:fld>
            <a:endParaRPr lang="en-US"/>
          </a:p>
        </p:txBody>
      </p:sp>
    </p:spTree>
    <p:extLst>
      <p:ext uri="{BB962C8B-B14F-4D97-AF65-F5344CB8AC3E}">
        <p14:creationId xmlns:p14="http://schemas.microsoft.com/office/powerpoint/2010/main" val="33843691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HD Radio does support the inclusion of Non-Real-time data that can link graphics to the text alerts, as you can see here supporting various emergency alerting situations such as amber alerts, and weather alerts.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These capabilities can be configured using the HD Importer/Exporter system. Enhanced alerts can be delivered through your EAS gear using IPAWS CAP messaging when extended emergency information is available.</a:t>
            </a:r>
          </a:p>
          <a:p>
            <a:endParaRPr lang="en-US" sz="1200" dirty="0">
              <a:latin typeface="+mn-lt"/>
            </a:endParaRPr>
          </a:p>
          <a:p>
            <a:endParaRPr lang="en-US" sz="1200" dirty="0">
              <a:latin typeface="+mn-lt"/>
            </a:endParaRPr>
          </a:p>
          <a:p>
            <a:r>
              <a:rPr lang="en-US" sz="1200" dirty="0">
                <a:latin typeface="+mn-lt"/>
              </a:rPr>
              <a:t>Images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77</a:t>
            </a:fld>
            <a:endParaRPr lang="en-US"/>
          </a:p>
        </p:txBody>
      </p:sp>
    </p:spTree>
    <p:extLst>
      <p:ext uri="{BB962C8B-B14F-4D97-AF65-F5344CB8AC3E}">
        <p14:creationId xmlns:p14="http://schemas.microsoft.com/office/powerpoint/2010/main" val="42603353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Here’s a chart of the distribution of alerting. As you can see, HD Radio emergency alerts provide additional capabilities over AM, FM, and wireless cellular alerts, including distribution through all types of alerting methods, the ability to broadcast different languages, and more targeted area-based alerts.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*Just recently, the FCC has asked cellular providers to support emergency messages in the 13 most commonly spoken languages in the US, as well as English, and American Sign Language, through Wireless Emergency Alerts.  Multiple languages for emergency notifications is available today for HD Radio broadcasts.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endParaRPr>
          </a:p>
          <a:p>
            <a:r>
              <a:rPr lang="en-US" sz="1200" dirty="0">
                <a:latin typeface="+mn-lt"/>
              </a:rPr>
              <a:t>*Reference for FCC Order:</a:t>
            </a:r>
          </a:p>
          <a:p>
            <a:r>
              <a:rPr lang="en-US" sz="1200" dirty="0">
                <a:latin typeface="+mn-lt"/>
              </a:rPr>
              <a:t>https://docs.fcc.gov/public/attachments/DOC-397834A1.pdf</a:t>
            </a:r>
          </a:p>
          <a:p>
            <a:endParaRPr lang="en-US" sz="1200" dirty="0">
              <a:latin typeface="+mn-lt"/>
            </a:endParaRPr>
          </a:p>
          <a:p>
            <a:r>
              <a:rPr lang="en-US" sz="1200" dirty="0">
                <a:latin typeface="+mn-lt"/>
              </a:rPr>
              <a:t>Slide table,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78</a:t>
            </a:fld>
            <a:endParaRPr lang="en-US"/>
          </a:p>
        </p:txBody>
      </p:sp>
    </p:spTree>
    <p:extLst>
      <p:ext uri="{BB962C8B-B14F-4D97-AF65-F5344CB8AC3E}">
        <p14:creationId xmlns:p14="http://schemas.microsoft.com/office/powerpoint/2010/main" val="9812926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Please review these key takeaways on the best practices for EAS integration for your stations and answer these discussion questions for your organization.</a:t>
            </a:r>
          </a:p>
          <a:p>
            <a:pPr marL="0" marR="0" lvl="0" indent="0">
              <a:lnSpc>
                <a:spcPct val="120000"/>
              </a:lnSpc>
              <a:spcBef>
                <a:spcPts val="0"/>
              </a:spcBef>
              <a:spcAft>
                <a:spcPts val="1200"/>
              </a:spcAft>
              <a:buFont typeface="Symbol" pitchFamily="2" charset="2"/>
              <a:buNone/>
            </a:pPr>
            <a:endParaRPr lang="en-US" sz="1200" dirty="0">
              <a:latin typeface="+mn-lt"/>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79</a:t>
            </a:fld>
            <a:endParaRPr lang="en-US"/>
          </a:p>
        </p:txBody>
      </p:sp>
    </p:spTree>
    <p:extLst>
      <p:ext uri="{BB962C8B-B14F-4D97-AF65-F5344CB8AC3E}">
        <p14:creationId xmlns:p14="http://schemas.microsoft.com/office/powerpoint/2010/main" val="3617908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is IPAWS? IPAWS is not just a collection of systems, even though the S in IPAWS stands for “systems”. We are truly a program. We have the responsibility not only to maintain those systems, but truly end-to-end work. One of our key FEMA responsibilities is ensuring that authorities across the country are able to provide warning to the public and the civilian population in their respective areas. </a:t>
            </a:r>
          </a:p>
          <a:p>
            <a:endParaRPr lang="en-US"/>
          </a:p>
          <a:p>
            <a:r>
              <a:rPr lang="en-US"/>
              <a:t>Your partnership and participation within IPAWS to help us provide better public safety across the country is key. Through this grant program, we look to increase that integration and provide better service to the community to get warnings out.</a:t>
            </a: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15015142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Why transition to HD Radio? In this module, we will go more in depth on HD Radio capabilities. We’ll review the pros and cons of transitioning to HD Radio, including cost considerations. We will look briefly at using ATSC 3.0 for radio distribution and review a use case on transitioning. We will conclude with a discussion on how HD Radio helps drive </a:t>
            </a:r>
            <a:r>
              <a:rPr lang="en-US" sz="1200" dirty="0">
                <a:effectLst/>
                <a:latin typeface="+mn-lt"/>
              </a:rPr>
              <a:t>audience engagement and delivers access to additional information in an emergency.</a:t>
            </a:r>
            <a:endParaRPr lang="en-US" sz="1200" dirty="0">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As you can see in the diagram, since analog and digital source signal paths are combined only prior to transmission, your station can deliver multiple independent program streams on separate digital tunable sub-channels, without affecting your analog signal.  Also, the digital signal is not affected by multi-path distortion. The resultant user experience for a listener who has HD Radio with graphical displays, includes artist, artwork, song titles and HD Radio channel call letters and main or sub-channel, in this case the HD2 sub-channel. </a:t>
            </a:r>
          </a:p>
          <a:p>
            <a:pPr marL="0" marR="0">
              <a:spcBef>
                <a:spcPts val="0"/>
              </a:spcBef>
              <a:spcAft>
                <a:spcPts val="0"/>
              </a:spcAft>
            </a:pPr>
            <a:r>
              <a:rPr lang="en-US" sz="1200" dirty="0">
                <a:effectLst/>
                <a:latin typeface="+mn-lt"/>
                <a:ea typeface="Calibri" panose="020F0502020204030204" pitchFamily="34" charset="0"/>
              </a:rPr>
              <a:t> </a:t>
            </a:r>
            <a:endParaRPr lang="en-US" sz="1200" dirty="0">
              <a:latin typeface="+mn-lt"/>
            </a:endParaRPr>
          </a:p>
          <a:p>
            <a:r>
              <a:rPr lang="en-US" sz="1200" dirty="0">
                <a:latin typeface="+mn-lt"/>
              </a:rPr>
              <a:t>Diagram and Image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80</a:t>
            </a:fld>
            <a:endParaRPr lang="en-US"/>
          </a:p>
        </p:txBody>
      </p:sp>
    </p:spTree>
    <p:extLst>
      <p:ext uri="{BB962C8B-B14F-4D97-AF65-F5344CB8AC3E}">
        <p14:creationId xmlns:p14="http://schemas.microsoft.com/office/powerpoint/2010/main" val="16848663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Along with enhanced data for car dashboards</a:t>
            </a:r>
            <a:r>
              <a:rPr lang="en-US" sz="1200" b="0" i="0" u="none" strike="noStrike" dirty="0">
                <a:solidFill>
                  <a:srgbClr val="000000"/>
                </a:solidFill>
                <a:effectLst/>
                <a:latin typeface="+mn-lt"/>
              </a:rPr>
              <a:t>, and consumer home and portable receivers</a:t>
            </a:r>
            <a:r>
              <a:rPr lang="en-US" sz="1200" dirty="0">
                <a:effectLst/>
                <a:latin typeface="+mn-lt"/>
                <a:ea typeface="Calibri" panose="020F0502020204030204" pitchFamily="34" charset="0"/>
              </a:rPr>
              <a:t>, HD Radio delivers better quality audio, and other new services.</a:t>
            </a:r>
          </a:p>
          <a:p>
            <a:endParaRPr lang="en-US" sz="1200" dirty="0">
              <a:effectLst/>
              <a:latin typeface="+mn-lt"/>
              <a:ea typeface="Calibri" panose="020F0502020204030204" pitchFamily="34" charset="0"/>
              <a:cs typeface="Calibri" panose="020F0502020204030204" pitchFamily="34" charset="0"/>
            </a:endParaRPr>
          </a:p>
          <a:p>
            <a:r>
              <a:rPr lang="en-US" sz="1200" dirty="0">
                <a:effectLst/>
                <a:latin typeface="+mn-lt"/>
                <a:ea typeface="Calibri" panose="020F0502020204030204" pitchFamily="34" charset="0"/>
                <a:cs typeface="Calibri" panose="020F0502020204030204" pitchFamily="34" charset="0"/>
              </a:rPr>
              <a:t>Image: https://hdradio.com/all-digital-am/</a:t>
            </a:r>
          </a:p>
          <a:p>
            <a:endParaRPr lang="en-US" sz="1200" dirty="0">
              <a:effectLst/>
              <a:latin typeface="+mn-lt"/>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81</a:t>
            </a:fld>
            <a:endParaRPr lang="en-US"/>
          </a:p>
        </p:txBody>
      </p:sp>
    </p:spTree>
    <p:extLst>
      <p:ext uri="{BB962C8B-B14F-4D97-AF65-F5344CB8AC3E}">
        <p14:creationId xmlns:p14="http://schemas.microsoft.com/office/powerpoint/2010/main" val="20583833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These new services include delivering QR-codes for products or events, and public services, as well as enhanced emergency messaging, </a:t>
            </a:r>
          </a:p>
          <a:p>
            <a:endParaRPr lang="en-US" dirty="0"/>
          </a:p>
          <a:p>
            <a:r>
              <a:rPr lang="en-US" dirty="0"/>
              <a:t>Image </a:t>
            </a:r>
            <a:r>
              <a:rPr lang="en-US" sz="1200" dirty="0">
                <a:latin typeface="+mn-lt"/>
              </a:rPr>
              <a:t>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82</a:t>
            </a:fld>
            <a:endParaRPr lang="en-US"/>
          </a:p>
        </p:txBody>
      </p:sp>
    </p:spTree>
    <p:extLst>
      <p:ext uri="{BB962C8B-B14F-4D97-AF65-F5344CB8AC3E}">
        <p14:creationId xmlns:p14="http://schemas.microsoft.com/office/powerpoint/2010/main" val="17659620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Additional information can also include evacuation routes, and public announcements.</a:t>
            </a:r>
          </a:p>
          <a:p>
            <a:endParaRPr lang="en-US" sz="1200" dirty="0">
              <a:effectLst/>
              <a:latin typeface="+mn-lt"/>
              <a:ea typeface="Calibri" panose="020F0502020204030204" pitchFamily="34" charset="0"/>
              <a:cs typeface="Calibri" panose="020F0502020204030204" pitchFamily="34" charset="0"/>
            </a:endParaRPr>
          </a:p>
          <a:p>
            <a:r>
              <a:rPr lang="en-US" dirty="0"/>
              <a:t>Image </a:t>
            </a:r>
            <a:r>
              <a:rPr lang="en-US" sz="1200" dirty="0">
                <a:latin typeface="+mn-lt"/>
              </a:rPr>
              <a:t>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a:p>
            <a:endParaRPr lang="en-US" sz="1200" dirty="0">
              <a:effectLst/>
              <a:latin typeface="+mn-lt"/>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83</a:t>
            </a:fld>
            <a:endParaRPr lang="en-US"/>
          </a:p>
        </p:txBody>
      </p:sp>
    </p:spTree>
    <p:extLst>
      <p:ext uri="{BB962C8B-B14F-4D97-AF65-F5344CB8AC3E}">
        <p14:creationId xmlns:p14="http://schemas.microsoft.com/office/powerpoint/2010/main" val="15773265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HD Radio broadcasts require upfront investment, including the combiner, additional exciters, and possible tower modifications, which can be costly. Also, as mentioned in Module 3, HD Radio does have most of the U.S. population covered with many commercial receivers in consumers hands, but there are still many radios without HD Radio built into them, and not all stations are broadcasting HD Radio signals.</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HD Radio broadcasts require content, and simulcasting the existing signal on the Main HD channel is not the only content you will be working on. HD Radio’s multiple sub-channels and public messaging capabilities means you will want to have additional resources to deliver the additional programming. </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As a public broadcasting station, your HD Radio service should include a public services channel or sub-channel, which can be used to inform your listeners of important local events and activities, as well as help emergency responders in times of crisis. This channel in an HD lineup can be broadcast in addition to the main and other sub-channels; directly, or by using automation, or in place of the main program, depending upon need.</a:t>
            </a: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84</a:t>
            </a:fld>
            <a:endParaRPr lang="en-US"/>
          </a:p>
        </p:txBody>
      </p:sp>
    </p:spTree>
    <p:extLst>
      <p:ext uri="{BB962C8B-B14F-4D97-AF65-F5344CB8AC3E}">
        <p14:creationId xmlns:p14="http://schemas.microsoft.com/office/powerpoint/2010/main" val="2663396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AM and FM radio is well-known to the public, and the technology is lower cost for both transmissions and consumer devices than HD Radio. However, FM signals do suffer from signal quality issues and limited data capacity if using RDS.</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HD Radio’s enhanced audio quality and resistance to interference, and data transmission capabilities, make it a compelling broadcast service. </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Going All-Digital provides even more bandwidth for data, more channels, and more public services. Going All-Digital may disenfranchise some listeners who do not have an HD Radio receiver, </a:t>
            </a:r>
          </a:p>
          <a:p>
            <a:pPr marL="0" marR="0">
              <a:spcBef>
                <a:spcPts val="0"/>
              </a:spcBef>
              <a:spcAft>
                <a:spcPts val="0"/>
              </a:spcAft>
            </a:pPr>
            <a:r>
              <a:rPr lang="en-US" sz="1200" dirty="0">
                <a:effectLst/>
                <a:latin typeface="+mn-lt"/>
                <a:ea typeface="Calibri" panose="020F0502020204030204" pitchFamily="34" charset="0"/>
              </a:rPr>
              <a:t>and the HD Radio signal does go “off-the-cliff” in terms of reception, when approaching the edge of the station service contours, whereas, if in hybrid mode, HD Radio receivers will force-tune to the analog service when the digital cliff is reached, in most cases without the listener even knowing the station switched.</a:t>
            </a:r>
          </a:p>
          <a:p>
            <a:pPr marL="0" marR="0">
              <a:spcBef>
                <a:spcPts val="0"/>
              </a:spcBef>
              <a:spcAft>
                <a:spcPts val="0"/>
              </a:spcAft>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85</a:t>
            </a:fld>
            <a:endParaRPr lang="en-US"/>
          </a:p>
        </p:txBody>
      </p:sp>
    </p:spTree>
    <p:extLst>
      <p:ext uri="{BB962C8B-B14F-4D97-AF65-F5344CB8AC3E}">
        <p14:creationId xmlns:p14="http://schemas.microsoft.com/office/powerpoint/2010/main" val="22406913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Much has been written about the ATSC 3.0 television standards, and support for digital broadcasts of radio streams. </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Radio station owners and operators could work with local TV broadcasters, or their own staff if the station is a dual licensee, to send their content through the local ATSC 3.0 broadcasts as a sub-channel to the main TV broadcasts. ATSC 3.0 delivers similar benefits as HD Radio, increasing bandwidth for digital streams but instead of AM or FM signals, it uses the television frequencies and a small portion of the overall TV station bandwidth, and can deliver hundreds of high-quality radio station audio streams!</a:t>
            </a:r>
          </a:p>
          <a:p>
            <a:endParaRPr lang="en-US" sz="1200" b="0" i="0" u="none" strike="noStrike" kern="1200" dirty="0">
              <a:solidFill>
                <a:srgbClr val="FFFFFF"/>
              </a:solidFill>
              <a:effectLst/>
              <a:latin typeface="+mn-lt"/>
            </a:endParaRPr>
          </a:p>
          <a:p>
            <a:r>
              <a:rPr lang="en-US" sz="1200" b="0" i="0" u="none" strike="noStrike" kern="1200" dirty="0">
                <a:solidFill>
                  <a:srgbClr val="FFFFFF"/>
                </a:solidFill>
                <a:effectLst/>
                <a:latin typeface="+mn-lt"/>
              </a:rPr>
              <a:t>Reference:</a:t>
            </a:r>
          </a:p>
          <a:p>
            <a:r>
              <a:rPr lang="en-US" sz="1200" b="0" i="0" u="none" strike="noStrike" kern="1200" dirty="0">
                <a:solidFill>
                  <a:schemeClr val="tx1"/>
                </a:solidFill>
                <a:effectLst/>
                <a:latin typeface="+mn-lt"/>
              </a:rPr>
              <a:t>https://www.radioworld.com/columns-and-views/guest-commentaries/why-we-should-care-about-atsc-3-0</a:t>
            </a:r>
          </a:p>
        </p:txBody>
      </p:sp>
      <p:sp>
        <p:nvSpPr>
          <p:cNvPr id="4" name="Slide Number Placeholder 3"/>
          <p:cNvSpPr>
            <a:spLocks noGrp="1"/>
          </p:cNvSpPr>
          <p:nvPr>
            <p:ph type="sldNum" sz="quarter" idx="5"/>
          </p:nvPr>
        </p:nvSpPr>
        <p:spPr/>
        <p:txBody>
          <a:bodyPr/>
          <a:lstStyle/>
          <a:p>
            <a:fld id="{4BAF53EF-993C-FF42-8B62-CEF57763A78D}" type="slidenum">
              <a:rPr lang="en-US" smtClean="0"/>
              <a:t>86</a:t>
            </a:fld>
            <a:endParaRPr lang="en-US"/>
          </a:p>
        </p:txBody>
      </p:sp>
    </p:spTree>
    <p:extLst>
      <p:ext uri="{BB962C8B-B14F-4D97-AF65-F5344CB8AC3E}">
        <p14:creationId xmlns:p14="http://schemas.microsoft.com/office/powerpoint/2010/main" val="32284436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When stations augment their existing AM or FM signals with HD Radio, they are creating a hybrid service, with improvements in audio quality, content, emergency messaging, and multi-channel programming. These are </a:t>
            </a:r>
            <a:r>
              <a:rPr lang="en-US" sz="1200" i="1" dirty="0">
                <a:effectLst/>
                <a:latin typeface="+mn-lt"/>
                <a:ea typeface="Calibri" panose="020F0502020204030204" pitchFamily="34" charset="0"/>
              </a:rPr>
              <a:t>all</a:t>
            </a:r>
            <a:r>
              <a:rPr lang="en-US" sz="1200" dirty="0">
                <a:effectLst/>
                <a:latin typeface="+mn-lt"/>
                <a:ea typeface="Calibri" panose="020F0502020204030204" pitchFamily="34" charset="0"/>
              </a:rPr>
              <a:t> important tools for public stations to deliver the most benefits for their listeners. In our use case review, we will see that transitioning can be challenging, however the benefits outweigh these challenges. </a:t>
            </a:r>
            <a:r>
              <a:rPr lang="en-US" sz="1200" dirty="0">
                <a:effectLst/>
                <a:latin typeface="+mn-lt"/>
              </a:rPr>
              <a:t>In a complete transition to All-Digital AM/FM, all listeners who do not have an HD Radio receiver will not be able to receive the station All-Digital broadcasts</a:t>
            </a:r>
          </a:p>
          <a:p>
            <a:endParaRPr lang="en-US" sz="1200" dirty="0">
              <a:effectLst/>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87</a:t>
            </a:fld>
            <a:endParaRPr lang="en-US"/>
          </a:p>
        </p:txBody>
      </p:sp>
    </p:spTree>
    <p:extLst>
      <p:ext uri="{BB962C8B-B14F-4D97-AF65-F5344CB8AC3E}">
        <p14:creationId xmlns:p14="http://schemas.microsoft.com/office/powerpoint/2010/main" val="31337370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When transitioning your station to HD Radio, you will need to consider upgrades, or even possible major overhauls and replacements for your existing gear.</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Many public media facilities own their own transmission towers and rent space on their towers to other commercial and public organizations. In those cases, one may want to consider building a Master Antenna System where the participants of the tower transmitters work together to access antenna controls through a coordinated master control system.</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Remember, HD Radio is digital audio, with gear needed for compression, encoding and processing. In addition, HD Radio requires updated encoders, decoders, exciters, importers and exporters. What equipment for HD Radio is needed at your station?</a:t>
            </a:r>
          </a:p>
          <a:p>
            <a:endParaRPr lang="en-US" sz="1200" dirty="0">
              <a:latin typeface="+mn-lt"/>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88</a:t>
            </a:fld>
            <a:endParaRPr lang="en-US"/>
          </a:p>
        </p:txBody>
      </p:sp>
    </p:spTree>
    <p:extLst>
      <p:ext uri="{BB962C8B-B14F-4D97-AF65-F5344CB8AC3E}">
        <p14:creationId xmlns:p14="http://schemas.microsoft.com/office/powerpoint/2010/main" val="21364889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Radio stations can take full advantage of digital technologies, including transitioning some services to the cloud to reduce the need for in-house equipment, and reduce equipment failures.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Digital audio should be processed using professional audio tools in a digital audio console and all operations should be as automated as possible. Make sure automation is included in your budgeting.</a:t>
            </a:r>
          </a:p>
          <a:p>
            <a:pPr marL="0" marR="0">
              <a:spcBef>
                <a:spcPts val="0"/>
              </a:spcBef>
              <a:spcAft>
                <a:spcPts val="0"/>
              </a:spcAft>
            </a:pPr>
            <a:endParaRPr lang="en-US" sz="1200" dirty="0">
              <a:effectLst/>
              <a:latin typeface="+mn-lt"/>
              <a:ea typeface="+mn-ea"/>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89</a:t>
            </a:fld>
            <a:endParaRPr lang="en-US"/>
          </a:p>
        </p:txBody>
      </p:sp>
    </p:spTree>
    <p:extLst>
      <p:ext uri="{BB962C8B-B14F-4D97-AF65-F5344CB8AC3E}">
        <p14:creationId xmlns:p14="http://schemas.microsoft.com/office/powerpoint/2010/main" val="365709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our architecture, showing how we accomplish our mission. On the left side, we have Alerting Authorities and on the far-right side we have the public. And when we talk about alerting authorities, we are talking about public safety agencies across the country at all levels of governments. This includes the local level, state level, territorial, tribal nations, as well as federal and ultimately the President. In the middle are the system pieces: we have interfaces and private-sector systems that are key for us to accomplish this mission.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63931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Depending upon your station situation, you may want to have dedicated systems to support data services. Dedicated systems do need to be maintained, and a dedicated network infrastructure could be beneficial. </a:t>
            </a:r>
            <a:r>
              <a:rPr lang="en-US" sz="1200" dirty="0">
                <a:effectLst/>
                <a:latin typeface="Segoe UI" panose="020B0502040204020203" pitchFamily="34" charset="0"/>
              </a:rPr>
              <a:t>If you are using NGWS grant funding, </a:t>
            </a:r>
            <a:r>
              <a:rPr lang="en-US" sz="1200" dirty="0">
                <a:effectLst/>
                <a:latin typeface="+mn-lt"/>
                <a:ea typeface="Calibri" panose="020F0502020204030204" pitchFamily="34" charset="0"/>
              </a:rPr>
              <a:t>make sure all technology purchase decisions include an assessment of the cyber security and secure access methods, along with ensuring adherence to the John McCain Act, and use federal guidance for equipment purchases, to buy American!</a:t>
            </a: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90</a:t>
            </a:fld>
            <a:endParaRPr lang="en-US"/>
          </a:p>
        </p:txBody>
      </p:sp>
    </p:spTree>
    <p:extLst>
      <p:ext uri="{BB962C8B-B14F-4D97-AF65-F5344CB8AC3E}">
        <p14:creationId xmlns:p14="http://schemas.microsoft.com/office/powerpoint/2010/main" val="40764903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Here is a list of cost considerations for radio stations. This is not an all-encompassing list.</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If you are considering NGWS grant program funding to make the transition to HD Radio, and digital radio distribution is right for your station, then after the transition, your new data delivery capabilities with higher quality content for listeners, provide </a:t>
            </a:r>
            <a:r>
              <a:rPr lang="en-US" sz="1200" dirty="0">
                <a:effectLst/>
                <a:latin typeface="+mn-lt"/>
              </a:rPr>
              <a:t>new ways to engage your audience, along with new alerting capabilities.</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Now let’s look at a sample use case for a station upgrade.</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91</a:t>
            </a:fld>
            <a:endParaRPr lang="en-US"/>
          </a:p>
        </p:txBody>
      </p:sp>
    </p:spTree>
    <p:extLst>
      <p:ext uri="{BB962C8B-B14F-4D97-AF65-F5344CB8AC3E}">
        <p14:creationId xmlns:p14="http://schemas.microsoft.com/office/powerpoint/2010/main" val="19557405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Helvetica Neue"/>
                <a:ea typeface="Calibri" panose="020F0502020204030204" pitchFamily="34" charset="0"/>
              </a:rPr>
              <a:t>For WAMU-FM, American University decided to transition their station to a new Master Antenna System to replace its worn-out 1990 antenna. They were the first non-commercial station to broadcast in HD back in 2006, but their antenna was not performing the way it should have (nor were neighboring tenant antennas)</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Helvetica Neue"/>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Helvetica Neue"/>
                <a:ea typeface="Calibri" panose="020F0502020204030204" pitchFamily="34" charset="0"/>
              </a:rPr>
              <a:t>Rob Bertrand, the Senior Director of Technology for WAMU-FM 88.5 in the DC area, has spoken about his station’s efforts at the Public Radio Engineering Conference. We thought Rob’s experience would be good to review, given that WAMU’s challenges were those facing most radio stations wanting to upgrade their facilities, including reducing costs for operations, and providing a return on investment. This synopsis is derived from Rob’s presentation with his and WAMU’s permission.</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Helvetica Neue"/>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Helvetica Neue"/>
                <a:ea typeface="Calibri" panose="020F0502020204030204" pitchFamily="34" charset="0"/>
              </a:rPr>
              <a:t>American University has DC’s largest community antenna system and as a university licensee, needed to have coordination and collaboration with multiple university resources and personnel.</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Helvetica Neue"/>
                <a:ea typeface="Calibri" panose="020F0502020204030204" pitchFamily="34" charset="0"/>
              </a:rPr>
              <a:t>WAMU’s antenna is shared by multiple other stations in the DC area.</a:t>
            </a:r>
            <a:r>
              <a:rPr lang="en-US" sz="1200" dirty="0">
                <a:effectLst/>
                <a:latin typeface="Calibri" panose="020F0502020204030204" pitchFamily="34" charset="0"/>
                <a:ea typeface="Calibri" panose="020F0502020204030204" pitchFamily="34" charset="0"/>
              </a:rPr>
              <a:t> </a:t>
            </a:r>
            <a:r>
              <a:rPr lang="en-US" sz="1200" dirty="0">
                <a:effectLst/>
                <a:latin typeface="Helvetica Neue"/>
                <a:ea typeface="Calibri" panose="020F0502020204030204" pitchFamily="34" charset="0"/>
              </a:rPr>
              <a:t>The tower needed an upgrade, and the University investigated what to do with it: sell or rebuild and possibly generate additional long-term income.</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Helvetica Neue"/>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Helvetica Neue"/>
                <a:ea typeface="Calibri" panose="020F0502020204030204" pitchFamily="34" charset="0"/>
              </a:rPr>
              <a:t>American University is in a dense, urban area, and its tower was “a unique mass of interwoven antennas on a pole”. However, according to Rob, the tower is in a “really sweet spot” to serve the DC area.</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Helvetica Neue"/>
                <a:ea typeface="Calibri" panose="020F0502020204030204" pitchFamily="34" charset="0"/>
              </a:rPr>
              <a:t>The university had determined that it wanted to sell the tower, but Rob was able to make and present a business use case of the positive return on investment to convert the tower to a Master Antenna Facility. After a lot of convincing of university resources such as the Office of Information Technology, and the Office of Finance and Treasurer, the University decided to upgrade the tower. Along the way, they upgraded their transmitter and improved their hybrid HD radio operations.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endParaRPr lang="en-US" sz="1200" dirty="0">
              <a:effectLst/>
              <a:latin typeface="+mn-lt"/>
              <a:ea typeface="Times New Roman" panose="02020603050405020304" pitchFamily="18" charset="0"/>
            </a:endParaRPr>
          </a:p>
          <a:p>
            <a:r>
              <a:rPr lang="en-US" sz="1200" dirty="0">
                <a:effectLst/>
                <a:latin typeface="+mn-lt"/>
                <a:ea typeface="Times New Roman" panose="02020603050405020304" pitchFamily="18" charset="0"/>
              </a:rPr>
              <a:t>Image courtesy WAMU</a:t>
            </a:r>
          </a:p>
          <a:p>
            <a:r>
              <a:rPr lang="en-US" sz="1200" dirty="0">
                <a:effectLst/>
                <a:latin typeface="+mn-lt"/>
                <a:ea typeface="Times New Roman" panose="02020603050405020304" pitchFamily="18" charset="0"/>
              </a:rPr>
              <a:t>Rob Bertrand</a:t>
            </a:r>
          </a:p>
          <a:p>
            <a:endParaRPr lang="en-US" sz="1200" dirty="0">
              <a:effectLst/>
              <a:latin typeface="+mn-lt"/>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92</a:t>
            </a:fld>
            <a:endParaRPr lang="en-US"/>
          </a:p>
        </p:txBody>
      </p:sp>
    </p:spTree>
    <p:extLst>
      <p:ext uri="{BB962C8B-B14F-4D97-AF65-F5344CB8AC3E}">
        <p14:creationId xmlns:p14="http://schemas.microsoft.com/office/powerpoint/2010/main" val="5360467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Look at this list of required activities. </a:t>
            </a:r>
            <a:r>
              <a:rPr lang="en-US" sz="1200" dirty="0">
                <a:effectLst/>
                <a:latin typeface="+mn-lt"/>
                <a:ea typeface="Times New Roman" panose="02020603050405020304" pitchFamily="18" charset="0"/>
              </a:rPr>
              <a:t>Some of these activities, like building a suitable backup site, and tower reconstruction, are costly and are critical to enabling all the downstream work.</a:t>
            </a:r>
          </a:p>
        </p:txBody>
      </p:sp>
      <p:sp>
        <p:nvSpPr>
          <p:cNvPr id="4" name="Slide Number Placeholder 3"/>
          <p:cNvSpPr>
            <a:spLocks noGrp="1"/>
          </p:cNvSpPr>
          <p:nvPr>
            <p:ph type="sldNum" sz="quarter" idx="5"/>
          </p:nvPr>
        </p:nvSpPr>
        <p:spPr/>
        <p:txBody>
          <a:bodyPr/>
          <a:lstStyle/>
          <a:p>
            <a:fld id="{4BAF53EF-993C-FF42-8B62-CEF57763A78D}" type="slidenum">
              <a:rPr lang="en-US" smtClean="0"/>
              <a:t>93</a:t>
            </a:fld>
            <a:endParaRPr lang="en-US"/>
          </a:p>
        </p:txBody>
      </p:sp>
    </p:spTree>
    <p:extLst>
      <p:ext uri="{BB962C8B-B14F-4D97-AF65-F5344CB8AC3E}">
        <p14:creationId xmlns:p14="http://schemas.microsoft.com/office/powerpoint/2010/main" val="5374352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Look at these activities that WAMU delivered on. </a:t>
            </a:r>
            <a:r>
              <a:rPr lang="en-US" sz="1200" dirty="0">
                <a:effectLst/>
                <a:latin typeface="+mn-lt"/>
                <a:ea typeface="Times New Roman" panose="02020603050405020304" pitchFamily="18" charset="0"/>
              </a:rPr>
              <a:t>Here is a great comment from Rob’s presentation: “Troubleshooting ranged from careful application of foil tape to wholesale remanufacturing of the filter cans.” Ultimately, they were able to find the sources of the RF leaks, the reflections, and the RF distortion to deliver pristine audio with HD Radio.</a:t>
            </a:r>
          </a:p>
          <a:p>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94</a:t>
            </a:fld>
            <a:endParaRPr lang="en-US"/>
          </a:p>
        </p:txBody>
      </p:sp>
    </p:spTree>
    <p:extLst>
      <p:ext uri="{BB962C8B-B14F-4D97-AF65-F5344CB8AC3E}">
        <p14:creationId xmlns:p14="http://schemas.microsoft.com/office/powerpoint/2010/main" val="1830697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And here are some of the components involved in the project. Rob’s comment to me when I mentioned to him about public media stations in rural areas performing upgrades, was that infrastructure reliability is hard enough in urban centers with resources, and he wondered how difficult it would be to get something like this to work in rural areas. </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Public media in rural and underserved areas will need to take a close look at their existing infrastructure to determine the types of facilities and equipment updates.  In WAMU’s case, the tower replacement for a Master Antenna System, and the subsequent RF tuning for the upgraded HD Radio signals took much longer than anticipated, due to many factors that more remote areas may or may not need to address. </a:t>
            </a:r>
          </a:p>
          <a:p>
            <a:pPr marL="0" marR="0">
              <a:spcBef>
                <a:spcPts val="0"/>
              </a:spcBef>
              <a:spcAft>
                <a:spcPts val="0"/>
              </a:spcAft>
            </a:pPr>
            <a:r>
              <a:rPr lang="en-US" sz="1200" dirty="0">
                <a:effectLst/>
                <a:latin typeface="+mn-lt"/>
                <a:ea typeface="Calibri" panose="020F0502020204030204" pitchFamily="34" charset="0"/>
              </a:rPr>
              <a:t> </a:t>
            </a:r>
          </a:p>
          <a:p>
            <a:pPr marL="0" marR="0">
              <a:spcBef>
                <a:spcPts val="0"/>
              </a:spcBef>
              <a:spcAft>
                <a:spcPts val="0"/>
              </a:spcAft>
            </a:pPr>
            <a:r>
              <a:rPr lang="en-US" sz="1200" dirty="0">
                <a:effectLst/>
                <a:latin typeface="+mn-lt"/>
                <a:ea typeface="Calibri" panose="020F0502020204030204" pitchFamily="34" charset="0"/>
              </a:rPr>
              <a:t>The WAMU transition was a success, where the station has received additional income from the master antenna system configuration, and it continues to operate an important public service for the participating stations and surrounding areas.</a:t>
            </a:r>
          </a:p>
          <a:p>
            <a:pPr marL="0" marR="0">
              <a:spcBef>
                <a:spcPts val="0"/>
              </a:spcBef>
              <a:spcAft>
                <a:spcPts val="0"/>
              </a:spcAft>
            </a:pPr>
            <a:endParaRPr lang="en-US" sz="18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95</a:t>
            </a:fld>
            <a:endParaRPr lang="en-US"/>
          </a:p>
        </p:txBody>
      </p:sp>
    </p:spTree>
    <p:extLst>
      <p:ext uri="{BB962C8B-B14F-4D97-AF65-F5344CB8AC3E}">
        <p14:creationId xmlns:p14="http://schemas.microsoft.com/office/powerpoint/2010/main" val="7434693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Other use cases for transitioning to HD Radio are well-documented and include the special temporary authority for the All-Digital transition of WWFD-AM in Frederick, Maryland and the success of hybrid HD Radio at WTAW-AM in College Station, Texas, among others.</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For WWFD ”The Gamut”, a Hubbard station with adult alternative music programming, before the All-Digital HD Radio transition, the AM station was not able to compete with other FM stations in their market. After the transition, the new service has been a boon to their AM signal listeners, and that has shown in their consistently positive ratings since the switch. WWFD has an FM translator that advertises for the All-Digital AM station as well.</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For WTAW, their current hybrid HD Radio implementation has delivered higher quality reception for listeners, and they promote the transition of all AM stations to HD Radio’s All-Digital MA3 mode transmissions, due to the better performing AM service.</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References:</a:t>
            </a:r>
          </a:p>
          <a:p>
            <a:pPr marL="0" marR="0">
              <a:spcBef>
                <a:spcPts val="0"/>
              </a:spcBef>
              <a:spcAft>
                <a:spcPts val="0"/>
              </a:spcAft>
            </a:pPr>
            <a:r>
              <a:rPr lang="en-US" sz="1200" dirty="0">
                <a:effectLst/>
                <a:latin typeface="+mn-lt"/>
                <a:ea typeface="Calibri" panose="020F0502020204030204" pitchFamily="34" charset="0"/>
              </a:rPr>
              <a:t>https://hdradio.com/all-digital-am/</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WWHD-AM All-Digital AM Radio:</a:t>
            </a:r>
          </a:p>
          <a:p>
            <a:pPr marL="0" marR="0">
              <a:spcBef>
                <a:spcPts val="0"/>
              </a:spcBef>
              <a:spcAft>
                <a:spcPts val="0"/>
              </a:spcAft>
            </a:pPr>
            <a:r>
              <a:rPr lang="en-US" sz="1200" dirty="0">
                <a:effectLst/>
                <a:latin typeface="+mn-lt"/>
                <a:ea typeface="Calibri" panose="020F0502020204030204" pitchFamily="34" charset="0"/>
              </a:rPr>
              <a:t>https://www.insideradio.com/free/hubbard-is-four-years-in-with-all-digital-am-here-s-how-it-s-doing/article_11b52788-2769-11ed-93b5-0be1c9034e0d.html</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WTAW-AM:</a:t>
            </a:r>
          </a:p>
          <a:p>
            <a:pPr marL="0" marR="0">
              <a:spcBef>
                <a:spcPts val="0"/>
              </a:spcBef>
              <a:spcAft>
                <a:spcPts val="0"/>
              </a:spcAft>
            </a:pPr>
            <a:r>
              <a:rPr lang="en-US" sz="1200" dirty="0">
                <a:effectLst/>
                <a:latin typeface="+mn-lt"/>
                <a:ea typeface="Calibri" panose="020F0502020204030204" pitchFamily="34" charset="0"/>
              </a:rPr>
              <a:t>https://www.radioworld.com/columns-and-views/guest-commentaries/all-digital-am-breaking-new-ground</a:t>
            </a:r>
          </a:p>
        </p:txBody>
      </p:sp>
      <p:sp>
        <p:nvSpPr>
          <p:cNvPr id="4" name="Slide Number Placeholder 3"/>
          <p:cNvSpPr>
            <a:spLocks noGrp="1"/>
          </p:cNvSpPr>
          <p:nvPr>
            <p:ph type="sldNum" sz="quarter" idx="5"/>
          </p:nvPr>
        </p:nvSpPr>
        <p:spPr/>
        <p:txBody>
          <a:bodyPr/>
          <a:lstStyle/>
          <a:p>
            <a:fld id="{4BAF53EF-993C-FF42-8B62-CEF57763A78D}" type="slidenum">
              <a:rPr lang="en-US" smtClean="0"/>
              <a:t>96</a:t>
            </a:fld>
            <a:endParaRPr lang="en-US"/>
          </a:p>
        </p:txBody>
      </p:sp>
    </p:spTree>
    <p:extLst>
      <p:ext uri="{BB962C8B-B14F-4D97-AF65-F5344CB8AC3E}">
        <p14:creationId xmlns:p14="http://schemas.microsoft.com/office/powerpoint/2010/main" val="22924145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For both WWFD and WTAW-AM, the transition to HD Radio was based on multiple factors including:</a:t>
            </a:r>
          </a:p>
          <a:p>
            <a:pPr marL="171450" marR="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rPr>
              <a:t>The ability to better compete with existing FM programming in those markets;</a:t>
            </a:r>
          </a:p>
          <a:p>
            <a:pPr marL="171450" marR="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rPr>
              <a:t>Reception to cars equipped only with HD Radio; and</a:t>
            </a:r>
          </a:p>
          <a:p>
            <a:pPr marL="171450" marR="0" indent="-171450">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rPr>
              <a:t>Better-quality sound and programming.</a:t>
            </a: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These stations had available paired AM/FM translators for maintaining signals, where the translator transmissions can “carry the load” for the analog audience, while the all-digital AM signal gets delivered over time to more and more listeners.</a:t>
            </a:r>
          </a:p>
          <a:p>
            <a:pPr marL="0" marR="0">
              <a:spcBef>
                <a:spcPts val="0"/>
              </a:spcBef>
              <a:spcAft>
                <a:spcPts val="0"/>
              </a:spcAft>
            </a:pPr>
            <a:r>
              <a:rPr lang="en-US" sz="1200" dirty="0">
                <a:effectLst/>
                <a:latin typeface="+mn-lt"/>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4BAF53EF-993C-FF42-8B62-CEF57763A78D}" type="slidenum">
              <a:rPr lang="en-US" smtClean="0"/>
              <a:t>97</a:t>
            </a:fld>
            <a:endParaRPr lang="en-US"/>
          </a:p>
        </p:txBody>
      </p:sp>
    </p:spTree>
    <p:extLst>
      <p:ext uri="{BB962C8B-B14F-4D97-AF65-F5344CB8AC3E}">
        <p14:creationId xmlns:p14="http://schemas.microsoft.com/office/powerpoint/2010/main" val="39827501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mn-lt"/>
                <a:ea typeface="Calibri" panose="020F0502020204030204" pitchFamily="34" charset="0"/>
              </a:rPr>
              <a:t>We have discussed that QR codes can be used on an HD Radio display, and your main HD channel can be dedicated to display QR codes alongside the main audio program. This QR code, when scanned and selected, brings you right to the IPAWS National Test 2023 web page. This capability can be used in HD Radio programming today to direct listeners to your station’s web site, or directly to </a:t>
            </a:r>
            <a:r>
              <a:rPr lang="en-US" sz="1200" dirty="0">
                <a:effectLst/>
                <a:latin typeface="+mn-lt"/>
              </a:rPr>
              <a:t>sites with information during an emergency.</a:t>
            </a:r>
            <a:endParaRPr lang="en-US" sz="1200" dirty="0">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endParaRPr>
          </a:p>
          <a:p>
            <a:pPr marL="0" marR="0">
              <a:spcBef>
                <a:spcPts val="0"/>
              </a:spcBef>
              <a:spcAft>
                <a:spcPts val="0"/>
              </a:spcAft>
            </a:pPr>
            <a:r>
              <a:rPr lang="en-US" sz="1200" dirty="0">
                <a:effectLst/>
                <a:latin typeface="+mn-lt"/>
                <a:ea typeface="Calibri" panose="020F0502020204030204" pitchFamily="34" charset="0"/>
              </a:rPr>
              <a:t>What activities are needed by your station to upgrade to HD Radio? Also think about what is needed beyond the technical and regulatory aspects. What other ways can HD Radio be used to share emergency information, and better engage your audience? Today’s consumers have come to expect touch screen interactivity, just like using their cell phones. The compelling user experience is lean-in, and with HD Radio, stations can deliver a compelling user experience, and enhance the important public services provided by your station.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endParaRPr>
          </a:p>
          <a:p>
            <a:r>
              <a:rPr lang="en-US" sz="1200" dirty="0">
                <a:latin typeface="+mn-lt"/>
              </a:rPr>
              <a:t>QR-Code Image Courtesy</a:t>
            </a:r>
          </a:p>
          <a:p>
            <a:r>
              <a:rPr lang="en-US" sz="1200" dirty="0">
                <a:latin typeface="+mn-lt"/>
              </a:rPr>
              <a:t>Ashruf El-Dinary</a:t>
            </a:r>
          </a:p>
          <a:p>
            <a:r>
              <a:rPr lang="en-US" sz="1200" dirty="0">
                <a:latin typeface="+mn-lt"/>
              </a:rPr>
              <a:t>Xperi Corporation</a:t>
            </a:r>
          </a:p>
          <a:p>
            <a:r>
              <a:rPr lang="en-US" sz="1200" dirty="0">
                <a:latin typeface="+mn-lt"/>
              </a:rPr>
              <a:t>ashruf.el-dinary@xperi.com</a:t>
            </a:r>
          </a:p>
        </p:txBody>
      </p:sp>
      <p:sp>
        <p:nvSpPr>
          <p:cNvPr id="4" name="Slide Number Placeholder 3"/>
          <p:cNvSpPr>
            <a:spLocks noGrp="1"/>
          </p:cNvSpPr>
          <p:nvPr>
            <p:ph type="sldNum" sz="quarter" idx="5"/>
          </p:nvPr>
        </p:nvSpPr>
        <p:spPr/>
        <p:txBody>
          <a:bodyPr/>
          <a:lstStyle/>
          <a:p>
            <a:fld id="{4BAF53EF-993C-FF42-8B62-CEF57763A78D}" type="slidenum">
              <a:rPr lang="en-US" smtClean="0"/>
              <a:t>98</a:t>
            </a:fld>
            <a:endParaRPr lang="en-US"/>
          </a:p>
        </p:txBody>
      </p:sp>
    </p:spTree>
    <p:extLst>
      <p:ext uri="{BB962C8B-B14F-4D97-AF65-F5344CB8AC3E}">
        <p14:creationId xmlns:p14="http://schemas.microsoft.com/office/powerpoint/2010/main" val="19029667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99</a:t>
            </a:fld>
            <a:endParaRPr lang="en-US"/>
          </a:p>
        </p:txBody>
      </p:sp>
    </p:spTree>
    <p:extLst>
      <p:ext uri="{BB962C8B-B14F-4D97-AF65-F5344CB8AC3E}">
        <p14:creationId xmlns:p14="http://schemas.microsoft.com/office/powerpoint/2010/main" val="2290022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hyperlink" Target="https://technofaq.org/posts/2019/06/whats-needed-for-high-speed-networking-and-computer-power/" TargetMode="External"/><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hyperlink" Target="https://creativecommons.org/licenses/by-nc-sa/3.0/" TargetMode="External"/></Relationships>
</file>

<file path=ppt/slideLayouts/_rels/slideLayout152.xml.rels><?xml version="1.0" encoding="UTF-8" standalone="yes"?>
<Relationships xmlns="http://schemas.openxmlformats.org/package/2006/relationships"><Relationship Id="rId3" Type="http://schemas.openxmlformats.org/officeDocument/2006/relationships/hyperlink" Target="https://technofaq.org/posts/2019/06/whats-needed-for-high-speed-networking-and-computer-power/" TargetMode="External"/><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hyperlink" Target="https://creativecommons.org/licenses/by-nc-sa/3.0/" TargetMode="External"/></Relationships>
</file>

<file path=ppt/slideLayouts/_rels/slideLayout153.xml.rels><?xml version="1.0" encoding="UTF-8" standalone="yes"?>
<Relationships xmlns="http://schemas.openxmlformats.org/package/2006/relationships"><Relationship Id="rId3" Type="http://schemas.openxmlformats.org/officeDocument/2006/relationships/hyperlink" Target="https://technofaq.org/posts/2019/06/whats-needed-for-high-speed-networking-and-computer-power/" TargetMode="External"/><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hyperlink" Target="https://creativecommons.org/licenses/by-nc-sa/3.0/" TargetMode="Externa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technofaq.org/posts/2019/06/whats-needed-for-high-speed-networking-and-computer-power/" TargetMode="External"/><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hyperlink" Target="https://creativecommons.org/licenses/by-nc-sa/3.0/"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technofaq.org/posts/2019/06/whats-needed-for-high-speed-networking-and-computer-power/" TargetMode="External"/><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hyperlink" Target="https://creativecommons.org/licenses/by-nc-sa/3.0/"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technofaq.org/posts/2019/06/whats-needed-for-high-speed-networking-and-computer-power/" TargetMode="External"/><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hyperlink" Target="https://creativecommons.org/licenses/by-nc-sa/3.0/"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84AAFC0E-F4AF-A847-B516-D4F3B306D6BE}"/>
              </a:ext>
            </a:extLst>
          </p:cNvPr>
          <p:cNvSpPr/>
          <p:nvPr userDrawn="1"/>
        </p:nvSpPr>
        <p:spPr>
          <a:xfrm>
            <a:off x="9803877"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spTree>
    <p:extLst>
      <p:ext uri="{BB962C8B-B14F-4D97-AF65-F5344CB8AC3E}">
        <p14:creationId xmlns:p14="http://schemas.microsoft.com/office/powerpoint/2010/main" val="35617422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972109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7914160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927874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4300441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349313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1212181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9666450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071966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3891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5E8AA33-6116-6348-951B-BE1DC8C8FA8A}"/>
              </a:ext>
            </a:extLst>
          </p:cNvPr>
          <p:cNvSpPr/>
          <p:nvPr userDrawn="1"/>
        </p:nvSpPr>
        <p:spPr>
          <a:xfrm>
            <a:off x="10253472" y="0"/>
            <a:ext cx="1938528"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385488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411631E-265E-3345-9782-D63AE11A3E0B}"/>
              </a:ext>
            </a:extLst>
          </p:cNvPr>
          <p:cNvSpPr/>
          <p:nvPr userDrawn="1"/>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7: Fiscal Responsibility</a:t>
            </a:r>
          </a:p>
        </p:txBody>
      </p:sp>
    </p:spTree>
    <p:extLst>
      <p:ext uri="{BB962C8B-B14F-4D97-AF65-F5344CB8AC3E}">
        <p14:creationId xmlns:p14="http://schemas.microsoft.com/office/powerpoint/2010/main" val="31144523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5E8AA33-6116-6348-951B-BE1DC8C8FA8A}"/>
              </a:ext>
            </a:extLst>
          </p:cNvPr>
          <p:cNvSpPr/>
          <p:nvPr userDrawn="1"/>
        </p:nvSpPr>
        <p:spPr>
          <a:xfrm>
            <a:off x="10253472" y="0"/>
            <a:ext cx="1938528"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
        <p:nvSpPr>
          <p:cNvPr id="2" name="Rectangle 1">
            <a:extLst>
              <a:ext uri="{FF2B5EF4-FFF2-40B4-BE49-F238E27FC236}">
                <a16:creationId xmlns:a16="http://schemas.microsoft.com/office/drawing/2014/main" id="{2DF942AE-2F88-5244-E1DA-9F0426CC3CCB}"/>
              </a:ext>
            </a:extLst>
          </p:cNvPr>
          <p:cNvSpPr/>
          <p:nvPr userDrawn="1"/>
        </p:nvSpPr>
        <p:spPr>
          <a:xfrm>
            <a:off x="0" y="0"/>
            <a:ext cx="12192000" cy="685800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780998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
        <p:nvSpPr>
          <p:cNvPr id="9" name="Rectangle 8">
            <a:extLst>
              <a:ext uri="{FF2B5EF4-FFF2-40B4-BE49-F238E27FC236}">
                <a16:creationId xmlns:a16="http://schemas.microsoft.com/office/drawing/2014/main" id="{19FB2333-4E0F-324E-BA9D-6CC2C5138449}"/>
              </a:ext>
            </a:extLst>
          </p:cNvPr>
          <p:cNvSpPr/>
          <p:nvPr userDrawn="1"/>
        </p:nvSpPr>
        <p:spPr>
          <a:xfrm>
            <a:off x="10190375" y="0"/>
            <a:ext cx="2001625"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6147811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9" name="Rectangle 8">
            <a:extLst>
              <a:ext uri="{FF2B5EF4-FFF2-40B4-BE49-F238E27FC236}">
                <a16:creationId xmlns:a16="http://schemas.microsoft.com/office/drawing/2014/main" id="{7DA68B9F-300D-3246-A536-60ED62570600}"/>
              </a:ext>
            </a:extLst>
          </p:cNvPr>
          <p:cNvSpPr/>
          <p:nvPr userDrawn="1"/>
        </p:nvSpPr>
        <p:spPr>
          <a:xfrm>
            <a:off x="9777984" y="0"/>
            <a:ext cx="2414017"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Strategies for Managing Signal Coverage and Addressing Reception Challenges </a:t>
            </a:r>
          </a:p>
        </p:txBody>
      </p:sp>
    </p:spTree>
    <p:extLst>
      <p:ext uri="{BB962C8B-B14F-4D97-AF65-F5344CB8AC3E}">
        <p14:creationId xmlns:p14="http://schemas.microsoft.com/office/powerpoint/2010/main" val="14486534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10BF0262-A1FA-3542-A3EC-15B5EE9AD525}"/>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Best Practices for EAS Integration for Radio Stations</a:t>
            </a:r>
          </a:p>
        </p:txBody>
      </p:sp>
    </p:spTree>
    <p:extLst>
      <p:ext uri="{BB962C8B-B14F-4D97-AF65-F5344CB8AC3E}">
        <p14:creationId xmlns:p14="http://schemas.microsoft.com/office/powerpoint/2010/main" val="24213427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endParaRPr lang="en-US"/>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2" name="Rectangle 1">
            <a:extLst>
              <a:ext uri="{FF2B5EF4-FFF2-40B4-BE49-F238E27FC236}">
                <a16:creationId xmlns:a16="http://schemas.microsoft.com/office/drawing/2014/main" id="{1D6F4215-AC9C-CE5E-31D7-C60164F3B1FB}"/>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Best Practices for EAS Integration for Radio Stations</a:t>
            </a:r>
          </a:p>
        </p:txBody>
      </p:sp>
    </p:spTree>
    <p:extLst>
      <p:ext uri="{BB962C8B-B14F-4D97-AF65-F5344CB8AC3E}">
        <p14:creationId xmlns:p14="http://schemas.microsoft.com/office/powerpoint/2010/main" val="34057744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84AAFC0E-F4AF-A847-B516-D4F3B306D6BE}"/>
              </a:ext>
            </a:extLst>
          </p:cNvPr>
          <p:cNvSpPr/>
          <p:nvPr userDrawn="1"/>
        </p:nvSpPr>
        <p:spPr>
          <a:xfrm>
            <a:off x="9803877"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spTree>
    <p:extLst>
      <p:ext uri="{BB962C8B-B14F-4D97-AF65-F5344CB8AC3E}">
        <p14:creationId xmlns:p14="http://schemas.microsoft.com/office/powerpoint/2010/main" val="5431367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411631E-265E-3345-9782-D63AE11A3E0B}"/>
              </a:ext>
            </a:extLst>
          </p:cNvPr>
          <p:cNvSpPr/>
          <p:nvPr userDrawn="1"/>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7: Fiscal Responsibility</a:t>
            </a:r>
          </a:p>
        </p:txBody>
      </p:sp>
    </p:spTree>
    <p:extLst>
      <p:ext uri="{BB962C8B-B14F-4D97-AF65-F5344CB8AC3E}">
        <p14:creationId xmlns:p14="http://schemas.microsoft.com/office/powerpoint/2010/main" val="17587974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41386640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8102928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240003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F3D049CF-3258-1E48-9FF3-B28603F5BB79}"/>
              </a:ext>
            </a:extLst>
          </p:cNvPr>
          <p:cNvSpPr/>
          <p:nvPr userDrawn="1"/>
        </p:nvSpPr>
        <p:spPr>
          <a:xfrm>
            <a:off x="9803877" y="0"/>
            <a:ext cx="2388124" cy="452440"/>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8: Q&amp;A Discussion, Conclusion, and Next Steps</a:t>
            </a:r>
          </a:p>
        </p:txBody>
      </p:sp>
    </p:spTree>
    <p:extLst>
      <p:ext uri="{BB962C8B-B14F-4D97-AF65-F5344CB8AC3E}">
        <p14:creationId xmlns:p14="http://schemas.microsoft.com/office/powerpoint/2010/main" val="15226487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le Slide (low ink)">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2D061912-18C8-41D6-8A7B-B688E67B5E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0246"/>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547861269"/>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7590070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32413492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504581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3366"/>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endParaRPr lang="en-US"/>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34850032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endParaRPr lang="en-US"/>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5605703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endParaRPr lang="en-US"/>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2689892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25033507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b="1">
                <a:solidFill>
                  <a:srgbClr val="00528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9656113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511210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3851563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669857" y="1564481"/>
            <a:ext cx="4921250" cy="369332"/>
          </a:xfrm>
        </p:spPr>
        <p:txBody>
          <a:bodyPr/>
          <a:lstStyle>
            <a:lvl1pPr marL="342900" indent="-342900">
              <a:buFont typeface="Wingdings" panose="05000000000000000000" pitchFamily="2" charset="2"/>
              <a:buChar char="ü"/>
              <a:defRPr sz="2400" b="1" i="0">
                <a:solidFill>
                  <a:schemeClr val="bg1"/>
                </a:solidFill>
                <a:latin typeface="Arial"/>
                <a:cs typeface="Arial"/>
              </a:defRPr>
            </a:lvl1pPr>
          </a:lstStyle>
          <a:p>
            <a:endParaRPr/>
          </a:p>
        </p:txBody>
      </p:sp>
      <p:sp>
        <p:nvSpPr>
          <p:cNvPr id="4" name="Footer Placeholder 10">
            <a:extLst>
              <a:ext uri="{FF2B5EF4-FFF2-40B4-BE49-F238E27FC236}">
                <a16:creationId xmlns:a16="http://schemas.microsoft.com/office/drawing/2014/main" id="{FF1F73AE-4BFC-F172-C82C-4BD267B11BE5}"/>
              </a:ext>
            </a:extLst>
          </p:cNvPr>
          <p:cNvSpPr>
            <a:spLocks noGrp="1"/>
          </p:cNvSpPr>
          <p:nvPr>
            <p:ph type="ftr" sz="quarter" idx="12"/>
          </p:nvPr>
        </p:nvSpPr>
        <p:spPr>
          <a:xfrm>
            <a:off x="6096000" y="6173791"/>
            <a:ext cx="4443413" cy="365125"/>
          </a:xfrm>
        </p:spPr>
        <p:txBody>
          <a:bodyPr/>
          <a:lstStyle>
            <a:lvl1pPr>
              <a:defRPr>
                <a:ln>
                  <a:noFill/>
                </a:ln>
                <a:solidFill>
                  <a:schemeClr val="bg1"/>
                </a:solidFill>
              </a:defRPr>
            </a:lvl1pPr>
          </a:lstStyle>
          <a:p>
            <a:endParaRPr lang="en-US"/>
          </a:p>
        </p:txBody>
      </p:sp>
      <p:sp>
        <p:nvSpPr>
          <p:cNvPr id="5" name="Slide Number Placeholder 11">
            <a:extLst>
              <a:ext uri="{FF2B5EF4-FFF2-40B4-BE49-F238E27FC236}">
                <a16:creationId xmlns:a16="http://schemas.microsoft.com/office/drawing/2014/main" id="{B900DF7A-5E8E-A290-88DA-FCE37EC472CE}"/>
              </a:ext>
            </a:extLst>
          </p:cNvPr>
          <p:cNvSpPr>
            <a:spLocks noGrp="1"/>
          </p:cNvSpPr>
          <p:nvPr>
            <p:ph type="sldNum" sz="quarter" idx="13"/>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794546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grpSp>
        <p:nvGrpSpPr>
          <p:cNvPr id="4" name="Group 3">
            <a:extLst>
              <a:ext uri="{FF2B5EF4-FFF2-40B4-BE49-F238E27FC236}">
                <a16:creationId xmlns:a16="http://schemas.microsoft.com/office/drawing/2014/main" id="{6D47F6CF-31B4-73BE-4407-D34170EB4F7C}"/>
              </a:ext>
            </a:extLst>
          </p:cNvPr>
          <p:cNvGrpSpPr/>
          <p:nvPr userDrawn="1"/>
        </p:nvGrpSpPr>
        <p:grpSpPr>
          <a:xfrm>
            <a:off x="0" y="0"/>
            <a:ext cx="12192000" cy="6858000"/>
            <a:chOff x="0" y="0"/>
            <a:chExt cx="12192000" cy="6858000"/>
          </a:xfrm>
        </p:grpSpPr>
        <p:cxnSp>
          <p:nvCxnSpPr>
            <p:cNvPr id="5" name="Straight Connector 4">
              <a:extLst>
                <a:ext uri="{FF2B5EF4-FFF2-40B4-BE49-F238E27FC236}">
                  <a16:creationId xmlns:a16="http://schemas.microsoft.com/office/drawing/2014/main" id="{743C70E6-9499-72BA-7B50-5BEBC838AE3E}"/>
                </a:ext>
              </a:extLst>
            </p:cNvPr>
            <p:cNvCxnSpPr/>
            <p:nvPr userDrawn="1"/>
          </p:nvCxnSpPr>
          <p:spPr>
            <a:xfrm>
              <a:off x="0" y="0"/>
              <a:ext cx="12192000" cy="0"/>
            </a:xfrm>
            <a:prstGeom prst="line">
              <a:avLst/>
            </a:prstGeom>
            <a:ln>
              <a:solidFill>
                <a:srgbClr val="005188"/>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D81F816-4098-4D29-6691-C16609AE3A47}"/>
                </a:ext>
              </a:extLst>
            </p:cNvPr>
            <p:cNvCxnSpPr/>
            <p:nvPr userDrawn="1"/>
          </p:nvCxnSpPr>
          <p:spPr>
            <a:xfrm>
              <a:off x="0" y="0"/>
              <a:ext cx="0" cy="6858000"/>
            </a:xfrm>
            <a:prstGeom prst="line">
              <a:avLst/>
            </a:prstGeom>
            <a:ln>
              <a:solidFill>
                <a:srgbClr val="005288"/>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FAF25E5-B25F-233C-393A-EE6EE80421EA}"/>
                </a:ext>
              </a:extLst>
            </p:cNvPr>
            <p:cNvCxnSpPr/>
            <p:nvPr userDrawn="1"/>
          </p:nvCxnSpPr>
          <p:spPr>
            <a:xfrm>
              <a:off x="12192000" y="0"/>
              <a:ext cx="0" cy="6858000"/>
            </a:xfrm>
            <a:prstGeom prst="line">
              <a:avLst/>
            </a:prstGeom>
            <a:ln>
              <a:solidFill>
                <a:srgbClr val="005188"/>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79AEC63-42DE-8413-227A-A41B6CF79688}"/>
                </a:ext>
              </a:extLst>
            </p:cNvPr>
            <p:cNvCxnSpPr/>
            <p:nvPr userDrawn="1"/>
          </p:nvCxnSpPr>
          <p:spPr>
            <a:xfrm>
              <a:off x="0" y="6858000"/>
              <a:ext cx="12192000" cy="0"/>
            </a:xfrm>
            <a:prstGeom prst="line">
              <a:avLst/>
            </a:prstGeom>
            <a:ln>
              <a:solidFill>
                <a:srgbClr val="005288"/>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966391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b="1">
                <a:solidFill>
                  <a:srgbClr val="00528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grpSp>
        <p:nvGrpSpPr>
          <p:cNvPr id="2" name="Group 1">
            <a:extLst>
              <a:ext uri="{FF2B5EF4-FFF2-40B4-BE49-F238E27FC236}">
                <a16:creationId xmlns:a16="http://schemas.microsoft.com/office/drawing/2014/main" id="{31E45BB3-0BE2-0A70-1FDE-B9312ACA762D}"/>
              </a:ext>
            </a:extLst>
          </p:cNvPr>
          <p:cNvGrpSpPr/>
          <p:nvPr userDrawn="1"/>
        </p:nvGrpSpPr>
        <p:grpSpPr>
          <a:xfrm>
            <a:off x="0" y="0"/>
            <a:ext cx="12192000" cy="6858000"/>
            <a:chOff x="0" y="0"/>
            <a:chExt cx="12192000" cy="6858000"/>
          </a:xfrm>
        </p:grpSpPr>
        <p:cxnSp>
          <p:nvCxnSpPr>
            <p:cNvPr id="3" name="Straight Connector 2">
              <a:extLst>
                <a:ext uri="{FF2B5EF4-FFF2-40B4-BE49-F238E27FC236}">
                  <a16:creationId xmlns:a16="http://schemas.microsoft.com/office/drawing/2014/main" id="{3AE26B9A-62CD-D29A-AEB8-DEF30BDDD09B}"/>
                </a:ext>
              </a:extLst>
            </p:cNvPr>
            <p:cNvCxnSpPr/>
            <p:nvPr userDrawn="1"/>
          </p:nvCxnSpPr>
          <p:spPr>
            <a:xfrm>
              <a:off x="0" y="0"/>
              <a:ext cx="12192000" cy="0"/>
            </a:xfrm>
            <a:prstGeom prst="line">
              <a:avLst/>
            </a:prstGeom>
            <a:ln>
              <a:solidFill>
                <a:srgbClr val="005188"/>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71E4BC48-4CDD-9588-CA5E-8C740DB198AD}"/>
                </a:ext>
              </a:extLst>
            </p:cNvPr>
            <p:cNvCxnSpPr/>
            <p:nvPr userDrawn="1"/>
          </p:nvCxnSpPr>
          <p:spPr>
            <a:xfrm>
              <a:off x="0" y="0"/>
              <a:ext cx="0" cy="6858000"/>
            </a:xfrm>
            <a:prstGeom prst="line">
              <a:avLst/>
            </a:prstGeom>
            <a:ln>
              <a:solidFill>
                <a:srgbClr val="005288"/>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5F5F45D0-D0E3-3515-3C92-0F544482501F}"/>
                </a:ext>
              </a:extLst>
            </p:cNvPr>
            <p:cNvCxnSpPr/>
            <p:nvPr userDrawn="1"/>
          </p:nvCxnSpPr>
          <p:spPr>
            <a:xfrm>
              <a:off x="12192000" y="0"/>
              <a:ext cx="0" cy="6858000"/>
            </a:xfrm>
            <a:prstGeom prst="line">
              <a:avLst/>
            </a:prstGeom>
            <a:ln>
              <a:solidFill>
                <a:srgbClr val="005188"/>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6D90D0-8484-76F4-C559-FE2B964DF6B2}"/>
                </a:ext>
              </a:extLst>
            </p:cNvPr>
            <p:cNvCxnSpPr/>
            <p:nvPr userDrawn="1"/>
          </p:nvCxnSpPr>
          <p:spPr>
            <a:xfrm>
              <a:off x="0" y="6858000"/>
              <a:ext cx="12192000" cy="0"/>
            </a:xfrm>
            <a:prstGeom prst="line">
              <a:avLst/>
            </a:prstGeom>
            <a:ln>
              <a:solidFill>
                <a:srgbClr val="005288"/>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337246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39936149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833"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4103356740"/>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7185047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1897600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9" name="Rectangle 8">
            <a:extLst>
              <a:ext uri="{FF2B5EF4-FFF2-40B4-BE49-F238E27FC236}">
                <a16:creationId xmlns:a16="http://schemas.microsoft.com/office/drawing/2014/main" id="{53C30ECD-77F5-9C49-98E6-0AE43848B693}"/>
              </a:ext>
            </a:extLst>
          </p:cNvPr>
          <p:cNvSpPr/>
          <p:nvPr userDrawn="1"/>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1: Introduction to IPAWS</a:t>
            </a:r>
          </a:p>
        </p:txBody>
      </p:sp>
    </p:spTree>
    <p:extLst>
      <p:ext uri="{BB962C8B-B14F-4D97-AF65-F5344CB8AC3E}">
        <p14:creationId xmlns:p14="http://schemas.microsoft.com/office/powerpoint/2010/main" val="1873309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EB2F99A3-BEA1-9A42-B5F0-650096964C2A}"/>
              </a:ext>
            </a:extLst>
          </p:cNvPr>
          <p:cNvSpPr/>
          <p:nvPr userDrawn="1"/>
        </p:nvSpPr>
        <p:spPr>
          <a:xfrm>
            <a:off x="10190375" y="0"/>
            <a:ext cx="2001625" cy="452440"/>
          </a:xfrm>
          <a:prstGeom prst="rect">
            <a:avLst/>
          </a:prstGeom>
          <a:solidFill>
            <a:schemeClr val="accent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2: Introduction to NGWSGP</a:t>
            </a:r>
          </a:p>
        </p:txBody>
      </p:sp>
    </p:spTree>
    <p:extLst>
      <p:ext uri="{BB962C8B-B14F-4D97-AF65-F5344CB8AC3E}">
        <p14:creationId xmlns:p14="http://schemas.microsoft.com/office/powerpoint/2010/main" val="28852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5E8AA33-6116-6348-951B-BE1DC8C8FA8A}"/>
              </a:ext>
            </a:extLst>
          </p:cNvPr>
          <p:cNvSpPr/>
          <p:nvPr userDrawn="1"/>
        </p:nvSpPr>
        <p:spPr>
          <a:xfrm>
            <a:off x="10253472" y="0"/>
            <a:ext cx="1938528"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15840785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9" name="Rectangle 8">
            <a:extLst>
              <a:ext uri="{FF2B5EF4-FFF2-40B4-BE49-F238E27FC236}">
                <a16:creationId xmlns:a16="http://schemas.microsoft.com/office/drawing/2014/main" id="{7DA68B9F-300D-3246-A536-60ED62570600}"/>
              </a:ext>
            </a:extLst>
          </p:cNvPr>
          <p:cNvSpPr/>
          <p:nvPr userDrawn="1"/>
        </p:nvSpPr>
        <p:spPr>
          <a:xfrm>
            <a:off x="9777984" y="0"/>
            <a:ext cx="2414017"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Strategies for Managing Signal Coverage and Addressing Reception Challenges </a:t>
            </a:r>
          </a:p>
        </p:txBody>
      </p:sp>
    </p:spTree>
    <p:extLst>
      <p:ext uri="{BB962C8B-B14F-4D97-AF65-F5344CB8AC3E}">
        <p14:creationId xmlns:p14="http://schemas.microsoft.com/office/powerpoint/2010/main" val="30915052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10BF0262-A1FA-3542-A3EC-15B5EE9AD525}"/>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Best Practices for EAS Integration for Radio Stations</a:t>
            </a:r>
          </a:p>
        </p:txBody>
      </p:sp>
    </p:spTree>
    <p:extLst>
      <p:ext uri="{BB962C8B-B14F-4D97-AF65-F5344CB8AC3E}">
        <p14:creationId xmlns:p14="http://schemas.microsoft.com/office/powerpoint/2010/main" val="19712937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84AAFC0E-F4AF-A847-B516-D4F3B306D6BE}"/>
              </a:ext>
            </a:extLst>
          </p:cNvPr>
          <p:cNvSpPr/>
          <p:nvPr userDrawn="1"/>
        </p:nvSpPr>
        <p:spPr>
          <a:xfrm>
            <a:off x="9803877"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spTree>
    <p:extLst>
      <p:ext uri="{BB962C8B-B14F-4D97-AF65-F5344CB8AC3E}">
        <p14:creationId xmlns:p14="http://schemas.microsoft.com/office/powerpoint/2010/main" val="34658735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411631E-265E-3345-9782-D63AE11A3E0B}"/>
              </a:ext>
            </a:extLst>
          </p:cNvPr>
          <p:cNvSpPr/>
          <p:nvPr userDrawn="1"/>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7: Fiscal Responsibility</a:t>
            </a:r>
          </a:p>
        </p:txBody>
      </p:sp>
    </p:spTree>
    <p:extLst>
      <p:ext uri="{BB962C8B-B14F-4D97-AF65-F5344CB8AC3E}">
        <p14:creationId xmlns:p14="http://schemas.microsoft.com/office/powerpoint/2010/main" val="28148824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F3D049CF-3258-1E48-9FF3-B28603F5BB79}"/>
              </a:ext>
            </a:extLst>
          </p:cNvPr>
          <p:cNvSpPr/>
          <p:nvPr userDrawn="1"/>
        </p:nvSpPr>
        <p:spPr>
          <a:xfrm>
            <a:off x="9803877" y="0"/>
            <a:ext cx="2388124" cy="452440"/>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8: Q&amp;A Discussion, Conclusion, and Next Steps</a:t>
            </a:r>
          </a:p>
        </p:txBody>
      </p:sp>
    </p:spTree>
    <p:extLst>
      <p:ext uri="{BB962C8B-B14F-4D97-AF65-F5344CB8AC3E}">
        <p14:creationId xmlns:p14="http://schemas.microsoft.com/office/powerpoint/2010/main" val="40894224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607146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6042605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20035307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18004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10719556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2" name="Picture 1" descr="A picture containing text, computer, electronics&#10;&#10;Description automatically generated">
            <a:extLst>
              <a:ext uri="{FF2B5EF4-FFF2-40B4-BE49-F238E27FC236}">
                <a16:creationId xmlns:a16="http://schemas.microsoft.com/office/drawing/2014/main" id="{87AEDFA8-9C0F-CF41-626C-C9C9FA54D929}"/>
              </a:ext>
            </a:extLst>
          </p:cNvPr>
          <p:cNvPicPr>
            <a:picLocks noChangeAspect="1"/>
          </p:cNvPicPr>
          <p:nvPr userDrawn="1"/>
        </p:nvPicPr>
        <p:blipFill rotWithShape="1">
          <a:blip r:embed="rId2">
            <a:extLst>
              <a:ext uri="{837473B0-CC2E-450A-ABE3-18F120FF3D39}">
                <a1611:picAttrSrcUrl xmlns:a1611="http://schemas.microsoft.com/office/drawing/2016/11/main" r:id="rId3"/>
              </a:ext>
            </a:extLst>
          </a:blip>
          <a:srcRect r="39694"/>
          <a:stretch/>
        </p:blipFill>
        <p:spPr>
          <a:xfrm>
            <a:off x="0" y="0"/>
            <a:ext cx="6096001" cy="6891256"/>
          </a:xfrm>
          <a:prstGeom prst="rect">
            <a:avLst/>
          </a:prstGeom>
        </p:spPr>
      </p:pic>
      <p:sp>
        <p:nvSpPr>
          <p:cNvPr id="3" name="TextBox 2">
            <a:extLst>
              <a:ext uri="{FF2B5EF4-FFF2-40B4-BE49-F238E27FC236}">
                <a16:creationId xmlns:a16="http://schemas.microsoft.com/office/drawing/2014/main" id="{D82754AE-9388-D7C2-D410-056484605509}"/>
              </a:ext>
            </a:extLst>
          </p:cNvPr>
          <p:cNvSpPr txBox="1"/>
          <p:nvPr userDrawn="1"/>
        </p:nvSpPr>
        <p:spPr>
          <a:xfrm>
            <a:off x="6096000" y="6351480"/>
            <a:ext cx="1728247" cy="369332"/>
          </a:xfrm>
          <a:prstGeom prst="rect">
            <a:avLst/>
          </a:prstGeom>
          <a:noFill/>
        </p:spPr>
        <p:txBody>
          <a:bodyPr wrap="square" rtlCol="0">
            <a:spAutoFit/>
          </a:bodyPr>
          <a:lstStyle/>
          <a:p>
            <a:r>
              <a:rPr lang="en-US" sz="900">
                <a:hlinkClick r:id="rId3" tooltip="https://technofaq.org/posts/2019/06/whats-needed-for-high-speed-networking-and-computer-power/"/>
              </a:rPr>
              <a:t>This Photo</a:t>
            </a:r>
            <a:r>
              <a:rPr lang="en-US" sz="900"/>
              <a:t> by Unknown Author is licensed under </a:t>
            </a:r>
            <a:r>
              <a:rPr lang="en-US" sz="900">
                <a:hlinkClick r:id="rId4" tooltip="https://creativecommons.org/licenses/by-nc-sa/3.0/"/>
              </a:rPr>
              <a:t>CC BY-SA-NC</a:t>
            </a:r>
            <a:endParaRPr lang="en-US" sz="900"/>
          </a:p>
        </p:txBody>
      </p:sp>
      <p:sp>
        <p:nvSpPr>
          <p:cNvPr id="5" name="Rectangle 4">
            <a:extLst>
              <a:ext uri="{FF2B5EF4-FFF2-40B4-BE49-F238E27FC236}">
                <a16:creationId xmlns:a16="http://schemas.microsoft.com/office/drawing/2014/main" id="{C748DFCA-2517-C3CC-78A0-42B50B489670}"/>
              </a:ext>
            </a:extLst>
          </p:cNvPr>
          <p:cNvSpPr/>
          <p:nvPr userDrawn="1"/>
        </p:nvSpPr>
        <p:spPr>
          <a:xfrm>
            <a:off x="9803876"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spTree>
    <p:extLst>
      <p:ext uri="{BB962C8B-B14F-4D97-AF65-F5344CB8AC3E}">
        <p14:creationId xmlns:p14="http://schemas.microsoft.com/office/powerpoint/2010/main" val="7279262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2" name="Picture 1" descr="A picture containing text, computer, electronics&#10;&#10;Description automatically generated">
            <a:extLst>
              <a:ext uri="{FF2B5EF4-FFF2-40B4-BE49-F238E27FC236}">
                <a16:creationId xmlns:a16="http://schemas.microsoft.com/office/drawing/2014/main" id="{87AEDFA8-9C0F-CF41-626C-C9C9FA54D929}"/>
              </a:ext>
            </a:extLst>
          </p:cNvPr>
          <p:cNvPicPr>
            <a:picLocks noChangeAspect="1"/>
          </p:cNvPicPr>
          <p:nvPr userDrawn="1"/>
        </p:nvPicPr>
        <p:blipFill rotWithShape="1">
          <a:blip r:embed="rId2">
            <a:extLst>
              <a:ext uri="{837473B0-CC2E-450A-ABE3-18F120FF3D39}">
                <a1611:picAttrSrcUrl xmlns:a1611="http://schemas.microsoft.com/office/drawing/2016/11/main" r:id="rId3"/>
              </a:ext>
            </a:extLst>
          </a:blip>
          <a:srcRect r="39694"/>
          <a:stretch/>
        </p:blipFill>
        <p:spPr>
          <a:xfrm>
            <a:off x="0" y="0"/>
            <a:ext cx="6096001" cy="6891256"/>
          </a:xfrm>
          <a:prstGeom prst="rect">
            <a:avLst/>
          </a:prstGeom>
        </p:spPr>
      </p:pic>
      <p:sp>
        <p:nvSpPr>
          <p:cNvPr id="3" name="TextBox 2">
            <a:extLst>
              <a:ext uri="{FF2B5EF4-FFF2-40B4-BE49-F238E27FC236}">
                <a16:creationId xmlns:a16="http://schemas.microsoft.com/office/drawing/2014/main" id="{D82754AE-9388-D7C2-D410-056484605509}"/>
              </a:ext>
            </a:extLst>
          </p:cNvPr>
          <p:cNvSpPr txBox="1"/>
          <p:nvPr userDrawn="1"/>
        </p:nvSpPr>
        <p:spPr>
          <a:xfrm>
            <a:off x="6096000" y="6351480"/>
            <a:ext cx="1728247" cy="369332"/>
          </a:xfrm>
          <a:prstGeom prst="rect">
            <a:avLst/>
          </a:prstGeom>
          <a:noFill/>
        </p:spPr>
        <p:txBody>
          <a:bodyPr wrap="square" rtlCol="0">
            <a:spAutoFit/>
          </a:bodyPr>
          <a:lstStyle/>
          <a:p>
            <a:r>
              <a:rPr lang="en-US" sz="900">
                <a:hlinkClick r:id="rId3" tooltip="https://technofaq.org/posts/2019/06/whats-needed-for-high-speed-networking-and-computer-power/"/>
              </a:rPr>
              <a:t>This Photo</a:t>
            </a:r>
            <a:r>
              <a:rPr lang="en-US" sz="900"/>
              <a:t> by Unknown Author is licensed under </a:t>
            </a:r>
            <a:r>
              <a:rPr lang="en-US" sz="900">
                <a:hlinkClick r:id="rId4" tooltip="https://creativecommons.org/licenses/by-nc-sa/3.0/"/>
              </a:rPr>
              <a:t>CC BY-SA-NC</a:t>
            </a:r>
            <a:endParaRPr lang="en-US" sz="900"/>
          </a:p>
        </p:txBody>
      </p:sp>
      <p:sp>
        <p:nvSpPr>
          <p:cNvPr id="4" name="Rectangle 3">
            <a:extLst>
              <a:ext uri="{FF2B5EF4-FFF2-40B4-BE49-F238E27FC236}">
                <a16:creationId xmlns:a16="http://schemas.microsoft.com/office/drawing/2014/main" id="{01ECA46C-336B-73F4-80B0-7DBF9729C961}"/>
              </a:ext>
            </a:extLst>
          </p:cNvPr>
          <p:cNvSpPr/>
          <p:nvPr userDrawn="1"/>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7: Fiscal Responsibility</a:t>
            </a:r>
          </a:p>
        </p:txBody>
      </p:sp>
    </p:spTree>
    <p:extLst>
      <p:ext uri="{BB962C8B-B14F-4D97-AF65-F5344CB8AC3E}">
        <p14:creationId xmlns:p14="http://schemas.microsoft.com/office/powerpoint/2010/main" val="10878866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2" name="Picture 1" descr="A picture containing text, computer, electronics&#10;&#10;Description automatically generated">
            <a:extLst>
              <a:ext uri="{FF2B5EF4-FFF2-40B4-BE49-F238E27FC236}">
                <a16:creationId xmlns:a16="http://schemas.microsoft.com/office/drawing/2014/main" id="{87AEDFA8-9C0F-CF41-626C-C9C9FA54D929}"/>
              </a:ext>
            </a:extLst>
          </p:cNvPr>
          <p:cNvPicPr>
            <a:picLocks noChangeAspect="1"/>
          </p:cNvPicPr>
          <p:nvPr userDrawn="1"/>
        </p:nvPicPr>
        <p:blipFill rotWithShape="1">
          <a:blip r:embed="rId2">
            <a:extLst>
              <a:ext uri="{837473B0-CC2E-450A-ABE3-18F120FF3D39}">
                <a1611:picAttrSrcUrl xmlns:a1611="http://schemas.microsoft.com/office/drawing/2016/11/main" r:id="rId3"/>
              </a:ext>
            </a:extLst>
          </a:blip>
          <a:srcRect r="39694"/>
          <a:stretch/>
        </p:blipFill>
        <p:spPr>
          <a:xfrm>
            <a:off x="0" y="0"/>
            <a:ext cx="6096001" cy="6891256"/>
          </a:xfrm>
          <a:prstGeom prst="rect">
            <a:avLst/>
          </a:prstGeom>
        </p:spPr>
      </p:pic>
      <p:sp>
        <p:nvSpPr>
          <p:cNvPr id="3" name="TextBox 2">
            <a:extLst>
              <a:ext uri="{FF2B5EF4-FFF2-40B4-BE49-F238E27FC236}">
                <a16:creationId xmlns:a16="http://schemas.microsoft.com/office/drawing/2014/main" id="{D82754AE-9388-D7C2-D410-056484605509}"/>
              </a:ext>
            </a:extLst>
          </p:cNvPr>
          <p:cNvSpPr txBox="1"/>
          <p:nvPr userDrawn="1"/>
        </p:nvSpPr>
        <p:spPr>
          <a:xfrm>
            <a:off x="6096000" y="6351480"/>
            <a:ext cx="1728247" cy="369332"/>
          </a:xfrm>
          <a:prstGeom prst="rect">
            <a:avLst/>
          </a:prstGeom>
          <a:noFill/>
        </p:spPr>
        <p:txBody>
          <a:bodyPr wrap="square" rtlCol="0">
            <a:spAutoFit/>
          </a:bodyPr>
          <a:lstStyle/>
          <a:p>
            <a:r>
              <a:rPr lang="en-US" sz="900">
                <a:hlinkClick r:id="rId3" tooltip="https://technofaq.org/posts/2019/06/whats-needed-for-high-speed-networking-and-computer-power/"/>
              </a:rPr>
              <a:t>This Photo</a:t>
            </a:r>
            <a:r>
              <a:rPr lang="en-US" sz="900"/>
              <a:t> by Unknown Author is licensed under </a:t>
            </a:r>
            <a:r>
              <a:rPr lang="en-US" sz="900">
                <a:hlinkClick r:id="rId4" tooltip="https://creativecommons.org/licenses/by-nc-sa/3.0/"/>
              </a:rPr>
              <a:t>CC BY-SA-NC</a:t>
            </a:r>
            <a:endParaRPr lang="en-US" sz="900"/>
          </a:p>
        </p:txBody>
      </p:sp>
      <p:sp>
        <p:nvSpPr>
          <p:cNvPr id="5" name="Rectangle 4">
            <a:extLst>
              <a:ext uri="{FF2B5EF4-FFF2-40B4-BE49-F238E27FC236}">
                <a16:creationId xmlns:a16="http://schemas.microsoft.com/office/drawing/2014/main" id="{743F5BB7-66D5-D75F-606D-FFE98AB36D22}"/>
              </a:ext>
            </a:extLst>
          </p:cNvPr>
          <p:cNvSpPr/>
          <p:nvPr userDrawn="1"/>
        </p:nvSpPr>
        <p:spPr>
          <a:xfrm>
            <a:off x="9803877" y="0"/>
            <a:ext cx="2388124" cy="452440"/>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8: Q&amp;A Discussion, Conclusion, and Next Steps</a:t>
            </a:r>
          </a:p>
        </p:txBody>
      </p:sp>
    </p:spTree>
    <p:extLst>
      <p:ext uri="{BB962C8B-B14F-4D97-AF65-F5344CB8AC3E}">
        <p14:creationId xmlns:p14="http://schemas.microsoft.com/office/powerpoint/2010/main" val="32602061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Rectangle 2">
            <a:extLst>
              <a:ext uri="{FF2B5EF4-FFF2-40B4-BE49-F238E27FC236}">
                <a16:creationId xmlns:a16="http://schemas.microsoft.com/office/drawing/2014/main" id="{BC5C2DBD-F415-3FC0-1894-F06E4DE10032}"/>
              </a:ext>
            </a:extLst>
          </p:cNvPr>
          <p:cNvSpPr/>
          <p:nvPr userDrawn="1"/>
        </p:nvSpPr>
        <p:spPr>
          <a:xfrm>
            <a:off x="9803877"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grpSp>
        <p:nvGrpSpPr>
          <p:cNvPr id="4" name="Group 3">
            <a:extLst>
              <a:ext uri="{FF2B5EF4-FFF2-40B4-BE49-F238E27FC236}">
                <a16:creationId xmlns:a16="http://schemas.microsoft.com/office/drawing/2014/main" id="{BB0C943A-63D4-E732-7AAE-D1BAEDCE98C8}"/>
              </a:ext>
            </a:extLst>
          </p:cNvPr>
          <p:cNvGrpSpPr/>
          <p:nvPr userDrawn="1"/>
        </p:nvGrpSpPr>
        <p:grpSpPr>
          <a:xfrm>
            <a:off x="303844" y="355599"/>
            <a:ext cx="5792157" cy="2847227"/>
            <a:chOff x="5953239" y="2178484"/>
            <a:chExt cx="5629161" cy="3193366"/>
          </a:xfrm>
        </p:grpSpPr>
        <p:pic>
          <p:nvPicPr>
            <p:cNvPr id="5" name="Picture 4">
              <a:extLst>
                <a:ext uri="{FF2B5EF4-FFF2-40B4-BE49-F238E27FC236}">
                  <a16:creationId xmlns:a16="http://schemas.microsoft.com/office/drawing/2014/main" id="{E2A6E3A3-A8C9-A2C8-A9DD-9C891ABB6A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892" b="115"/>
            <a:stretch/>
          </p:blipFill>
          <p:spPr>
            <a:xfrm>
              <a:off x="5953239" y="2178484"/>
              <a:ext cx="5629161" cy="3193366"/>
            </a:xfrm>
            <a:prstGeom prst="rect">
              <a:avLst/>
            </a:prstGeom>
          </p:spPr>
        </p:pic>
        <p:pic>
          <p:nvPicPr>
            <p:cNvPr id="6" name="Picture 5">
              <a:extLst>
                <a:ext uri="{FF2B5EF4-FFF2-40B4-BE49-F238E27FC236}">
                  <a16:creationId xmlns:a16="http://schemas.microsoft.com/office/drawing/2014/main" id="{91D16493-5F1C-D526-8F16-197029FB2F7E}"/>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7515922" y="2488425"/>
              <a:ext cx="3113931" cy="1769691"/>
            </a:xfrm>
            <a:prstGeom prst="roundRect">
              <a:avLst>
                <a:gd name="adj" fmla="val 2674"/>
              </a:avLst>
            </a:prstGeom>
            <a:ln w="19050" cmpd="sng">
              <a:noFill/>
            </a:ln>
            <a:effectLst/>
          </p:spPr>
        </p:pic>
      </p:grpSp>
      <p:grpSp>
        <p:nvGrpSpPr>
          <p:cNvPr id="7" name="Group 6">
            <a:extLst>
              <a:ext uri="{FF2B5EF4-FFF2-40B4-BE49-F238E27FC236}">
                <a16:creationId xmlns:a16="http://schemas.microsoft.com/office/drawing/2014/main" id="{167CF274-0B67-2250-F104-8540F9814A61}"/>
              </a:ext>
            </a:extLst>
          </p:cNvPr>
          <p:cNvGrpSpPr/>
          <p:nvPr userDrawn="1"/>
        </p:nvGrpSpPr>
        <p:grpSpPr>
          <a:xfrm>
            <a:off x="3479652" y="3183004"/>
            <a:ext cx="3190922" cy="2981629"/>
            <a:chOff x="5132086" y="419023"/>
            <a:chExt cx="3721781" cy="4107816"/>
          </a:xfrm>
        </p:grpSpPr>
        <p:sp>
          <p:nvSpPr>
            <p:cNvPr id="10" name="Content Placeholder 3">
              <a:extLst>
                <a:ext uri="{FF2B5EF4-FFF2-40B4-BE49-F238E27FC236}">
                  <a16:creationId xmlns:a16="http://schemas.microsoft.com/office/drawing/2014/main" id="{05385062-2078-F8AD-2111-6E3102B60245}"/>
                </a:ext>
              </a:extLst>
            </p:cNvPr>
            <p:cNvSpPr txBox="1">
              <a:spLocks/>
            </p:cNvSpPr>
            <p:nvPr/>
          </p:nvSpPr>
          <p:spPr>
            <a:xfrm>
              <a:off x="5543510" y="419023"/>
              <a:ext cx="3310357" cy="410781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0"/>
                </a:spcAft>
                <a:buNone/>
              </a:pPr>
              <a:r>
                <a:rPr lang="en-US" sz="1800">
                  <a:solidFill>
                    <a:srgbClr val="7030A0"/>
                  </a:solidFill>
                  <a:latin typeface="Calibri" charset="0"/>
                  <a:ea typeface="Calibri" charset="0"/>
                  <a:cs typeface="Calibri" charset="0"/>
                </a:rPr>
                <a:t>Analog and digital signals sent separately</a:t>
              </a:r>
            </a:p>
            <a:p>
              <a:pPr marL="0" indent="0">
                <a:spcAft>
                  <a:spcPts val="0"/>
                </a:spcAft>
                <a:buNone/>
              </a:pPr>
              <a:r>
                <a:rPr lang="en-US" sz="1800">
                  <a:solidFill>
                    <a:srgbClr val="7030A0"/>
                  </a:solidFill>
                  <a:latin typeface="Calibri" charset="0"/>
                  <a:ea typeface="Calibri" charset="0"/>
                  <a:cs typeface="Calibri" charset="0"/>
                </a:rPr>
                <a:t>Audio combined prior to transmission</a:t>
              </a:r>
            </a:p>
            <a:p>
              <a:pPr marL="0" indent="0">
                <a:spcAft>
                  <a:spcPts val="0"/>
                </a:spcAft>
                <a:buNone/>
              </a:pPr>
              <a:r>
                <a:rPr lang="en-US" sz="1800">
                  <a:solidFill>
                    <a:srgbClr val="7030A0"/>
                  </a:solidFill>
                  <a:latin typeface="Calibri" charset="0"/>
                  <a:ea typeface="Calibri" charset="0"/>
                  <a:cs typeface="Calibri" charset="0"/>
                </a:rPr>
                <a:t>Composite signal transmitted by station</a:t>
              </a:r>
            </a:p>
            <a:p>
              <a:pPr marL="0" indent="0">
                <a:spcAft>
                  <a:spcPts val="0"/>
                </a:spcAft>
                <a:buNone/>
              </a:pPr>
              <a:r>
                <a:rPr lang="en-US" sz="1800">
                  <a:solidFill>
                    <a:srgbClr val="7030A0"/>
                  </a:solidFill>
                  <a:latin typeface="Calibri" charset="0"/>
                  <a:ea typeface="Calibri" charset="0"/>
                  <a:cs typeface="Calibri" charset="0"/>
                </a:rPr>
                <a:t>Multipath distortion only affects analog transmission</a:t>
              </a:r>
            </a:p>
            <a:p>
              <a:pPr marL="0" indent="0">
                <a:spcAft>
                  <a:spcPts val="0"/>
                </a:spcAft>
                <a:buNone/>
              </a:pPr>
              <a:r>
                <a:rPr lang="en-US" sz="1800">
                  <a:solidFill>
                    <a:srgbClr val="7030A0"/>
                  </a:solidFill>
                  <a:latin typeface="Calibri" charset="0"/>
                  <a:ea typeface="Calibri" charset="0"/>
                  <a:cs typeface="Calibri" charset="0"/>
                </a:rPr>
                <a:t>Signal compatible with both analog and digital radios—only digital radios receive digital multicast channels</a:t>
              </a:r>
            </a:p>
          </p:txBody>
        </p:sp>
        <p:sp>
          <p:nvSpPr>
            <p:cNvPr id="11" name="Oval 10">
              <a:extLst>
                <a:ext uri="{FF2B5EF4-FFF2-40B4-BE49-F238E27FC236}">
                  <a16:creationId xmlns:a16="http://schemas.microsoft.com/office/drawing/2014/main" id="{BBC87446-5C86-95FF-526B-FA6EBCB4B38D}"/>
                </a:ext>
              </a:extLst>
            </p:cNvPr>
            <p:cNvSpPr/>
            <p:nvPr/>
          </p:nvSpPr>
          <p:spPr>
            <a:xfrm>
              <a:off x="5132086" y="550594"/>
              <a:ext cx="365076" cy="365077"/>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1</a:t>
              </a:r>
            </a:p>
          </p:txBody>
        </p:sp>
        <p:sp>
          <p:nvSpPr>
            <p:cNvPr id="14" name="Oval 13">
              <a:extLst>
                <a:ext uri="{FF2B5EF4-FFF2-40B4-BE49-F238E27FC236}">
                  <a16:creationId xmlns:a16="http://schemas.microsoft.com/office/drawing/2014/main" id="{7DB3B22B-B184-DA54-4A46-8DE4851AF7DA}"/>
                </a:ext>
              </a:extLst>
            </p:cNvPr>
            <p:cNvSpPr/>
            <p:nvPr/>
          </p:nvSpPr>
          <p:spPr>
            <a:xfrm>
              <a:off x="5132086" y="1301393"/>
              <a:ext cx="365076" cy="365078"/>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2</a:t>
              </a:r>
            </a:p>
          </p:txBody>
        </p:sp>
        <p:sp>
          <p:nvSpPr>
            <p:cNvPr id="15" name="Oval 14">
              <a:extLst>
                <a:ext uri="{FF2B5EF4-FFF2-40B4-BE49-F238E27FC236}">
                  <a16:creationId xmlns:a16="http://schemas.microsoft.com/office/drawing/2014/main" id="{115E6A22-4D2D-EBAA-17B0-E61442264BC1}"/>
                </a:ext>
              </a:extLst>
            </p:cNvPr>
            <p:cNvSpPr/>
            <p:nvPr/>
          </p:nvSpPr>
          <p:spPr>
            <a:xfrm>
              <a:off x="5132086" y="2153080"/>
              <a:ext cx="365076" cy="365078"/>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3</a:t>
              </a:r>
            </a:p>
          </p:txBody>
        </p:sp>
        <p:sp>
          <p:nvSpPr>
            <p:cNvPr id="16" name="Oval 15">
              <a:extLst>
                <a:ext uri="{FF2B5EF4-FFF2-40B4-BE49-F238E27FC236}">
                  <a16:creationId xmlns:a16="http://schemas.microsoft.com/office/drawing/2014/main" id="{32AB9F5E-1152-F085-1189-A18803B6766A}"/>
                </a:ext>
              </a:extLst>
            </p:cNvPr>
            <p:cNvSpPr/>
            <p:nvPr/>
          </p:nvSpPr>
          <p:spPr>
            <a:xfrm>
              <a:off x="5132086" y="2983295"/>
              <a:ext cx="365076" cy="365078"/>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4</a:t>
              </a:r>
            </a:p>
          </p:txBody>
        </p:sp>
        <p:sp>
          <p:nvSpPr>
            <p:cNvPr id="17" name="Oval 16">
              <a:extLst>
                <a:ext uri="{FF2B5EF4-FFF2-40B4-BE49-F238E27FC236}">
                  <a16:creationId xmlns:a16="http://schemas.microsoft.com/office/drawing/2014/main" id="{F633A06B-EE9A-2E4D-EE94-C3F30A1D64AE}"/>
                </a:ext>
              </a:extLst>
            </p:cNvPr>
            <p:cNvSpPr/>
            <p:nvPr/>
          </p:nvSpPr>
          <p:spPr>
            <a:xfrm>
              <a:off x="5132086" y="3782491"/>
              <a:ext cx="365076" cy="365076"/>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5</a:t>
              </a:r>
            </a:p>
          </p:txBody>
        </p:sp>
      </p:grpSp>
      <p:grpSp>
        <p:nvGrpSpPr>
          <p:cNvPr id="18" name="Group 17">
            <a:extLst>
              <a:ext uri="{FF2B5EF4-FFF2-40B4-BE49-F238E27FC236}">
                <a16:creationId xmlns:a16="http://schemas.microsoft.com/office/drawing/2014/main" id="{D98EDB88-C754-13E5-78E4-693B3241E94B}"/>
              </a:ext>
            </a:extLst>
          </p:cNvPr>
          <p:cNvGrpSpPr/>
          <p:nvPr userDrawn="1"/>
        </p:nvGrpSpPr>
        <p:grpSpPr>
          <a:xfrm>
            <a:off x="0" y="3429001"/>
            <a:ext cx="3426913" cy="3212786"/>
            <a:chOff x="396239" y="1565601"/>
            <a:chExt cx="4267201" cy="4258277"/>
          </a:xfrm>
        </p:grpSpPr>
        <p:pic>
          <p:nvPicPr>
            <p:cNvPr id="19" name="Picture 18">
              <a:extLst>
                <a:ext uri="{FF2B5EF4-FFF2-40B4-BE49-F238E27FC236}">
                  <a16:creationId xmlns:a16="http://schemas.microsoft.com/office/drawing/2014/main" id="{B1946A1A-7EEF-BAD7-968A-3EF25D1BA46C}"/>
                </a:ext>
              </a:extLst>
            </p:cNvPr>
            <p:cNvPicPr>
              <a:picLocks noChangeAspect="1"/>
            </p:cNvPicPr>
            <p:nvPr/>
          </p:nvPicPr>
          <p:blipFill rotWithShape="1">
            <a:blip r:embed="rId4" cstate="screen">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396239" y="1565601"/>
              <a:ext cx="4267201" cy="4258277"/>
            </a:xfrm>
            <a:prstGeom prst="rect">
              <a:avLst/>
            </a:prstGeom>
          </p:spPr>
        </p:pic>
        <p:sp>
          <p:nvSpPr>
            <p:cNvPr id="20" name="Oval 19">
              <a:extLst>
                <a:ext uri="{FF2B5EF4-FFF2-40B4-BE49-F238E27FC236}">
                  <a16:creationId xmlns:a16="http://schemas.microsoft.com/office/drawing/2014/main" id="{96A196CD-4EC9-FFB9-FE4A-B8EACC649433}"/>
                </a:ext>
              </a:extLst>
            </p:cNvPr>
            <p:cNvSpPr/>
            <p:nvPr/>
          </p:nvSpPr>
          <p:spPr>
            <a:xfrm>
              <a:off x="2480821" y="22512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2</a:t>
              </a:r>
            </a:p>
          </p:txBody>
        </p:sp>
        <p:sp>
          <p:nvSpPr>
            <p:cNvPr id="21" name="Oval 20">
              <a:extLst>
                <a:ext uri="{FF2B5EF4-FFF2-40B4-BE49-F238E27FC236}">
                  <a16:creationId xmlns:a16="http://schemas.microsoft.com/office/drawing/2014/main" id="{C060B586-1D46-C17B-4003-8BC208C1B3D4}"/>
                </a:ext>
              </a:extLst>
            </p:cNvPr>
            <p:cNvSpPr/>
            <p:nvPr/>
          </p:nvSpPr>
          <p:spPr>
            <a:xfrm>
              <a:off x="1721853" y="190214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1</a:t>
              </a:r>
            </a:p>
          </p:txBody>
        </p:sp>
        <p:sp>
          <p:nvSpPr>
            <p:cNvPr id="22" name="Oval 21">
              <a:extLst>
                <a:ext uri="{FF2B5EF4-FFF2-40B4-BE49-F238E27FC236}">
                  <a16:creationId xmlns:a16="http://schemas.microsoft.com/office/drawing/2014/main" id="{0EAB9829-1BBB-2855-60D4-71ACDAB2BB51}"/>
                </a:ext>
              </a:extLst>
            </p:cNvPr>
            <p:cNvSpPr/>
            <p:nvPr/>
          </p:nvSpPr>
          <p:spPr>
            <a:xfrm>
              <a:off x="3201942" y="25847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3</a:t>
              </a:r>
            </a:p>
          </p:txBody>
        </p:sp>
        <p:sp>
          <p:nvSpPr>
            <p:cNvPr id="23" name="Oval 22">
              <a:extLst>
                <a:ext uri="{FF2B5EF4-FFF2-40B4-BE49-F238E27FC236}">
                  <a16:creationId xmlns:a16="http://schemas.microsoft.com/office/drawing/2014/main" id="{EDE54C22-2FF9-F072-0811-A0CC1FFE8502}"/>
                </a:ext>
              </a:extLst>
            </p:cNvPr>
            <p:cNvSpPr/>
            <p:nvPr/>
          </p:nvSpPr>
          <p:spPr>
            <a:xfrm>
              <a:off x="1834619" y="3696262"/>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4</a:t>
              </a:r>
            </a:p>
          </p:txBody>
        </p:sp>
        <p:sp>
          <p:nvSpPr>
            <p:cNvPr id="24" name="Oval 23">
              <a:extLst>
                <a:ext uri="{FF2B5EF4-FFF2-40B4-BE49-F238E27FC236}">
                  <a16:creationId xmlns:a16="http://schemas.microsoft.com/office/drawing/2014/main" id="{CCF41DC6-3C99-30E8-1C3A-3C47260131CB}"/>
                </a:ext>
              </a:extLst>
            </p:cNvPr>
            <p:cNvSpPr/>
            <p:nvPr/>
          </p:nvSpPr>
          <p:spPr>
            <a:xfrm>
              <a:off x="2382693" y="516469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5</a:t>
              </a:r>
            </a:p>
          </p:txBody>
        </p:sp>
      </p:grpSp>
    </p:spTree>
    <p:extLst>
      <p:ext uri="{BB962C8B-B14F-4D97-AF65-F5344CB8AC3E}">
        <p14:creationId xmlns:p14="http://schemas.microsoft.com/office/powerpoint/2010/main" val="40345573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grpSp>
        <p:nvGrpSpPr>
          <p:cNvPr id="3" name="Group 2">
            <a:extLst>
              <a:ext uri="{FF2B5EF4-FFF2-40B4-BE49-F238E27FC236}">
                <a16:creationId xmlns:a16="http://schemas.microsoft.com/office/drawing/2014/main" id="{4D4590A0-26F3-E8E8-9CE2-A5CEDCA6D687}"/>
              </a:ext>
            </a:extLst>
          </p:cNvPr>
          <p:cNvGrpSpPr/>
          <p:nvPr userDrawn="1"/>
        </p:nvGrpSpPr>
        <p:grpSpPr>
          <a:xfrm>
            <a:off x="360145" y="3476146"/>
            <a:ext cx="5897858" cy="3165640"/>
            <a:chOff x="5574815" y="4057106"/>
            <a:chExt cx="4741252" cy="2420506"/>
          </a:xfrm>
        </p:grpSpPr>
        <p:grpSp>
          <p:nvGrpSpPr>
            <p:cNvPr id="5" name="Group 4">
              <a:extLst>
                <a:ext uri="{FF2B5EF4-FFF2-40B4-BE49-F238E27FC236}">
                  <a16:creationId xmlns:a16="http://schemas.microsoft.com/office/drawing/2014/main" id="{BAA4B2C1-9DA5-803E-9252-38688228B1AE}"/>
                </a:ext>
              </a:extLst>
            </p:cNvPr>
            <p:cNvGrpSpPr/>
            <p:nvPr/>
          </p:nvGrpSpPr>
          <p:grpSpPr>
            <a:xfrm>
              <a:off x="5574815" y="4057106"/>
              <a:ext cx="4741252" cy="2420506"/>
              <a:chOff x="2788813" y="4334010"/>
              <a:chExt cx="4741252" cy="2420506"/>
            </a:xfrm>
          </p:grpSpPr>
          <p:pic>
            <p:nvPicPr>
              <p:cNvPr id="10" name="Picture 3">
                <a:extLst>
                  <a:ext uri="{FF2B5EF4-FFF2-40B4-BE49-F238E27FC236}">
                    <a16:creationId xmlns:a16="http://schemas.microsoft.com/office/drawing/2014/main" id="{E2568099-18A5-F3EE-45AD-2122769D1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813" y="4334010"/>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B38F52B-B7A0-C5B2-7047-BF9A5EB1E59C}"/>
                  </a:ext>
                </a:extLst>
              </p:cNvPr>
              <p:cNvPicPr>
                <a:picLocks noChangeAspect="1"/>
              </p:cNvPicPr>
              <p:nvPr/>
            </p:nvPicPr>
            <p:blipFill rotWithShape="1">
              <a:blip r:embed="rId3"/>
              <a:srcRect l="4101" t="15719" r="5827" b="18646"/>
              <a:stretch/>
            </p:blipFill>
            <p:spPr>
              <a:xfrm>
                <a:off x="3606600" y="4771491"/>
                <a:ext cx="1552839" cy="1532588"/>
              </a:xfrm>
              <a:prstGeom prst="rect">
                <a:avLst/>
              </a:prstGeom>
            </p:spPr>
          </p:pic>
        </p:grpSp>
        <p:sp>
          <p:nvSpPr>
            <p:cNvPr id="6" name="TextBox 5">
              <a:extLst>
                <a:ext uri="{FF2B5EF4-FFF2-40B4-BE49-F238E27FC236}">
                  <a16:creationId xmlns:a16="http://schemas.microsoft.com/office/drawing/2014/main" id="{32A60F6C-0087-BA90-0977-59E81DB401A2}"/>
                </a:ext>
              </a:extLst>
            </p:cNvPr>
            <p:cNvSpPr txBox="1"/>
            <p:nvPr/>
          </p:nvSpPr>
          <p:spPr>
            <a:xfrm>
              <a:off x="8344221" y="4780886"/>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Person of Interest</a:t>
              </a:r>
            </a:p>
          </p:txBody>
        </p:sp>
        <p:sp>
          <p:nvSpPr>
            <p:cNvPr id="7" name="TextBox 6">
              <a:extLst>
                <a:ext uri="{FF2B5EF4-FFF2-40B4-BE49-F238E27FC236}">
                  <a16:creationId xmlns:a16="http://schemas.microsoft.com/office/drawing/2014/main" id="{2FA0E3F2-D202-247E-4365-F39C7A250937}"/>
                </a:ext>
              </a:extLst>
            </p:cNvPr>
            <p:cNvSpPr txBox="1"/>
            <p:nvPr/>
          </p:nvSpPr>
          <p:spPr>
            <a:xfrm>
              <a:off x="8344221" y="5093980"/>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Emergency Alert</a:t>
              </a:r>
            </a:p>
          </p:txBody>
        </p:sp>
      </p:grpSp>
      <p:grpSp>
        <p:nvGrpSpPr>
          <p:cNvPr id="14" name="Group 13">
            <a:extLst>
              <a:ext uri="{FF2B5EF4-FFF2-40B4-BE49-F238E27FC236}">
                <a16:creationId xmlns:a16="http://schemas.microsoft.com/office/drawing/2014/main" id="{5268C8F8-2F3B-37AD-42F9-D5B45913A674}"/>
              </a:ext>
            </a:extLst>
          </p:cNvPr>
          <p:cNvGrpSpPr/>
          <p:nvPr userDrawn="1"/>
        </p:nvGrpSpPr>
        <p:grpSpPr>
          <a:xfrm>
            <a:off x="360145" y="232588"/>
            <a:ext cx="5897858" cy="3165640"/>
            <a:chOff x="495252" y="2498880"/>
            <a:chExt cx="4741252" cy="2420506"/>
          </a:xfrm>
        </p:grpSpPr>
        <p:grpSp>
          <p:nvGrpSpPr>
            <p:cNvPr id="15" name="Group 14">
              <a:extLst>
                <a:ext uri="{FF2B5EF4-FFF2-40B4-BE49-F238E27FC236}">
                  <a16:creationId xmlns:a16="http://schemas.microsoft.com/office/drawing/2014/main" id="{9987C9B6-FC60-46ED-D3CB-7227803C0BFA}"/>
                </a:ext>
              </a:extLst>
            </p:cNvPr>
            <p:cNvGrpSpPr/>
            <p:nvPr/>
          </p:nvGrpSpPr>
          <p:grpSpPr>
            <a:xfrm>
              <a:off x="495252" y="2498880"/>
              <a:ext cx="4741252" cy="2420506"/>
              <a:chOff x="828495" y="3585917"/>
              <a:chExt cx="4741252" cy="2420506"/>
            </a:xfrm>
          </p:grpSpPr>
          <p:pic>
            <p:nvPicPr>
              <p:cNvPr id="18" name="Picture 3">
                <a:extLst>
                  <a:ext uri="{FF2B5EF4-FFF2-40B4-BE49-F238E27FC236}">
                    <a16:creationId xmlns:a16="http://schemas.microsoft.com/office/drawing/2014/main" id="{87153439-0503-5BE9-9DD2-59740CC8F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495" y="3585917"/>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0C504B8-DB3C-9E55-FF74-02CF7DDBCE9B}"/>
                  </a:ext>
                </a:extLst>
              </p:cNvPr>
              <p:cNvPicPr>
                <a:picLocks noChangeAspect="1"/>
              </p:cNvPicPr>
              <p:nvPr/>
            </p:nvPicPr>
            <p:blipFill rotWithShape="1">
              <a:blip r:embed="rId4"/>
              <a:srcRect l="26939" t="33904" r="27359" b="35345"/>
              <a:stretch/>
            </p:blipFill>
            <p:spPr>
              <a:xfrm>
                <a:off x="1635461" y="4021015"/>
                <a:ext cx="1693893" cy="1559650"/>
              </a:xfrm>
              <a:prstGeom prst="rect">
                <a:avLst/>
              </a:prstGeom>
            </p:spPr>
          </p:pic>
        </p:grpSp>
        <p:sp>
          <p:nvSpPr>
            <p:cNvPr id="16" name="TextBox 15">
              <a:extLst>
                <a:ext uri="{FF2B5EF4-FFF2-40B4-BE49-F238E27FC236}">
                  <a16:creationId xmlns:a16="http://schemas.microsoft.com/office/drawing/2014/main" id="{A8D47B4E-E878-B5C6-C56F-BD32CC0497B4}"/>
                </a:ext>
              </a:extLst>
            </p:cNvPr>
            <p:cNvSpPr txBox="1"/>
            <p:nvPr/>
          </p:nvSpPr>
          <p:spPr>
            <a:xfrm>
              <a:off x="3206755" y="3198924"/>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Evacuation Notice</a:t>
              </a:r>
            </a:p>
          </p:txBody>
        </p:sp>
        <p:sp>
          <p:nvSpPr>
            <p:cNvPr id="17" name="TextBox 16">
              <a:extLst>
                <a:ext uri="{FF2B5EF4-FFF2-40B4-BE49-F238E27FC236}">
                  <a16:creationId xmlns:a16="http://schemas.microsoft.com/office/drawing/2014/main" id="{A39FCB4A-75A7-A518-B7CC-63739412FB3E}"/>
                </a:ext>
              </a:extLst>
            </p:cNvPr>
            <p:cNvSpPr txBox="1"/>
            <p:nvPr/>
          </p:nvSpPr>
          <p:spPr>
            <a:xfrm>
              <a:off x="3206755" y="3512018"/>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Emergency Alert</a:t>
              </a:r>
            </a:p>
          </p:txBody>
        </p:sp>
      </p:grpSp>
    </p:spTree>
    <p:extLst>
      <p:ext uri="{BB962C8B-B14F-4D97-AF65-F5344CB8AC3E}">
        <p14:creationId xmlns:p14="http://schemas.microsoft.com/office/powerpoint/2010/main" val="31630124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4" name="Rectangle 3">
            <a:extLst>
              <a:ext uri="{FF2B5EF4-FFF2-40B4-BE49-F238E27FC236}">
                <a16:creationId xmlns:a16="http://schemas.microsoft.com/office/drawing/2014/main" id="{7A0845ED-0B4F-82D4-0DDF-9CE7BB6C6095}"/>
              </a:ext>
            </a:extLst>
          </p:cNvPr>
          <p:cNvSpPr/>
          <p:nvPr userDrawn="1"/>
        </p:nvSpPr>
        <p:spPr>
          <a:xfrm>
            <a:off x="9803877" y="0"/>
            <a:ext cx="2388124" cy="452440"/>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8: Q&amp;A Discussion, Conclusion, and Next Steps</a:t>
            </a:r>
          </a:p>
        </p:txBody>
      </p:sp>
      <p:grpSp>
        <p:nvGrpSpPr>
          <p:cNvPr id="18" name="Group 17">
            <a:extLst>
              <a:ext uri="{FF2B5EF4-FFF2-40B4-BE49-F238E27FC236}">
                <a16:creationId xmlns:a16="http://schemas.microsoft.com/office/drawing/2014/main" id="{F7A199B7-6D0B-DC35-AEB5-9F7F9735130F}"/>
              </a:ext>
            </a:extLst>
          </p:cNvPr>
          <p:cNvGrpSpPr/>
          <p:nvPr userDrawn="1"/>
        </p:nvGrpSpPr>
        <p:grpSpPr>
          <a:xfrm>
            <a:off x="303844" y="355599"/>
            <a:ext cx="5792157" cy="2847227"/>
            <a:chOff x="5953239" y="2178484"/>
            <a:chExt cx="5629161" cy="3193366"/>
          </a:xfrm>
        </p:grpSpPr>
        <p:pic>
          <p:nvPicPr>
            <p:cNvPr id="19" name="Picture 18">
              <a:extLst>
                <a:ext uri="{FF2B5EF4-FFF2-40B4-BE49-F238E27FC236}">
                  <a16:creationId xmlns:a16="http://schemas.microsoft.com/office/drawing/2014/main" id="{A3462C30-40F3-0913-B33A-D9A2AAF8D1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892" b="115"/>
            <a:stretch/>
          </p:blipFill>
          <p:spPr>
            <a:xfrm>
              <a:off x="5953239" y="2178484"/>
              <a:ext cx="5629161" cy="3193366"/>
            </a:xfrm>
            <a:prstGeom prst="rect">
              <a:avLst/>
            </a:prstGeom>
          </p:spPr>
        </p:pic>
        <p:pic>
          <p:nvPicPr>
            <p:cNvPr id="20" name="Picture 19">
              <a:extLst>
                <a:ext uri="{FF2B5EF4-FFF2-40B4-BE49-F238E27FC236}">
                  <a16:creationId xmlns:a16="http://schemas.microsoft.com/office/drawing/2014/main" id="{59FEC7FA-0118-866D-1C77-BA1FD69495D9}"/>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7515922" y="2488425"/>
              <a:ext cx="3113931" cy="1769691"/>
            </a:xfrm>
            <a:prstGeom prst="roundRect">
              <a:avLst>
                <a:gd name="adj" fmla="val 2674"/>
              </a:avLst>
            </a:prstGeom>
            <a:ln w="19050" cmpd="sng">
              <a:noFill/>
            </a:ln>
            <a:effectLst/>
          </p:spPr>
        </p:pic>
      </p:grpSp>
      <p:grpSp>
        <p:nvGrpSpPr>
          <p:cNvPr id="21" name="Group 20">
            <a:extLst>
              <a:ext uri="{FF2B5EF4-FFF2-40B4-BE49-F238E27FC236}">
                <a16:creationId xmlns:a16="http://schemas.microsoft.com/office/drawing/2014/main" id="{5E98463C-B4C1-C146-3B91-709073D0AB71}"/>
              </a:ext>
            </a:extLst>
          </p:cNvPr>
          <p:cNvGrpSpPr/>
          <p:nvPr userDrawn="1"/>
        </p:nvGrpSpPr>
        <p:grpSpPr>
          <a:xfrm>
            <a:off x="1218247" y="3320095"/>
            <a:ext cx="3681984" cy="3440369"/>
            <a:chOff x="396239" y="1565601"/>
            <a:chExt cx="4267201" cy="4258277"/>
          </a:xfrm>
        </p:grpSpPr>
        <p:pic>
          <p:nvPicPr>
            <p:cNvPr id="22" name="Picture 21">
              <a:extLst>
                <a:ext uri="{FF2B5EF4-FFF2-40B4-BE49-F238E27FC236}">
                  <a16:creationId xmlns:a16="http://schemas.microsoft.com/office/drawing/2014/main" id="{E5A924FD-8332-1671-317D-D84074A68AFE}"/>
                </a:ext>
              </a:extLst>
            </p:cNvPr>
            <p:cNvPicPr>
              <a:picLocks noChangeAspect="1"/>
            </p:cNvPicPr>
            <p:nvPr/>
          </p:nvPicPr>
          <p:blipFill rotWithShape="1">
            <a:blip r:embed="rId4" cstate="screen">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396239" y="1565601"/>
              <a:ext cx="4267201" cy="4258277"/>
            </a:xfrm>
            <a:prstGeom prst="rect">
              <a:avLst/>
            </a:prstGeom>
          </p:spPr>
        </p:pic>
        <p:sp>
          <p:nvSpPr>
            <p:cNvPr id="23" name="Oval 22">
              <a:extLst>
                <a:ext uri="{FF2B5EF4-FFF2-40B4-BE49-F238E27FC236}">
                  <a16:creationId xmlns:a16="http://schemas.microsoft.com/office/drawing/2014/main" id="{E845DEAB-FF95-2264-1972-987BEB0D46CA}"/>
                </a:ext>
              </a:extLst>
            </p:cNvPr>
            <p:cNvSpPr/>
            <p:nvPr/>
          </p:nvSpPr>
          <p:spPr>
            <a:xfrm>
              <a:off x="2480821" y="22512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2</a:t>
              </a:r>
            </a:p>
          </p:txBody>
        </p:sp>
        <p:sp>
          <p:nvSpPr>
            <p:cNvPr id="24" name="Oval 23">
              <a:extLst>
                <a:ext uri="{FF2B5EF4-FFF2-40B4-BE49-F238E27FC236}">
                  <a16:creationId xmlns:a16="http://schemas.microsoft.com/office/drawing/2014/main" id="{7BF34E01-CC79-FC61-736A-AC7CA9B29DB7}"/>
                </a:ext>
              </a:extLst>
            </p:cNvPr>
            <p:cNvSpPr/>
            <p:nvPr/>
          </p:nvSpPr>
          <p:spPr>
            <a:xfrm>
              <a:off x="1721853" y="190214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1</a:t>
              </a:r>
            </a:p>
          </p:txBody>
        </p:sp>
        <p:sp>
          <p:nvSpPr>
            <p:cNvPr id="25" name="Oval 24">
              <a:extLst>
                <a:ext uri="{FF2B5EF4-FFF2-40B4-BE49-F238E27FC236}">
                  <a16:creationId xmlns:a16="http://schemas.microsoft.com/office/drawing/2014/main" id="{9F005510-6094-D96F-F2F3-06D820A17AAC}"/>
                </a:ext>
              </a:extLst>
            </p:cNvPr>
            <p:cNvSpPr/>
            <p:nvPr/>
          </p:nvSpPr>
          <p:spPr>
            <a:xfrm>
              <a:off x="3201942" y="25847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3</a:t>
              </a:r>
            </a:p>
          </p:txBody>
        </p:sp>
        <p:sp>
          <p:nvSpPr>
            <p:cNvPr id="26" name="Oval 25">
              <a:extLst>
                <a:ext uri="{FF2B5EF4-FFF2-40B4-BE49-F238E27FC236}">
                  <a16:creationId xmlns:a16="http://schemas.microsoft.com/office/drawing/2014/main" id="{BDD3AAE2-284D-E371-B166-B3B46475D4FF}"/>
                </a:ext>
              </a:extLst>
            </p:cNvPr>
            <p:cNvSpPr/>
            <p:nvPr/>
          </p:nvSpPr>
          <p:spPr>
            <a:xfrm>
              <a:off x="1834619" y="3696262"/>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4</a:t>
              </a:r>
            </a:p>
          </p:txBody>
        </p:sp>
        <p:sp>
          <p:nvSpPr>
            <p:cNvPr id="27" name="Oval 26">
              <a:extLst>
                <a:ext uri="{FF2B5EF4-FFF2-40B4-BE49-F238E27FC236}">
                  <a16:creationId xmlns:a16="http://schemas.microsoft.com/office/drawing/2014/main" id="{F04D0312-B460-6745-3B3D-77C4AE900930}"/>
                </a:ext>
              </a:extLst>
            </p:cNvPr>
            <p:cNvSpPr/>
            <p:nvPr/>
          </p:nvSpPr>
          <p:spPr>
            <a:xfrm>
              <a:off x="2382693" y="516469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5</a:t>
              </a:r>
            </a:p>
          </p:txBody>
        </p:sp>
      </p:grpSp>
    </p:spTree>
    <p:extLst>
      <p:ext uri="{BB962C8B-B14F-4D97-AF65-F5344CB8AC3E}">
        <p14:creationId xmlns:p14="http://schemas.microsoft.com/office/powerpoint/2010/main" val="25046234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2" name="Rectangle 1">
            <a:extLst>
              <a:ext uri="{FF2B5EF4-FFF2-40B4-BE49-F238E27FC236}">
                <a16:creationId xmlns:a16="http://schemas.microsoft.com/office/drawing/2014/main" id="{1D6F4215-AC9C-CE5E-31D7-C60164F3B1FB}"/>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Best Practices for EAS Integration for Radio Stations</a:t>
            </a:r>
          </a:p>
        </p:txBody>
      </p:sp>
    </p:spTree>
    <p:extLst>
      <p:ext uri="{BB962C8B-B14F-4D97-AF65-F5344CB8AC3E}">
        <p14:creationId xmlns:p14="http://schemas.microsoft.com/office/powerpoint/2010/main" val="8772425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92430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842487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0780487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6442820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0568393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0068288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
        <p:nvSpPr>
          <p:cNvPr id="9" name="Rectangle 8">
            <a:extLst>
              <a:ext uri="{FF2B5EF4-FFF2-40B4-BE49-F238E27FC236}">
                <a16:creationId xmlns:a16="http://schemas.microsoft.com/office/drawing/2014/main" id="{19FB2333-4E0F-324E-BA9D-6CC2C5138449}"/>
              </a:ext>
            </a:extLst>
          </p:cNvPr>
          <p:cNvSpPr/>
          <p:nvPr userDrawn="1"/>
        </p:nvSpPr>
        <p:spPr>
          <a:xfrm>
            <a:off x="10190375" y="0"/>
            <a:ext cx="2001625"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9680883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563611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567787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6" name="Slide Number Placeholder 1"/>
          <p:cNvSpPr txBox="1">
            <a:spLocks/>
          </p:cNvSpPr>
          <p:nvPr userDrawn="1"/>
        </p:nvSpPr>
        <p:spPr>
          <a:xfrm>
            <a:off x="414715" y="6470489"/>
            <a:ext cx="357033" cy="191259"/>
          </a:xfrm>
          <a:prstGeom prst="rect">
            <a:avLst/>
          </a:prstGeom>
        </p:spPr>
        <p:txBody>
          <a:bodyPr vert="horz" lIns="0" tIns="0" rIns="0" bIns="0" rtlCol="0" anchor="t"/>
          <a:lstStyle>
            <a:defPPr>
              <a:defRPr lang="en-US"/>
            </a:defPPr>
            <a:lvl1pPr marL="0" algn="l" defTabSz="914400" rtl="0" eaLnBrk="1" latinLnBrk="0" hangingPunct="1">
              <a:defRPr sz="1200" b="1" i="0" kern="1200">
                <a:solidFill>
                  <a:schemeClr val="tx1">
                    <a:tint val="75000"/>
                  </a:schemeClr>
                </a:solidFill>
                <a:latin typeface="+mn-lt"/>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Tree>
    <p:extLst>
      <p:ext uri="{BB962C8B-B14F-4D97-AF65-F5344CB8AC3E}">
        <p14:creationId xmlns:p14="http://schemas.microsoft.com/office/powerpoint/2010/main" val="32778077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3245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1772071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2" name="Picture 1" descr="A picture containing text, computer, electronics&#10;&#10;Description automatically generated">
            <a:extLst>
              <a:ext uri="{FF2B5EF4-FFF2-40B4-BE49-F238E27FC236}">
                <a16:creationId xmlns:a16="http://schemas.microsoft.com/office/drawing/2014/main" id="{87AEDFA8-9C0F-CF41-626C-C9C9FA54D929}"/>
              </a:ext>
            </a:extLst>
          </p:cNvPr>
          <p:cNvPicPr>
            <a:picLocks noChangeAspect="1"/>
          </p:cNvPicPr>
          <p:nvPr userDrawn="1"/>
        </p:nvPicPr>
        <p:blipFill rotWithShape="1">
          <a:blip r:embed="rId2">
            <a:extLst>
              <a:ext uri="{837473B0-CC2E-450A-ABE3-18F120FF3D39}">
                <a1611:picAttrSrcUrl xmlns:a1611="http://schemas.microsoft.com/office/drawing/2016/11/main" r:id="rId3"/>
              </a:ext>
            </a:extLst>
          </a:blip>
          <a:srcRect r="39694"/>
          <a:stretch/>
        </p:blipFill>
        <p:spPr>
          <a:xfrm>
            <a:off x="0" y="0"/>
            <a:ext cx="6096001" cy="6891256"/>
          </a:xfrm>
          <a:prstGeom prst="rect">
            <a:avLst/>
          </a:prstGeom>
        </p:spPr>
      </p:pic>
      <p:sp>
        <p:nvSpPr>
          <p:cNvPr id="3" name="TextBox 2">
            <a:extLst>
              <a:ext uri="{FF2B5EF4-FFF2-40B4-BE49-F238E27FC236}">
                <a16:creationId xmlns:a16="http://schemas.microsoft.com/office/drawing/2014/main" id="{D82754AE-9388-D7C2-D410-056484605509}"/>
              </a:ext>
            </a:extLst>
          </p:cNvPr>
          <p:cNvSpPr txBox="1"/>
          <p:nvPr userDrawn="1"/>
        </p:nvSpPr>
        <p:spPr>
          <a:xfrm>
            <a:off x="6096000" y="6351480"/>
            <a:ext cx="1728247" cy="369332"/>
          </a:xfrm>
          <a:prstGeom prst="rect">
            <a:avLst/>
          </a:prstGeom>
          <a:noFill/>
        </p:spPr>
        <p:txBody>
          <a:bodyPr wrap="square" rtlCol="0">
            <a:spAutoFit/>
          </a:bodyPr>
          <a:lstStyle/>
          <a:p>
            <a:r>
              <a:rPr lang="en-US" sz="900">
                <a:hlinkClick r:id="rId3" tooltip="https://technofaq.org/posts/2019/06/whats-needed-for-high-speed-networking-and-computer-power/"/>
              </a:rPr>
              <a:t>This Photo</a:t>
            </a:r>
            <a:r>
              <a:rPr lang="en-US" sz="900"/>
              <a:t> by Unknown Author is licensed under </a:t>
            </a:r>
            <a:r>
              <a:rPr lang="en-US" sz="900">
                <a:hlinkClick r:id="rId4" tooltip="https://creativecommons.org/licenses/by-nc-sa/3.0/"/>
              </a:rPr>
              <a:t>CC BY-SA-NC</a:t>
            </a:r>
            <a:endParaRPr lang="en-US" sz="900"/>
          </a:p>
        </p:txBody>
      </p:sp>
      <p:sp>
        <p:nvSpPr>
          <p:cNvPr id="5" name="Rectangle 4">
            <a:extLst>
              <a:ext uri="{FF2B5EF4-FFF2-40B4-BE49-F238E27FC236}">
                <a16:creationId xmlns:a16="http://schemas.microsoft.com/office/drawing/2014/main" id="{C748DFCA-2517-C3CC-78A0-42B50B489670}"/>
              </a:ext>
            </a:extLst>
          </p:cNvPr>
          <p:cNvSpPr/>
          <p:nvPr userDrawn="1"/>
        </p:nvSpPr>
        <p:spPr>
          <a:xfrm>
            <a:off x="9803876"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spTree>
    <p:extLst>
      <p:ext uri="{BB962C8B-B14F-4D97-AF65-F5344CB8AC3E}">
        <p14:creationId xmlns:p14="http://schemas.microsoft.com/office/powerpoint/2010/main" val="330736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2" name="Picture 1" descr="A picture containing text, computer, electronics&#10;&#10;Description automatically generated">
            <a:extLst>
              <a:ext uri="{FF2B5EF4-FFF2-40B4-BE49-F238E27FC236}">
                <a16:creationId xmlns:a16="http://schemas.microsoft.com/office/drawing/2014/main" id="{87AEDFA8-9C0F-CF41-626C-C9C9FA54D929}"/>
              </a:ext>
            </a:extLst>
          </p:cNvPr>
          <p:cNvPicPr>
            <a:picLocks noChangeAspect="1"/>
          </p:cNvPicPr>
          <p:nvPr userDrawn="1"/>
        </p:nvPicPr>
        <p:blipFill rotWithShape="1">
          <a:blip r:embed="rId2">
            <a:extLst>
              <a:ext uri="{837473B0-CC2E-450A-ABE3-18F120FF3D39}">
                <a1611:picAttrSrcUrl xmlns:a1611="http://schemas.microsoft.com/office/drawing/2016/11/main" r:id="rId3"/>
              </a:ext>
            </a:extLst>
          </a:blip>
          <a:srcRect r="39694"/>
          <a:stretch/>
        </p:blipFill>
        <p:spPr>
          <a:xfrm>
            <a:off x="0" y="0"/>
            <a:ext cx="6096001" cy="6891256"/>
          </a:xfrm>
          <a:prstGeom prst="rect">
            <a:avLst/>
          </a:prstGeom>
        </p:spPr>
      </p:pic>
      <p:sp>
        <p:nvSpPr>
          <p:cNvPr id="3" name="TextBox 2">
            <a:extLst>
              <a:ext uri="{FF2B5EF4-FFF2-40B4-BE49-F238E27FC236}">
                <a16:creationId xmlns:a16="http://schemas.microsoft.com/office/drawing/2014/main" id="{D82754AE-9388-D7C2-D410-056484605509}"/>
              </a:ext>
            </a:extLst>
          </p:cNvPr>
          <p:cNvSpPr txBox="1"/>
          <p:nvPr userDrawn="1"/>
        </p:nvSpPr>
        <p:spPr>
          <a:xfrm>
            <a:off x="6096000" y="6351480"/>
            <a:ext cx="1728247" cy="369332"/>
          </a:xfrm>
          <a:prstGeom prst="rect">
            <a:avLst/>
          </a:prstGeom>
          <a:noFill/>
        </p:spPr>
        <p:txBody>
          <a:bodyPr wrap="square" rtlCol="0">
            <a:spAutoFit/>
          </a:bodyPr>
          <a:lstStyle/>
          <a:p>
            <a:r>
              <a:rPr lang="en-US" sz="900">
                <a:hlinkClick r:id="rId3" tooltip="https://technofaq.org/posts/2019/06/whats-needed-for-high-speed-networking-and-computer-power/"/>
              </a:rPr>
              <a:t>This Photo</a:t>
            </a:r>
            <a:r>
              <a:rPr lang="en-US" sz="900"/>
              <a:t> by Unknown Author is licensed under </a:t>
            </a:r>
            <a:r>
              <a:rPr lang="en-US" sz="900">
                <a:hlinkClick r:id="rId4" tooltip="https://creativecommons.org/licenses/by-nc-sa/3.0/"/>
              </a:rPr>
              <a:t>CC BY-SA-NC</a:t>
            </a:r>
            <a:endParaRPr lang="en-US" sz="900"/>
          </a:p>
        </p:txBody>
      </p:sp>
      <p:sp>
        <p:nvSpPr>
          <p:cNvPr id="4" name="Rectangle 3">
            <a:extLst>
              <a:ext uri="{FF2B5EF4-FFF2-40B4-BE49-F238E27FC236}">
                <a16:creationId xmlns:a16="http://schemas.microsoft.com/office/drawing/2014/main" id="{01ECA46C-336B-73F4-80B0-7DBF9729C961}"/>
              </a:ext>
            </a:extLst>
          </p:cNvPr>
          <p:cNvSpPr/>
          <p:nvPr userDrawn="1"/>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7: Fiscal Responsibility</a:t>
            </a:r>
          </a:p>
        </p:txBody>
      </p:sp>
    </p:spTree>
    <p:extLst>
      <p:ext uri="{BB962C8B-B14F-4D97-AF65-F5344CB8AC3E}">
        <p14:creationId xmlns:p14="http://schemas.microsoft.com/office/powerpoint/2010/main" val="26358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833"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2" name="Picture 1" descr="A picture containing text, computer, electronics&#10;&#10;Description automatically generated">
            <a:extLst>
              <a:ext uri="{FF2B5EF4-FFF2-40B4-BE49-F238E27FC236}">
                <a16:creationId xmlns:a16="http://schemas.microsoft.com/office/drawing/2014/main" id="{87AEDFA8-9C0F-CF41-626C-C9C9FA54D929}"/>
              </a:ext>
            </a:extLst>
          </p:cNvPr>
          <p:cNvPicPr>
            <a:picLocks noChangeAspect="1"/>
          </p:cNvPicPr>
          <p:nvPr userDrawn="1"/>
        </p:nvPicPr>
        <p:blipFill rotWithShape="1">
          <a:blip r:embed="rId2">
            <a:extLst>
              <a:ext uri="{837473B0-CC2E-450A-ABE3-18F120FF3D39}">
                <a1611:picAttrSrcUrl xmlns:a1611="http://schemas.microsoft.com/office/drawing/2016/11/main" r:id="rId3"/>
              </a:ext>
            </a:extLst>
          </a:blip>
          <a:srcRect r="39694"/>
          <a:stretch/>
        </p:blipFill>
        <p:spPr>
          <a:xfrm>
            <a:off x="0" y="0"/>
            <a:ext cx="6096001" cy="6891256"/>
          </a:xfrm>
          <a:prstGeom prst="rect">
            <a:avLst/>
          </a:prstGeom>
        </p:spPr>
      </p:pic>
      <p:sp>
        <p:nvSpPr>
          <p:cNvPr id="3" name="TextBox 2">
            <a:extLst>
              <a:ext uri="{FF2B5EF4-FFF2-40B4-BE49-F238E27FC236}">
                <a16:creationId xmlns:a16="http://schemas.microsoft.com/office/drawing/2014/main" id="{D82754AE-9388-D7C2-D410-056484605509}"/>
              </a:ext>
            </a:extLst>
          </p:cNvPr>
          <p:cNvSpPr txBox="1"/>
          <p:nvPr userDrawn="1"/>
        </p:nvSpPr>
        <p:spPr>
          <a:xfrm>
            <a:off x="6096000" y="6351480"/>
            <a:ext cx="1728247" cy="369332"/>
          </a:xfrm>
          <a:prstGeom prst="rect">
            <a:avLst/>
          </a:prstGeom>
          <a:noFill/>
        </p:spPr>
        <p:txBody>
          <a:bodyPr wrap="square" rtlCol="0">
            <a:spAutoFit/>
          </a:bodyPr>
          <a:lstStyle/>
          <a:p>
            <a:r>
              <a:rPr lang="en-US" sz="900">
                <a:hlinkClick r:id="rId3" tooltip="https://technofaq.org/posts/2019/06/whats-needed-for-high-speed-networking-and-computer-power/"/>
              </a:rPr>
              <a:t>This Photo</a:t>
            </a:r>
            <a:r>
              <a:rPr lang="en-US" sz="900"/>
              <a:t> by Unknown Author is licensed under </a:t>
            </a:r>
            <a:r>
              <a:rPr lang="en-US" sz="900">
                <a:hlinkClick r:id="rId4" tooltip="https://creativecommons.org/licenses/by-nc-sa/3.0/"/>
              </a:rPr>
              <a:t>CC BY-SA-NC</a:t>
            </a:r>
            <a:endParaRPr lang="en-US" sz="900"/>
          </a:p>
        </p:txBody>
      </p:sp>
      <p:sp>
        <p:nvSpPr>
          <p:cNvPr id="5" name="Rectangle 4">
            <a:extLst>
              <a:ext uri="{FF2B5EF4-FFF2-40B4-BE49-F238E27FC236}">
                <a16:creationId xmlns:a16="http://schemas.microsoft.com/office/drawing/2014/main" id="{743F5BB7-66D5-D75F-606D-FFE98AB36D22}"/>
              </a:ext>
            </a:extLst>
          </p:cNvPr>
          <p:cNvSpPr/>
          <p:nvPr userDrawn="1"/>
        </p:nvSpPr>
        <p:spPr>
          <a:xfrm>
            <a:off x="9803877" y="0"/>
            <a:ext cx="2388124" cy="452440"/>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8: Q&amp;A Discussion, Conclusion, and Next Steps</a:t>
            </a:r>
          </a:p>
        </p:txBody>
      </p:sp>
    </p:spTree>
    <p:extLst>
      <p:ext uri="{BB962C8B-B14F-4D97-AF65-F5344CB8AC3E}">
        <p14:creationId xmlns:p14="http://schemas.microsoft.com/office/powerpoint/2010/main" val="1032918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Rectangle 2">
            <a:extLst>
              <a:ext uri="{FF2B5EF4-FFF2-40B4-BE49-F238E27FC236}">
                <a16:creationId xmlns:a16="http://schemas.microsoft.com/office/drawing/2014/main" id="{BC5C2DBD-F415-3FC0-1894-F06E4DE10032}"/>
              </a:ext>
            </a:extLst>
          </p:cNvPr>
          <p:cNvSpPr/>
          <p:nvPr userDrawn="1"/>
        </p:nvSpPr>
        <p:spPr>
          <a:xfrm>
            <a:off x="9803877"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grpSp>
        <p:nvGrpSpPr>
          <p:cNvPr id="4" name="Group 3">
            <a:extLst>
              <a:ext uri="{FF2B5EF4-FFF2-40B4-BE49-F238E27FC236}">
                <a16:creationId xmlns:a16="http://schemas.microsoft.com/office/drawing/2014/main" id="{BB0C943A-63D4-E732-7AAE-D1BAEDCE98C8}"/>
              </a:ext>
            </a:extLst>
          </p:cNvPr>
          <p:cNvGrpSpPr/>
          <p:nvPr userDrawn="1"/>
        </p:nvGrpSpPr>
        <p:grpSpPr>
          <a:xfrm>
            <a:off x="303844" y="355599"/>
            <a:ext cx="5792157" cy="2847227"/>
            <a:chOff x="5953239" y="2178484"/>
            <a:chExt cx="5629161" cy="3193366"/>
          </a:xfrm>
        </p:grpSpPr>
        <p:pic>
          <p:nvPicPr>
            <p:cNvPr id="5" name="Picture 4">
              <a:extLst>
                <a:ext uri="{FF2B5EF4-FFF2-40B4-BE49-F238E27FC236}">
                  <a16:creationId xmlns:a16="http://schemas.microsoft.com/office/drawing/2014/main" id="{E2A6E3A3-A8C9-A2C8-A9DD-9C891ABB6A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892" b="115"/>
            <a:stretch/>
          </p:blipFill>
          <p:spPr>
            <a:xfrm>
              <a:off x="5953239" y="2178484"/>
              <a:ext cx="5629161" cy="3193366"/>
            </a:xfrm>
            <a:prstGeom prst="rect">
              <a:avLst/>
            </a:prstGeom>
          </p:spPr>
        </p:pic>
        <p:pic>
          <p:nvPicPr>
            <p:cNvPr id="6" name="Picture 5">
              <a:extLst>
                <a:ext uri="{FF2B5EF4-FFF2-40B4-BE49-F238E27FC236}">
                  <a16:creationId xmlns:a16="http://schemas.microsoft.com/office/drawing/2014/main" id="{91D16493-5F1C-D526-8F16-197029FB2F7E}"/>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7515922" y="2488425"/>
              <a:ext cx="3113931" cy="1769691"/>
            </a:xfrm>
            <a:prstGeom prst="roundRect">
              <a:avLst>
                <a:gd name="adj" fmla="val 2674"/>
              </a:avLst>
            </a:prstGeom>
            <a:ln w="19050" cmpd="sng">
              <a:noFill/>
            </a:ln>
            <a:effectLst/>
          </p:spPr>
        </p:pic>
      </p:grpSp>
      <p:grpSp>
        <p:nvGrpSpPr>
          <p:cNvPr id="7" name="Group 6">
            <a:extLst>
              <a:ext uri="{FF2B5EF4-FFF2-40B4-BE49-F238E27FC236}">
                <a16:creationId xmlns:a16="http://schemas.microsoft.com/office/drawing/2014/main" id="{167CF274-0B67-2250-F104-8540F9814A61}"/>
              </a:ext>
            </a:extLst>
          </p:cNvPr>
          <p:cNvGrpSpPr/>
          <p:nvPr userDrawn="1"/>
        </p:nvGrpSpPr>
        <p:grpSpPr>
          <a:xfrm>
            <a:off x="3479652" y="3183004"/>
            <a:ext cx="3190922" cy="2981629"/>
            <a:chOff x="5132086" y="419023"/>
            <a:chExt cx="3721781" cy="4107816"/>
          </a:xfrm>
        </p:grpSpPr>
        <p:sp>
          <p:nvSpPr>
            <p:cNvPr id="10" name="Content Placeholder 3">
              <a:extLst>
                <a:ext uri="{FF2B5EF4-FFF2-40B4-BE49-F238E27FC236}">
                  <a16:creationId xmlns:a16="http://schemas.microsoft.com/office/drawing/2014/main" id="{05385062-2078-F8AD-2111-6E3102B60245}"/>
                </a:ext>
              </a:extLst>
            </p:cNvPr>
            <p:cNvSpPr txBox="1">
              <a:spLocks/>
            </p:cNvSpPr>
            <p:nvPr/>
          </p:nvSpPr>
          <p:spPr>
            <a:xfrm>
              <a:off x="5543510" y="419023"/>
              <a:ext cx="3310357" cy="410781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0"/>
                </a:spcAft>
                <a:buNone/>
              </a:pPr>
              <a:r>
                <a:rPr lang="en-US" sz="1800">
                  <a:solidFill>
                    <a:srgbClr val="7030A0"/>
                  </a:solidFill>
                  <a:latin typeface="Calibri" charset="0"/>
                  <a:ea typeface="Calibri" charset="0"/>
                  <a:cs typeface="Calibri" charset="0"/>
                </a:rPr>
                <a:t>Analog and digital signals sent separately</a:t>
              </a:r>
            </a:p>
            <a:p>
              <a:pPr marL="0" indent="0">
                <a:spcAft>
                  <a:spcPts val="0"/>
                </a:spcAft>
                <a:buNone/>
              </a:pPr>
              <a:r>
                <a:rPr lang="en-US" sz="1800">
                  <a:solidFill>
                    <a:srgbClr val="7030A0"/>
                  </a:solidFill>
                  <a:latin typeface="Calibri" charset="0"/>
                  <a:ea typeface="Calibri" charset="0"/>
                  <a:cs typeface="Calibri" charset="0"/>
                </a:rPr>
                <a:t>Audio combined prior to transmission</a:t>
              </a:r>
            </a:p>
            <a:p>
              <a:pPr marL="0" indent="0">
                <a:spcAft>
                  <a:spcPts val="0"/>
                </a:spcAft>
                <a:buNone/>
              </a:pPr>
              <a:r>
                <a:rPr lang="en-US" sz="1800">
                  <a:solidFill>
                    <a:srgbClr val="7030A0"/>
                  </a:solidFill>
                  <a:latin typeface="Calibri" charset="0"/>
                  <a:ea typeface="Calibri" charset="0"/>
                  <a:cs typeface="Calibri" charset="0"/>
                </a:rPr>
                <a:t>Composite signal transmitted by station</a:t>
              </a:r>
            </a:p>
            <a:p>
              <a:pPr marL="0" indent="0">
                <a:spcAft>
                  <a:spcPts val="0"/>
                </a:spcAft>
                <a:buNone/>
              </a:pPr>
              <a:r>
                <a:rPr lang="en-US" sz="1800">
                  <a:solidFill>
                    <a:srgbClr val="7030A0"/>
                  </a:solidFill>
                  <a:latin typeface="Calibri" charset="0"/>
                  <a:ea typeface="Calibri" charset="0"/>
                  <a:cs typeface="Calibri" charset="0"/>
                </a:rPr>
                <a:t>Multipath distortion only affects analog transmission</a:t>
              </a:r>
            </a:p>
            <a:p>
              <a:pPr marL="0" indent="0">
                <a:spcAft>
                  <a:spcPts val="0"/>
                </a:spcAft>
                <a:buNone/>
              </a:pPr>
              <a:r>
                <a:rPr lang="en-US" sz="1800">
                  <a:solidFill>
                    <a:srgbClr val="7030A0"/>
                  </a:solidFill>
                  <a:latin typeface="Calibri" charset="0"/>
                  <a:ea typeface="Calibri" charset="0"/>
                  <a:cs typeface="Calibri" charset="0"/>
                </a:rPr>
                <a:t>Signal compatible with both analog and digital radios—only digital radios receive digital multicast channels</a:t>
              </a:r>
            </a:p>
          </p:txBody>
        </p:sp>
        <p:sp>
          <p:nvSpPr>
            <p:cNvPr id="11" name="Oval 10">
              <a:extLst>
                <a:ext uri="{FF2B5EF4-FFF2-40B4-BE49-F238E27FC236}">
                  <a16:creationId xmlns:a16="http://schemas.microsoft.com/office/drawing/2014/main" id="{BBC87446-5C86-95FF-526B-FA6EBCB4B38D}"/>
                </a:ext>
              </a:extLst>
            </p:cNvPr>
            <p:cNvSpPr/>
            <p:nvPr/>
          </p:nvSpPr>
          <p:spPr>
            <a:xfrm>
              <a:off x="5132086" y="550594"/>
              <a:ext cx="365076" cy="365077"/>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1</a:t>
              </a:r>
            </a:p>
          </p:txBody>
        </p:sp>
        <p:sp>
          <p:nvSpPr>
            <p:cNvPr id="14" name="Oval 13">
              <a:extLst>
                <a:ext uri="{FF2B5EF4-FFF2-40B4-BE49-F238E27FC236}">
                  <a16:creationId xmlns:a16="http://schemas.microsoft.com/office/drawing/2014/main" id="{7DB3B22B-B184-DA54-4A46-8DE4851AF7DA}"/>
                </a:ext>
              </a:extLst>
            </p:cNvPr>
            <p:cNvSpPr/>
            <p:nvPr/>
          </p:nvSpPr>
          <p:spPr>
            <a:xfrm>
              <a:off x="5132086" y="1301393"/>
              <a:ext cx="365076" cy="365078"/>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2</a:t>
              </a:r>
            </a:p>
          </p:txBody>
        </p:sp>
        <p:sp>
          <p:nvSpPr>
            <p:cNvPr id="15" name="Oval 14">
              <a:extLst>
                <a:ext uri="{FF2B5EF4-FFF2-40B4-BE49-F238E27FC236}">
                  <a16:creationId xmlns:a16="http://schemas.microsoft.com/office/drawing/2014/main" id="{115E6A22-4D2D-EBAA-17B0-E61442264BC1}"/>
                </a:ext>
              </a:extLst>
            </p:cNvPr>
            <p:cNvSpPr/>
            <p:nvPr/>
          </p:nvSpPr>
          <p:spPr>
            <a:xfrm>
              <a:off x="5132086" y="2153080"/>
              <a:ext cx="365076" cy="365078"/>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3</a:t>
              </a:r>
            </a:p>
          </p:txBody>
        </p:sp>
        <p:sp>
          <p:nvSpPr>
            <p:cNvPr id="16" name="Oval 15">
              <a:extLst>
                <a:ext uri="{FF2B5EF4-FFF2-40B4-BE49-F238E27FC236}">
                  <a16:creationId xmlns:a16="http://schemas.microsoft.com/office/drawing/2014/main" id="{32AB9F5E-1152-F085-1189-A18803B6766A}"/>
                </a:ext>
              </a:extLst>
            </p:cNvPr>
            <p:cNvSpPr/>
            <p:nvPr/>
          </p:nvSpPr>
          <p:spPr>
            <a:xfrm>
              <a:off x="5132086" y="2983295"/>
              <a:ext cx="365076" cy="365078"/>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4</a:t>
              </a:r>
            </a:p>
          </p:txBody>
        </p:sp>
        <p:sp>
          <p:nvSpPr>
            <p:cNvPr id="17" name="Oval 16">
              <a:extLst>
                <a:ext uri="{FF2B5EF4-FFF2-40B4-BE49-F238E27FC236}">
                  <a16:creationId xmlns:a16="http://schemas.microsoft.com/office/drawing/2014/main" id="{F633A06B-EE9A-2E4D-EE94-C3F30A1D64AE}"/>
                </a:ext>
              </a:extLst>
            </p:cNvPr>
            <p:cNvSpPr/>
            <p:nvPr/>
          </p:nvSpPr>
          <p:spPr>
            <a:xfrm>
              <a:off x="5132086" y="3782491"/>
              <a:ext cx="365076" cy="365076"/>
            </a:xfrm>
            <a:prstGeom prst="ellipse">
              <a:avLst/>
            </a:prstGeom>
            <a:no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7030A0"/>
                  </a:solidFill>
                  <a:latin typeface="Arial Narrow"/>
                </a:rPr>
                <a:t>5</a:t>
              </a:r>
            </a:p>
          </p:txBody>
        </p:sp>
      </p:grpSp>
      <p:grpSp>
        <p:nvGrpSpPr>
          <p:cNvPr id="18" name="Group 17">
            <a:extLst>
              <a:ext uri="{FF2B5EF4-FFF2-40B4-BE49-F238E27FC236}">
                <a16:creationId xmlns:a16="http://schemas.microsoft.com/office/drawing/2014/main" id="{D98EDB88-C754-13E5-78E4-693B3241E94B}"/>
              </a:ext>
            </a:extLst>
          </p:cNvPr>
          <p:cNvGrpSpPr/>
          <p:nvPr userDrawn="1"/>
        </p:nvGrpSpPr>
        <p:grpSpPr>
          <a:xfrm>
            <a:off x="0" y="3429001"/>
            <a:ext cx="3426913" cy="3212786"/>
            <a:chOff x="396239" y="1565601"/>
            <a:chExt cx="4267201" cy="4258277"/>
          </a:xfrm>
        </p:grpSpPr>
        <p:pic>
          <p:nvPicPr>
            <p:cNvPr id="19" name="Picture 18">
              <a:extLst>
                <a:ext uri="{FF2B5EF4-FFF2-40B4-BE49-F238E27FC236}">
                  <a16:creationId xmlns:a16="http://schemas.microsoft.com/office/drawing/2014/main" id="{B1946A1A-7EEF-BAD7-968A-3EF25D1BA46C}"/>
                </a:ext>
              </a:extLst>
            </p:cNvPr>
            <p:cNvPicPr>
              <a:picLocks noChangeAspect="1"/>
            </p:cNvPicPr>
            <p:nvPr/>
          </p:nvPicPr>
          <p:blipFill rotWithShape="1">
            <a:blip r:embed="rId4" cstate="screen">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396239" y="1565601"/>
              <a:ext cx="4267201" cy="4258277"/>
            </a:xfrm>
            <a:prstGeom prst="rect">
              <a:avLst/>
            </a:prstGeom>
          </p:spPr>
        </p:pic>
        <p:sp>
          <p:nvSpPr>
            <p:cNvPr id="20" name="Oval 19">
              <a:extLst>
                <a:ext uri="{FF2B5EF4-FFF2-40B4-BE49-F238E27FC236}">
                  <a16:creationId xmlns:a16="http://schemas.microsoft.com/office/drawing/2014/main" id="{96A196CD-4EC9-FFB9-FE4A-B8EACC649433}"/>
                </a:ext>
              </a:extLst>
            </p:cNvPr>
            <p:cNvSpPr/>
            <p:nvPr/>
          </p:nvSpPr>
          <p:spPr>
            <a:xfrm>
              <a:off x="2480821" y="22512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2</a:t>
              </a:r>
            </a:p>
          </p:txBody>
        </p:sp>
        <p:sp>
          <p:nvSpPr>
            <p:cNvPr id="21" name="Oval 20">
              <a:extLst>
                <a:ext uri="{FF2B5EF4-FFF2-40B4-BE49-F238E27FC236}">
                  <a16:creationId xmlns:a16="http://schemas.microsoft.com/office/drawing/2014/main" id="{C060B586-1D46-C17B-4003-8BC208C1B3D4}"/>
                </a:ext>
              </a:extLst>
            </p:cNvPr>
            <p:cNvSpPr/>
            <p:nvPr/>
          </p:nvSpPr>
          <p:spPr>
            <a:xfrm>
              <a:off x="1721853" y="190214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1</a:t>
              </a:r>
            </a:p>
          </p:txBody>
        </p:sp>
        <p:sp>
          <p:nvSpPr>
            <p:cNvPr id="22" name="Oval 21">
              <a:extLst>
                <a:ext uri="{FF2B5EF4-FFF2-40B4-BE49-F238E27FC236}">
                  <a16:creationId xmlns:a16="http://schemas.microsoft.com/office/drawing/2014/main" id="{0EAB9829-1BBB-2855-60D4-71ACDAB2BB51}"/>
                </a:ext>
              </a:extLst>
            </p:cNvPr>
            <p:cNvSpPr/>
            <p:nvPr/>
          </p:nvSpPr>
          <p:spPr>
            <a:xfrm>
              <a:off x="3201942" y="25847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3</a:t>
              </a:r>
            </a:p>
          </p:txBody>
        </p:sp>
        <p:sp>
          <p:nvSpPr>
            <p:cNvPr id="23" name="Oval 22">
              <a:extLst>
                <a:ext uri="{FF2B5EF4-FFF2-40B4-BE49-F238E27FC236}">
                  <a16:creationId xmlns:a16="http://schemas.microsoft.com/office/drawing/2014/main" id="{EDE54C22-2FF9-F072-0811-A0CC1FFE8502}"/>
                </a:ext>
              </a:extLst>
            </p:cNvPr>
            <p:cNvSpPr/>
            <p:nvPr/>
          </p:nvSpPr>
          <p:spPr>
            <a:xfrm>
              <a:off x="1834619" y="3696262"/>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4</a:t>
              </a:r>
            </a:p>
          </p:txBody>
        </p:sp>
        <p:sp>
          <p:nvSpPr>
            <p:cNvPr id="24" name="Oval 23">
              <a:extLst>
                <a:ext uri="{FF2B5EF4-FFF2-40B4-BE49-F238E27FC236}">
                  <a16:creationId xmlns:a16="http://schemas.microsoft.com/office/drawing/2014/main" id="{CCF41DC6-3C99-30E8-1C3A-3C47260131CB}"/>
                </a:ext>
              </a:extLst>
            </p:cNvPr>
            <p:cNvSpPr/>
            <p:nvPr/>
          </p:nvSpPr>
          <p:spPr>
            <a:xfrm>
              <a:off x="2382693" y="516469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5</a:t>
              </a:r>
            </a:p>
          </p:txBody>
        </p:sp>
      </p:grpSp>
    </p:spTree>
    <p:extLst>
      <p:ext uri="{BB962C8B-B14F-4D97-AF65-F5344CB8AC3E}">
        <p14:creationId xmlns:p14="http://schemas.microsoft.com/office/powerpoint/2010/main" val="3426345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grpSp>
        <p:nvGrpSpPr>
          <p:cNvPr id="3" name="Group 2">
            <a:extLst>
              <a:ext uri="{FF2B5EF4-FFF2-40B4-BE49-F238E27FC236}">
                <a16:creationId xmlns:a16="http://schemas.microsoft.com/office/drawing/2014/main" id="{4D4590A0-26F3-E8E8-9CE2-A5CEDCA6D687}"/>
              </a:ext>
            </a:extLst>
          </p:cNvPr>
          <p:cNvGrpSpPr/>
          <p:nvPr userDrawn="1"/>
        </p:nvGrpSpPr>
        <p:grpSpPr>
          <a:xfrm>
            <a:off x="360145" y="3476146"/>
            <a:ext cx="5897858" cy="3165640"/>
            <a:chOff x="5574815" y="4057106"/>
            <a:chExt cx="4741252" cy="2420506"/>
          </a:xfrm>
        </p:grpSpPr>
        <p:grpSp>
          <p:nvGrpSpPr>
            <p:cNvPr id="5" name="Group 4">
              <a:extLst>
                <a:ext uri="{FF2B5EF4-FFF2-40B4-BE49-F238E27FC236}">
                  <a16:creationId xmlns:a16="http://schemas.microsoft.com/office/drawing/2014/main" id="{BAA4B2C1-9DA5-803E-9252-38688228B1AE}"/>
                </a:ext>
              </a:extLst>
            </p:cNvPr>
            <p:cNvGrpSpPr/>
            <p:nvPr/>
          </p:nvGrpSpPr>
          <p:grpSpPr>
            <a:xfrm>
              <a:off x="5574815" y="4057106"/>
              <a:ext cx="4741252" cy="2420506"/>
              <a:chOff x="2788813" y="4334010"/>
              <a:chExt cx="4741252" cy="2420506"/>
            </a:xfrm>
          </p:grpSpPr>
          <p:pic>
            <p:nvPicPr>
              <p:cNvPr id="10" name="Picture 3">
                <a:extLst>
                  <a:ext uri="{FF2B5EF4-FFF2-40B4-BE49-F238E27FC236}">
                    <a16:creationId xmlns:a16="http://schemas.microsoft.com/office/drawing/2014/main" id="{E2568099-18A5-F3EE-45AD-2122769D1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813" y="4334010"/>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B38F52B-B7A0-C5B2-7047-BF9A5EB1E59C}"/>
                  </a:ext>
                </a:extLst>
              </p:cNvPr>
              <p:cNvPicPr>
                <a:picLocks noChangeAspect="1"/>
              </p:cNvPicPr>
              <p:nvPr/>
            </p:nvPicPr>
            <p:blipFill rotWithShape="1">
              <a:blip r:embed="rId3"/>
              <a:srcRect l="4101" t="15719" r="5827" b="18646"/>
              <a:stretch/>
            </p:blipFill>
            <p:spPr>
              <a:xfrm>
                <a:off x="3606600" y="4771491"/>
                <a:ext cx="1552839" cy="1532588"/>
              </a:xfrm>
              <a:prstGeom prst="rect">
                <a:avLst/>
              </a:prstGeom>
            </p:spPr>
          </p:pic>
        </p:grpSp>
        <p:sp>
          <p:nvSpPr>
            <p:cNvPr id="6" name="TextBox 5">
              <a:extLst>
                <a:ext uri="{FF2B5EF4-FFF2-40B4-BE49-F238E27FC236}">
                  <a16:creationId xmlns:a16="http://schemas.microsoft.com/office/drawing/2014/main" id="{32A60F6C-0087-BA90-0977-59E81DB401A2}"/>
                </a:ext>
              </a:extLst>
            </p:cNvPr>
            <p:cNvSpPr txBox="1"/>
            <p:nvPr/>
          </p:nvSpPr>
          <p:spPr>
            <a:xfrm>
              <a:off x="8344221" y="4780886"/>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Person of Interest</a:t>
              </a:r>
            </a:p>
          </p:txBody>
        </p:sp>
        <p:sp>
          <p:nvSpPr>
            <p:cNvPr id="7" name="TextBox 6">
              <a:extLst>
                <a:ext uri="{FF2B5EF4-FFF2-40B4-BE49-F238E27FC236}">
                  <a16:creationId xmlns:a16="http://schemas.microsoft.com/office/drawing/2014/main" id="{2FA0E3F2-D202-247E-4365-F39C7A250937}"/>
                </a:ext>
              </a:extLst>
            </p:cNvPr>
            <p:cNvSpPr txBox="1"/>
            <p:nvPr/>
          </p:nvSpPr>
          <p:spPr>
            <a:xfrm>
              <a:off x="8344221" y="5093980"/>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Emergency Alert</a:t>
              </a:r>
            </a:p>
          </p:txBody>
        </p:sp>
      </p:grpSp>
      <p:grpSp>
        <p:nvGrpSpPr>
          <p:cNvPr id="14" name="Group 13">
            <a:extLst>
              <a:ext uri="{FF2B5EF4-FFF2-40B4-BE49-F238E27FC236}">
                <a16:creationId xmlns:a16="http://schemas.microsoft.com/office/drawing/2014/main" id="{5268C8F8-2F3B-37AD-42F9-D5B45913A674}"/>
              </a:ext>
            </a:extLst>
          </p:cNvPr>
          <p:cNvGrpSpPr/>
          <p:nvPr userDrawn="1"/>
        </p:nvGrpSpPr>
        <p:grpSpPr>
          <a:xfrm>
            <a:off x="360145" y="232588"/>
            <a:ext cx="5897858" cy="3165640"/>
            <a:chOff x="495252" y="2498880"/>
            <a:chExt cx="4741252" cy="2420506"/>
          </a:xfrm>
        </p:grpSpPr>
        <p:grpSp>
          <p:nvGrpSpPr>
            <p:cNvPr id="15" name="Group 14">
              <a:extLst>
                <a:ext uri="{FF2B5EF4-FFF2-40B4-BE49-F238E27FC236}">
                  <a16:creationId xmlns:a16="http://schemas.microsoft.com/office/drawing/2014/main" id="{9987C9B6-FC60-46ED-D3CB-7227803C0BFA}"/>
                </a:ext>
              </a:extLst>
            </p:cNvPr>
            <p:cNvGrpSpPr/>
            <p:nvPr/>
          </p:nvGrpSpPr>
          <p:grpSpPr>
            <a:xfrm>
              <a:off x="495252" y="2498880"/>
              <a:ext cx="4741252" cy="2420506"/>
              <a:chOff x="828495" y="3585917"/>
              <a:chExt cx="4741252" cy="2420506"/>
            </a:xfrm>
          </p:grpSpPr>
          <p:pic>
            <p:nvPicPr>
              <p:cNvPr id="18" name="Picture 3">
                <a:extLst>
                  <a:ext uri="{FF2B5EF4-FFF2-40B4-BE49-F238E27FC236}">
                    <a16:creationId xmlns:a16="http://schemas.microsoft.com/office/drawing/2014/main" id="{87153439-0503-5BE9-9DD2-59740CC8F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495" y="3585917"/>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0C504B8-DB3C-9E55-FF74-02CF7DDBCE9B}"/>
                  </a:ext>
                </a:extLst>
              </p:cNvPr>
              <p:cNvPicPr>
                <a:picLocks noChangeAspect="1"/>
              </p:cNvPicPr>
              <p:nvPr/>
            </p:nvPicPr>
            <p:blipFill rotWithShape="1">
              <a:blip r:embed="rId4"/>
              <a:srcRect l="26939" t="33904" r="27359" b="35345"/>
              <a:stretch/>
            </p:blipFill>
            <p:spPr>
              <a:xfrm>
                <a:off x="1635461" y="4021015"/>
                <a:ext cx="1693893" cy="1559650"/>
              </a:xfrm>
              <a:prstGeom prst="rect">
                <a:avLst/>
              </a:prstGeom>
            </p:spPr>
          </p:pic>
        </p:grpSp>
        <p:sp>
          <p:nvSpPr>
            <p:cNvPr id="16" name="TextBox 15">
              <a:extLst>
                <a:ext uri="{FF2B5EF4-FFF2-40B4-BE49-F238E27FC236}">
                  <a16:creationId xmlns:a16="http://schemas.microsoft.com/office/drawing/2014/main" id="{A8D47B4E-E878-B5C6-C56F-BD32CC0497B4}"/>
                </a:ext>
              </a:extLst>
            </p:cNvPr>
            <p:cNvSpPr txBox="1"/>
            <p:nvPr/>
          </p:nvSpPr>
          <p:spPr>
            <a:xfrm>
              <a:off x="3206755" y="3198924"/>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Evacuation Notice</a:t>
              </a:r>
            </a:p>
          </p:txBody>
        </p:sp>
        <p:sp>
          <p:nvSpPr>
            <p:cNvPr id="17" name="TextBox 16">
              <a:extLst>
                <a:ext uri="{FF2B5EF4-FFF2-40B4-BE49-F238E27FC236}">
                  <a16:creationId xmlns:a16="http://schemas.microsoft.com/office/drawing/2014/main" id="{A39FCB4A-75A7-A518-B7CC-63739412FB3E}"/>
                </a:ext>
              </a:extLst>
            </p:cNvPr>
            <p:cNvSpPr txBox="1"/>
            <p:nvPr/>
          </p:nvSpPr>
          <p:spPr>
            <a:xfrm>
              <a:off x="3206755" y="3512018"/>
              <a:ext cx="1892785" cy="276999"/>
            </a:xfrm>
            <a:prstGeom prst="rect">
              <a:avLst/>
            </a:prstGeom>
            <a:solidFill>
              <a:srgbClr val="000000"/>
            </a:solidFill>
          </p:spPr>
          <p:txBody>
            <a:bodyPr wrap="square" rtlCol="0">
              <a:spAutoFit/>
            </a:bodyPr>
            <a:lstStyle/>
            <a:p>
              <a:r>
                <a:rPr lang="en-US" sz="1200" b="1">
                  <a:solidFill>
                    <a:srgbClr val="FFFFFF"/>
                  </a:solidFill>
                  <a:effectLst>
                    <a:outerShdw blurRad="38100" dist="38100" dir="2700000" algn="tl">
                      <a:srgbClr val="000000">
                        <a:alpha val="43137"/>
                      </a:srgbClr>
                    </a:outerShdw>
                  </a:effectLst>
                </a:rPr>
                <a:t>Emergency Alert</a:t>
              </a:r>
            </a:p>
          </p:txBody>
        </p:sp>
      </p:grpSp>
    </p:spTree>
    <p:extLst>
      <p:ext uri="{BB962C8B-B14F-4D97-AF65-F5344CB8AC3E}">
        <p14:creationId xmlns:p14="http://schemas.microsoft.com/office/powerpoint/2010/main" val="2963136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4" name="Rectangle 3">
            <a:extLst>
              <a:ext uri="{FF2B5EF4-FFF2-40B4-BE49-F238E27FC236}">
                <a16:creationId xmlns:a16="http://schemas.microsoft.com/office/drawing/2014/main" id="{7A0845ED-0B4F-82D4-0DDF-9CE7BB6C6095}"/>
              </a:ext>
            </a:extLst>
          </p:cNvPr>
          <p:cNvSpPr/>
          <p:nvPr userDrawn="1"/>
        </p:nvSpPr>
        <p:spPr>
          <a:xfrm>
            <a:off x="9803877" y="0"/>
            <a:ext cx="2388124" cy="452440"/>
          </a:xfrm>
          <a:prstGeom prst="rect">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8: Q&amp;A Discussion, Conclusion, and Next Steps</a:t>
            </a:r>
          </a:p>
        </p:txBody>
      </p:sp>
      <p:grpSp>
        <p:nvGrpSpPr>
          <p:cNvPr id="18" name="Group 17">
            <a:extLst>
              <a:ext uri="{FF2B5EF4-FFF2-40B4-BE49-F238E27FC236}">
                <a16:creationId xmlns:a16="http://schemas.microsoft.com/office/drawing/2014/main" id="{F7A199B7-6D0B-DC35-AEB5-9F7F9735130F}"/>
              </a:ext>
            </a:extLst>
          </p:cNvPr>
          <p:cNvGrpSpPr/>
          <p:nvPr userDrawn="1"/>
        </p:nvGrpSpPr>
        <p:grpSpPr>
          <a:xfrm>
            <a:off x="303844" y="355599"/>
            <a:ext cx="5792157" cy="2847227"/>
            <a:chOff x="5953239" y="2178484"/>
            <a:chExt cx="5629161" cy="3193366"/>
          </a:xfrm>
        </p:grpSpPr>
        <p:pic>
          <p:nvPicPr>
            <p:cNvPr id="19" name="Picture 18">
              <a:extLst>
                <a:ext uri="{FF2B5EF4-FFF2-40B4-BE49-F238E27FC236}">
                  <a16:creationId xmlns:a16="http://schemas.microsoft.com/office/drawing/2014/main" id="{A3462C30-40F3-0913-B33A-D9A2AAF8D1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892" b="115"/>
            <a:stretch/>
          </p:blipFill>
          <p:spPr>
            <a:xfrm>
              <a:off x="5953239" y="2178484"/>
              <a:ext cx="5629161" cy="3193366"/>
            </a:xfrm>
            <a:prstGeom prst="rect">
              <a:avLst/>
            </a:prstGeom>
          </p:spPr>
        </p:pic>
        <p:pic>
          <p:nvPicPr>
            <p:cNvPr id="20" name="Picture 19">
              <a:extLst>
                <a:ext uri="{FF2B5EF4-FFF2-40B4-BE49-F238E27FC236}">
                  <a16:creationId xmlns:a16="http://schemas.microsoft.com/office/drawing/2014/main" id="{59FEC7FA-0118-866D-1C77-BA1FD69495D9}"/>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7515922" y="2488425"/>
              <a:ext cx="3113931" cy="1769691"/>
            </a:xfrm>
            <a:prstGeom prst="roundRect">
              <a:avLst>
                <a:gd name="adj" fmla="val 2674"/>
              </a:avLst>
            </a:prstGeom>
            <a:ln w="19050" cmpd="sng">
              <a:noFill/>
            </a:ln>
            <a:effectLst/>
          </p:spPr>
        </p:pic>
      </p:grpSp>
      <p:grpSp>
        <p:nvGrpSpPr>
          <p:cNvPr id="21" name="Group 20">
            <a:extLst>
              <a:ext uri="{FF2B5EF4-FFF2-40B4-BE49-F238E27FC236}">
                <a16:creationId xmlns:a16="http://schemas.microsoft.com/office/drawing/2014/main" id="{5E98463C-B4C1-C146-3B91-709073D0AB71}"/>
              </a:ext>
            </a:extLst>
          </p:cNvPr>
          <p:cNvGrpSpPr/>
          <p:nvPr userDrawn="1"/>
        </p:nvGrpSpPr>
        <p:grpSpPr>
          <a:xfrm>
            <a:off x="1218247" y="3320095"/>
            <a:ext cx="3681984" cy="3440369"/>
            <a:chOff x="396239" y="1565601"/>
            <a:chExt cx="4267201" cy="4258277"/>
          </a:xfrm>
        </p:grpSpPr>
        <p:pic>
          <p:nvPicPr>
            <p:cNvPr id="22" name="Picture 21">
              <a:extLst>
                <a:ext uri="{FF2B5EF4-FFF2-40B4-BE49-F238E27FC236}">
                  <a16:creationId xmlns:a16="http://schemas.microsoft.com/office/drawing/2014/main" id="{E5A924FD-8332-1671-317D-D84074A68AFE}"/>
                </a:ext>
              </a:extLst>
            </p:cNvPr>
            <p:cNvPicPr>
              <a:picLocks noChangeAspect="1"/>
            </p:cNvPicPr>
            <p:nvPr/>
          </p:nvPicPr>
          <p:blipFill rotWithShape="1">
            <a:blip r:embed="rId4" cstate="screen">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396239" y="1565601"/>
              <a:ext cx="4267201" cy="4258277"/>
            </a:xfrm>
            <a:prstGeom prst="rect">
              <a:avLst/>
            </a:prstGeom>
          </p:spPr>
        </p:pic>
        <p:sp>
          <p:nvSpPr>
            <p:cNvPr id="23" name="Oval 22">
              <a:extLst>
                <a:ext uri="{FF2B5EF4-FFF2-40B4-BE49-F238E27FC236}">
                  <a16:creationId xmlns:a16="http://schemas.microsoft.com/office/drawing/2014/main" id="{E845DEAB-FF95-2264-1972-987BEB0D46CA}"/>
                </a:ext>
              </a:extLst>
            </p:cNvPr>
            <p:cNvSpPr/>
            <p:nvPr/>
          </p:nvSpPr>
          <p:spPr>
            <a:xfrm>
              <a:off x="2480821" y="22512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2</a:t>
              </a:r>
            </a:p>
          </p:txBody>
        </p:sp>
        <p:sp>
          <p:nvSpPr>
            <p:cNvPr id="24" name="Oval 23">
              <a:extLst>
                <a:ext uri="{FF2B5EF4-FFF2-40B4-BE49-F238E27FC236}">
                  <a16:creationId xmlns:a16="http://schemas.microsoft.com/office/drawing/2014/main" id="{7BF34E01-CC79-FC61-736A-AC7CA9B29DB7}"/>
                </a:ext>
              </a:extLst>
            </p:cNvPr>
            <p:cNvSpPr/>
            <p:nvPr/>
          </p:nvSpPr>
          <p:spPr>
            <a:xfrm>
              <a:off x="1721853" y="190214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1</a:t>
              </a:r>
            </a:p>
          </p:txBody>
        </p:sp>
        <p:sp>
          <p:nvSpPr>
            <p:cNvPr id="25" name="Oval 24">
              <a:extLst>
                <a:ext uri="{FF2B5EF4-FFF2-40B4-BE49-F238E27FC236}">
                  <a16:creationId xmlns:a16="http://schemas.microsoft.com/office/drawing/2014/main" id="{9F005510-6094-D96F-F2F3-06D820A17AAC}"/>
                </a:ext>
              </a:extLst>
            </p:cNvPr>
            <p:cNvSpPr/>
            <p:nvPr/>
          </p:nvSpPr>
          <p:spPr>
            <a:xfrm>
              <a:off x="3201942" y="2584784"/>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3</a:t>
              </a:r>
            </a:p>
          </p:txBody>
        </p:sp>
        <p:sp>
          <p:nvSpPr>
            <p:cNvPr id="26" name="Oval 25">
              <a:extLst>
                <a:ext uri="{FF2B5EF4-FFF2-40B4-BE49-F238E27FC236}">
                  <a16:creationId xmlns:a16="http://schemas.microsoft.com/office/drawing/2014/main" id="{BDD3AAE2-284D-E371-B166-B3B46475D4FF}"/>
                </a:ext>
              </a:extLst>
            </p:cNvPr>
            <p:cNvSpPr/>
            <p:nvPr/>
          </p:nvSpPr>
          <p:spPr>
            <a:xfrm>
              <a:off x="1834619" y="3696262"/>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4</a:t>
              </a:r>
            </a:p>
          </p:txBody>
        </p:sp>
        <p:sp>
          <p:nvSpPr>
            <p:cNvPr id="27" name="Oval 26">
              <a:extLst>
                <a:ext uri="{FF2B5EF4-FFF2-40B4-BE49-F238E27FC236}">
                  <a16:creationId xmlns:a16="http://schemas.microsoft.com/office/drawing/2014/main" id="{F04D0312-B460-6745-3B3D-77C4AE900930}"/>
                </a:ext>
              </a:extLst>
            </p:cNvPr>
            <p:cNvSpPr/>
            <p:nvPr/>
          </p:nvSpPr>
          <p:spPr>
            <a:xfrm>
              <a:off x="2382693" y="5164697"/>
              <a:ext cx="333500" cy="333500"/>
            </a:xfrm>
            <a:prstGeom prst="ellipse">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E57C25"/>
                  </a:solidFill>
                  <a:latin typeface="Arial Narrow"/>
                </a:rPr>
                <a:t>5</a:t>
              </a:r>
            </a:p>
          </p:txBody>
        </p:sp>
      </p:grpSp>
    </p:spTree>
    <p:extLst>
      <p:ext uri="{BB962C8B-B14F-4D97-AF65-F5344CB8AC3E}">
        <p14:creationId xmlns:p14="http://schemas.microsoft.com/office/powerpoint/2010/main" val="25846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2" name="Rectangle 1">
            <a:extLst>
              <a:ext uri="{FF2B5EF4-FFF2-40B4-BE49-F238E27FC236}">
                <a16:creationId xmlns:a16="http://schemas.microsoft.com/office/drawing/2014/main" id="{1D6F4215-AC9C-CE5E-31D7-C60164F3B1FB}"/>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Best Practices for EAS Integration for Radio Stations</a:t>
            </a:r>
          </a:p>
        </p:txBody>
      </p:sp>
    </p:spTree>
    <p:extLst>
      <p:ext uri="{BB962C8B-B14F-4D97-AF65-F5344CB8AC3E}">
        <p14:creationId xmlns:p14="http://schemas.microsoft.com/office/powerpoint/2010/main" val="734563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
        <p:nvSpPr>
          <p:cNvPr id="9" name="Rectangle 8">
            <a:extLst>
              <a:ext uri="{FF2B5EF4-FFF2-40B4-BE49-F238E27FC236}">
                <a16:creationId xmlns:a16="http://schemas.microsoft.com/office/drawing/2014/main" id="{19FB2333-4E0F-324E-BA9D-6CC2C5138449}"/>
              </a:ext>
            </a:extLst>
          </p:cNvPr>
          <p:cNvSpPr/>
          <p:nvPr userDrawn="1"/>
        </p:nvSpPr>
        <p:spPr>
          <a:xfrm>
            <a:off x="10190375" y="0"/>
            <a:ext cx="2001625"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67913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6" name="Slide Number Placeholder 1"/>
          <p:cNvSpPr txBox="1">
            <a:spLocks/>
          </p:cNvSpPr>
          <p:nvPr userDrawn="1"/>
        </p:nvSpPr>
        <p:spPr>
          <a:xfrm>
            <a:off x="414715" y="6470489"/>
            <a:ext cx="357033" cy="191259"/>
          </a:xfrm>
          <a:prstGeom prst="rect">
            <a:avLst/>
          </a:prstGeom>
        </p:spPr>
        <p:txBody>
          <a:bodyPr vert="horz" lIns="0" tIns="0" rIns="0" bIns="0" rtlCol="0" anchor="t"/>
          <a:lstStyle>
            <a:defPPr>
              <a:defRPr lang="en-US"/>
            </a:defPPr>
            <a:lvl1pPr marL="0" algn="l" defTabSz="914400" rtl="0" eaLnBrk="1" latinLnBrk="0" hangingPunct="1">
              <a:defRPr sz="1200" b="1" i="0" kern="1200">
                <a:solidFill>
                  <a:schemeClr val="tx1">
                    <a:tint val="75000"/>
                  </a:schemeClr>
                </a:solidFill>
                <a:latin typeface="+mn-lt"/>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Tree>
    <p:extLst>
      <p:ext uri="{BB962C8B-B14F-4D97-AF65-F5344CB8AC3E}">
        <p14:creationId xmlns:p14="http://schemas.microsoft.com/office/powerpoint/2010/main" val="2204728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626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996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5164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9939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2698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6264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0444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9244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911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898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7540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5E8AA33-6116-6348-951B-BE1DC8C8FA8A}"/>
              </a:ext>
            </a:extLst>
          </p:cNvPr>
          <p:cNvSpPr/>
          <p:nvPr userDrawn="1"/>
        </p:nvSpPr>
        <p:spPr>
          <a:xfrm>
            <a:off x="10253472" y="0"/>
            <a:ext cx="1938528"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3861453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
        <p:nvSpPr>
          <p:cNvPr id="9" name="Rectangle 8">
            <a:extLst>
              <a:ext uri="{FF2B5EF4-FFF2-40B4-BE49-F238E27FC236}">
                <a16:creationId xmlns:a16="http://schemas.microsoft.com/office/drawing/2014/main" id="{19FB2333-4E0F-324E-BA9D-6CC2C5138449}"/>
              </a:ext>
            </a:extLst>
          </p:cNvPr>
          <p:cNvSpPr/>
          <p:nvPr userDrawn="1"/>
        </p:nvSpPr>
        <p:spPr>
          <a:xfrm>
            <a:off x="10190375" y="0"/>
            <a:ext cx="2001625"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755986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9" name="Rectangle 8">
            <a:extLst>
              <a:ext uri="{FF2B5EF4-FFF2-40B4-BE49-F238E27FC236}">
                <a16:creationId xmlns:a16="http://schemas.microsoft.com/office/drawing/2014/main" id="{7DA68B9F-300D-3246-A536-60ED62570600}"/>
              </a:ext>
            </a:extLst>
          </p:cNvPr>
          <p:cNvSpPr/>
          <p:nvPr userDrawn="1"/>
        </p:nvSpPr>
        <p:spPr>
          <a:xfrm>
            <a:off x="9777984" y="0"/>
            <a:ext cx="2414017"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Strategies for Managing Signal Coverage and Addressing Reception Challenges </a:t>
            </a:r>
          </a:p>
        </p:txBody>
      </p:sp>
    </p:spTree>
    <p:extLst>
      <p:ext uri="{BB962C8B-B14F-4D97-AF65-F5344CB8AC3E}">
        <p14:creationId xmlns:p14="http://schemas.microsoft.com/office/powerpoint/2010/main" val="2778886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10BF0262-A1FA-3542-A3EC-15B5EE9AD525}"/>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Best Practices for EAS Integration for Radio Stations</a:t>
            </a:r>
          </a:p>
        </p:txBody>
      </p:sp>
    </p:spTree>
    <p:extLst>
      <p:ext uri="{BB962C8B-B14F-4D97-AF65-F5344CB8AC3E}">
        <p14:creationId xmlns:p14="http://schemas.microsoft.com/office/powerpoint/2010/main" val="4060576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9" name="Rectangle 8">
            <a:extLst>
              <a:ext uri="{FF2B5EF4-FFF2-40B4-BE49-F238E27FC236}">
                <a16:creationId xmlns:a16="http://schemas.microsoft.com/office/drawing/2014/main" id="{53C30ECD-77F5-9C49-98E6-0AE43848B693}"/>
              </a:ext>
            </a:extLst>
          </p:cNvPr>
          <p:cNvSpPr/>
          <p:nvPr userDrawn="1"/>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1: Introduction to IPAWS</a:t>
            </a:r>
          </a:p>
        </p:txBody>
      </p:sp>
    </p:spTree>
    <p:extLst>
      <p:ext uri="{BB962C8B-B14F-4D97-AF65-F5344CB8AC3E}">
        <p14:creationId xmlns:p14="http://schemas.microsoft.com/office/powerpoint/2010/main" val="5651623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2" name="Rectangle 1">
            <a:extLst>
              <a:ext uri="{FF2B5EF4-FFF2-40B4-BE49-F238E27FC236}">
                <a16:creationId xmlns:a16="http://schemas.microsoft.com/office/drawing/2014/main" id="{1D6F4215-AC9C-CE5E-31D7-C60164F3B1FB}"/>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latin typeface="Franklin Gothic Book" panose="020B0503020102020204" pitchFamily="34" charset="0"/>
              </a:rPr>
              <a:t>Module 5: Best Practices for EAS Integration for Radio Stations</a:t>
            </a:r>
          </a:p>
        </p:txBody>
      </p:sp>
    </p:spTree>
    <p:extLst>
      <p:ext uri="{BB962C8B-B14F-4D97-AF65-F5344CB8AC3E}">
        <p14:creationId xmlns:p14="http://schemas.microsoft.com/office/powerpoint/2010/main" val="7491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84AAFC0E-F4AF-A847-B516-D4F3B306D6BE}"/>
              </a:ext>
            </a:extLst>
          </p:cNvPr>
          <p:cNvSpPr/>
          <p:nvPr userDrawn="1"/>
        </p:nvSpPr>
        <p:spPr>
          <a:xfrm>
            <a:off x="9803877" y="0"/>
            <a:ext cx="2388124" cy="45244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6: Transitioning to Digital Radio – Pros and Cons </a:t>
            </a:r>
          </a:p>
        </p:txBody>
      </p:sp>
    </p:spTree>
    <p:extLst>
      <p:ext uri="{BB962C8B-B14F-4D97-AF65-F5344CB8AC3E}">
        <p14:creationId xmlns:p14="http://schemas.microsoft.com/office/powerpoint/2010/main" val="18798016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411631E-265E-3345-9782-D63AE11A3E0B}"/>
              </a:ext>
            </a:extLst>
          </p:cNvPr>
          <p:cNvSpPr/>
          <p:nvPr userDrawn="1"/>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7: Fiscal Responsibility</a:t>
            </a:r>
          </a:p>
        </p:txBody>
      </p:sp>
    </p:spTree>
    <p:extLst>
      <p:ext uri="{BB962C8B-B14F-4D97-AF65-F5344CB8AC3E}">
        <p14:creationId xmlns:p14="http://schemas.microsoft.com/office/powerpoint/2010/main" val="5158971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1 (Auto)">
    <p:spTree>
      <p:nvGrpSpPr>
        <p:cNvPr id="1" name=""/>
        <p:cNvGrpSpPr/>
        <p:nvPr/>
      </p:nvGrpSpPr>
      <p:grpSpPr>
        <a:xfrm>
          <a:off x="0" y="0"/>
          <a:ext cx="0" cy="0"/>
          <a:chOff x="0" y="0"/>
          <a:chExt cx="0" cy="0"/>
        </a:xfrm>
      </p:grpSpPr>
      <p:sp>
        <p:nvSpPr>
          <p:cNvPr id="12" name="Oval 11"/>
          <p:cNvSpPr/>
          <p:nvPr userDrawn="1"/>
        </p:nvSpPr>
        <p:spPr>
          <a:xfrm>
            <a:off x="2870905" y="1720293"/>
            <a:ext cx="1095026" cy="1095026"/>
          </a:xfrm>
          <a:prstGeom prst="ellipse">
            <a:avLst/>
          </a:prstGeom>
          <a:gradFill>
            <a:gsLst>
              <a:gs pos="0">
                <a:srgbClr val="D1272B"/>
              </a:gs>
              <a:gs pos="55000">
                <a:srgbClr val="E3782C"/>
              </a:gs>
              <a:gs pos="100000">
                <a:srgbClr val="F5E35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4143"/>
              </a:solidFill>
            </a:endParaRPr>
          </a:p>
        </p:txBody>
      </p:sp>
      <p:sp>
        <p:nvSpPr>
          <p:cNvPr id="3" name="Slide Number Placeholder 2"/>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932" y="1039335"/>
            <a:ext cx="5859682" cy="2430549"/>
          </a:xfrm>
          <a:prstGeom prst="rect">
            <a:avLst/>
          </a:prstGeom>
        </p:spPr>
      </p:pic>
      <p:cxnSp>
        <p:nvCxnSpPr>
          <p:cNvPr id="9" name="Straight Connector 8"/>
          <p:cNvCxnSpPr/>
          <p:nvPr userDrawn="1"/>
        </p:nvCxnSpPr>
        <p:spPr>
          <a:xfrm>
            <a:off x="1303834" y="3201876"/>
            <a:ext cx="9584333" cy="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4"/>
          <p:cNvSpPr>
            <a:spLocks noGrp="1"/>
          </p:cNvSpPr>
          <p:nvPr>
            <p:ph type="body" sz="quarter" idx="15" hasCustomPrompt="1"/>
          </p:nvPr>
        </p:nvSpPr>
        <p:spPr>
          <a:xfrm>
            <a:off x="1303381" y="3600465"/>
            <a:ext cx="9584785" cy="916304"/>
          </a:xfrm>
          <a:prstGeom prst="rect">
            <a:avLst/>
          </a:prstGeom>
        </p:spPr>
        <p:txBody>
          <a:bodyPr anchor="ctr"/>
          <a:lstStyle>
            <a:lvl1pPr marL="0" indent="0" algn="ctr">
              <a:buNone/>
              <a:defRPr sz="6000" b="0" baseline="0">
                <a:solidFill>
                  <a:schemeClr val="tx1"/>
                </a:solidFill>
                <a:latin typeface="+mj-lt"/>
              </a:defRPr>
            </a:lvl1pPr>
          </a:lstStyle>
          <a:p>
            <a:pPr lvl="0"/>
            <a:r>
              <a:rPr lang="en-US"/>
              <a:t>50PT - Auto Title</a:t>
            </a:r>
          </a:p>
        </p:txBody>
      </p:sp>
      <p:cxnSp>
        <p:nvCxnSpPr>
          <p:cNvPr id="15" name="Straight Connector 14"/>
          <p:cNvCxnSpPr/>
          <p:nvPr userDrawn="1"/>
        </p:nvCxnSpPr>
        <p:spPr>
          <a:xfrm>
            <a:off x="4304548" y="1669311"/>
            <a:ext cx="0" cy="119699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auto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2667" y="2027044"/>
            <a:ext cx="591836" cy="479230"/>
          </a:xfrm>
          <a:prstGeom prst="rect">
            <a:avLst/>
          </a:prstGeom>
        </p:spPr>
      </p:pic>
    </p:spTree>
    <p:extLst>
      <p:ext uri="{BB962C8B-B14F-4D97-AF65-F5344CB8AC3E}">
        <p14:creationId xmlns:p14="http://schemas.microsoft.com/office/powerpoint/2010/main" val="2786671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2 (Aut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22475" y="6478890"/>
            <a:ext cx="357033" cy="191259"/>
          </a:xfrm>
          <a:prstGeom prst="rect">
            <a:avLst/>
          </a:prstGeom>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10" name="Text Placeholder 16"/>
          <p:cNvSpPr>
            <a:spLocks noGrp="1"/>
          </p:cNvSpPr>
          <p:nvPr>
            <p:ph type="body" sz="quarter" idx="14" hasCustomPrompt="1"/>
          </p:nvPr>
        </p:nvSpPr>
        <p:spPr>
          <a:xfrm>
            <a:off x="774510" y="4037297"/>
            <a:ext cx="10612627" cy="277528"/>
          </a:xfrm>
          <a:prstGeom prst="rect">
            <a:avLst/>
          </a:prstGeom>
        </p:spPr>
        <p:txBody>
          <a:bodyPr/>
          <a:lstStyle>
            <a:lvl1pPr marL="0" indent="0">
              <a:buNone/>
              <a:defRPr sz="2000" b="0" baseline="0"/>
            </a:lvl1pPr>
          </a:lstStyle>
          <a:p>
            <a:pPr lvl="0"/>
            <a:r>
              <a:rPr lang="en-US"/>
              <a:t>20PT – subhead options</a:t>
            </a:r>
          </a:p>
        </p:txBody>
      </p:sp>
      <p:sp>
        <p:nvSpPr>
          <p:cNvPr id="16" name="Oval 15"/>
          <p:cNvSpPr/>
          <p:nvPr userDrawn="1"/>
        </p:nvSpPr>
        <p:spPr>
          <a:xfrm>
            <a:off x="679508" y="478723"/>
            <a:ext cx="1095026" cy="1095026"/>
          </a:xfrm>
          <a:prstGeom prst="ellipse">
            <a:avLst/>
          </a:prstGeom>
          <a:gradFill>
            <a:gsLst>
              <a:gs pos="0">
                <a:srgbClr val="D1272B"/>
              </a:gs>
              <a:gs pos="55000">
                <a:srgbClr val="E3782C"/>
              </a:gs>
              <a:gs pos="100000">
                <a:srgbClr val="F5E35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4143"/>
              </a:solidFill>
            </a:endParaRPr>
          </a:p>
        </p:txBody>
      </p:sp>
      <p:sp>
        <p:nvSpPr>
          <p:cNvPr id="28" name="Text Placeholder 14"/>
          <p:cNvSpPr>
            <a:spLocks noGrp="1"/>
          </p:cNvSpPr>
          <p:nvPr>
            <p:ph type="body" sz="quarter" idx="13" hasCustomPrompt="1"/>
          </p:nvPr>
        </p:nvSpPr>
        <p:spPr>
          <a:xfrm>
            <a:off x="774509" y="2016332"/>
            <a:ext cx="10612629" cy="1919001"/>
          </a:xfrm>
          <a:prstGeom prst="rect">
            <a:avLst/>
          </a:prstGeom>
        </p:spPr>
        <p:txBody>
          <a:bodyPr anchor="b"/>
          <a:lstStyle>
            <a:lvl1pPr marL="0" indent="0">
              <a:buNone/>
              <a:defRPr sz="4000" b="0">
                <a:solidFill>
                  <a:schemeClr val="tx1"/>
                </a:solidFill>
                <a:latin typeface="+mj-lt"/>
              </a:defRPr>
            </a:lvl1pPr>
          </a:lstStyle>
          <a:p>
            <a:pPr lvl="0"/>
            <a:r>
              <a:rPr lang="en-US"/>
              <a:t>40PT – Insert </a:t>
            </a:r>
            <a:br>
              <a:rPr lang="en-US"/>
            </a:br>
            <a:r>
              <a:rPr lang="en-US"/>
              <a:t>Descriptive Title Here</a:t>
            </a:r>
            <a:br>
              <a:rPr lang="en-US"/>
            </a:br>
            <a:r>
              <a:rPr lang="en-US"/>
              <a:t>(Max 3 Lines)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74532" y="298541"/>
            <a:ext cx="3638402" cy="1509179"/>
          </a:xfrm>
          <a:prstGeom prst="rect">
            <a:avLst/>
          </a:prstGeom>
        </p:spPr>
      </p:pic>
      <p:pic>
        <p:nvPicPr>
          <p:cNvPr id="14" name="Picture 13" descr="auto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429" y="793329"/>
            <a:ext cx="591836" cy="479230"/>
          </a:xfrm>
          <a:prstGeom prst="rect">
            <a:avLst/>
          </a:prstGeom>
        </p:spPr>
      </p:pic>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r="2790"/>
          <a:stretch/>
        </p:blipFill>
        <p:spPr>
          <a:xfrm rot="16200000">
            <a:off x="7152844" y="1794155"/>
            <a:ext cx="5296307" cy="1707998"/>
          </a:xfrm>
          <a:prstGeom prst="rect">
            <a:avLst/>
          </a:prstGeom>
        </p:spPr>
      </p:pic>
      <p:sp>
        <p:nvSpPr>
          <p:cNvPr id="3" name="TextBox 2"/>
          <p:cNvSpPr txBox="1"/>
          <p:nvPr userDrawn="1"/>
        </p:nvSpPr>
        <p:spPr>
          <a:xfrm>
            <a:off x="8345103" y="6459103"/>
            <a:ext cx="2329143" cy="230832"/>
          </a:xfrm>
          <a:prstGeom prst="rect">
            <a:avLst/>
          </a:prstGeom>
          <a:solidFill>
            <a:srgbClr val="FFFFFF"/>
          </a:solidFill>
        </p:spPr>
        <p:txBody>
          <a:bodyPr wrap="square" rtlCol="0">
            <a:spAutoFit/>
          </a:bodyPr>
          <a:lstStyle/>
          <a:p>
            <a:pPr algn="r"/>
            <a:r>
              <a:rPr lang="en-US" sz="900" b="1">
                <a:solidFill>
                  <a:schemeClr val="bg2">
                    <a:lumMod val="60000"/>
                    <a:lumOff val="40000"/>
                  </a:schemeClr>
                </a:solidFill>
              </a:rPr>
              <a:t>© 2018 </a:t>
            </a:r>
            <a:r>
              <a:rPr lang="en-US" sz="900" b="1" err="1">
                <a:solidFill>
                  <a:schemeClr val="bg2">
                    <a:lumMod val="60000"/>
                    <a:lumOff val="40000"/>
                  </a:schemeClr>
                </a:solidFill>
              </a:rPr>
              <a:t>Xperi</a:t>
            </a:r>
            <a:r>
              <a:rPr lang="en-US" sz="900" b="1">
                <a:solidFill>
                  <a:schemeClr val="bg2">
                    <a:lumMod val="60000"/>
                    <a:lumOff val="40000"/>
                  </a:schemeClr>
                </a:solidFill>
              </a:rPr>
              <a:t>.</a:t>
            </a:r>
            <a:r>
              <a:rPr lang="en-US" sz="900" b="1" baseline="0">
                <a:solidFill>
                  <a:schemeClr val="bg2">
                    <a:lumMod val="60000"/>
                    <a:lumOff val="40000"/>
                  </a:schemeClr>
                </a:solidFill>
              </a:rPr>
              <a:t>                           </a:t>
            </a:r>
            <a:endParaRPr lang="en-US" sz="900" b="1">
              <a:solidFill>
                <a:schemeClr val="bg2">
                  <a:lumMod val="60000"/>
                  <a:lumOff val="40000"/>
                </a:schemeClr>
              </a:solidFill>
            </a:endParaRPr>
          </a:p>
        </p:txBody>
      </p:sp>
    </p:spTree>
    <p:extLst>
      <p:ext uri="{BB962C8B-B14F-4D97-AF65-F5344CB8AC3E}">
        <p14:creationId xmlns:p14="http://schemas.microsoft.com/office/powerpoint/2010/main" val="4014116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22475" y="6478890"/>
            <a:ext cx="357033" cy="191259"/>
          </a:xfrm>
          <a:prstGeom prst="rect">
            <a:avLst/>
          </a:prstGeom>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14" name="Text Placeholder 14"/>
          <p:cNvSpPr>
            <a:spLocks noGrp="1"/>
          </p:cNvSpPr>
          <p:nvPr>
            <p:ph type="body" sz="quarter" idx="15" hasCustomPrompt="1"/>
          </p:nvPr>
        </p:nvSpPr>
        <p:spPr>
          <a:xfrm>
            <a:off x="1303381" y="3217693"/>
            <a:ext cx="9584785" cy="916304"/>
          </a:xfrm>
          <a:prstGeom prst="rect">
            <a:avLst/>
          </a:prstGeom>
        </p:spPr>
        <p:txBody>
          <a:bodyPr anchor="ctr"/>
          <a:lstStyle>
            <a:lvl1pPr marL="0" indent="0" algn="ctr">
              <a:buNone/>
              <a:defRPr sz="6000" b="0">
                <a:solidFill>
                  <a:schemeClr val="tx1"/>
                </a:solidFill>
                <a:latin typeface="+mj-lt"/>
              </a:defRPr>
            </a:lvl1pPr>
          </a:lstStyle>
          <a:p>
            <a:pPr lvl="0"/>
            <a:r>
              <a:rPr lang="en-US"/>
              <a:t>50PT – Section Divider</a:t>
            </a:r>
          </a:p>
        </p:txBody>
      </p:sp>
      <p:sp>
        <p:nvSpPr>
          <p:cNvPr id="18" name="Text Placeholder 16"/>
          <p:cNvSpPr>
            <a:spLocks noGrp="1"/>
          </p:cNvSpPr>
          <p:nvPr>
            <p:ph type="body" sz="quarter" idx="16" hasCustomPrompt="1"/>
          </p:nvPr>
        </p:nvSpPr>
        <p:spPr>
          <a:xfrm>
            <a:off x="1303834" y="4133997"/>
            <a:ext cx="9583881" cy="1354173"/>
          </a:xfrm>
          <a:prstGeom prst="rect">
            <a:avLst/>
          </a:prstGeom>
        </p:spPr>
        <p:txBody>
          <a:bodyPr anchor="ctr"/>
          <a:lstStyle>
            <a:lvl1pPr marL="0" indent="0" algn="ctr">
              <a:buNone/>
              <a:defRPr sz="3000" b="0" baseline="0">
                <a:solidFill>
                  <a:schemeClr val="tx1"/>
                </a:solidFill>
              </a:defRPr>
            </a:lvl1pPr>
          </a:lstStyle>
          <a:p>
            <a:pPr lvl="0"/>
            <a:r>
              <a:rPr lang="en-US"/>
              <a:t>30PT – Descriptive Title Here </a:t>
            </a:r>
            <a:br>
              <a:rPr lang="en-US"/>
            </a:br>
            <a:r>
              <a:rPr lang="en-US"/>
              <a:t>(Max 2 lines)</a:t>
            </a:r>
          </a:p>
        </p:txBody>
      </p:sp>
      <p:cxnSp>
        <p:nvCxnSpPr>
          <p:cNvPr id="19" name="Straight Connector 18"/>
          <p:cNvCxnSpPr/>
          <p:nvPr userDrawn="1"/>
        </p:nvCxnSpPr>
        <p:spPr>
          <a:xfrm>
            <a:off x="1303834" y="2819104"/>
            <a:ext cx="9584333" cy="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userDrawn="1"/>
        </p:nvSpPr>
        <p:spPr>
          <a:xfrm>
            <a:off x="5213997" y="724200"/>
            <a:ext cx="1763551" cy="1763551"/>
          </a:xfrm>
          <a:prstGeom prst="ellipse">
            <a:avLst/>
          </a:prstGeom>
          <a:gradFill>
            <a:gsLst>
              <a:gs pos="0">
                <a:srgbClr val="D1272B"/>
              </a:gs>
              <a:gs pos="55000">
                <a:srgbClr val="E3782C"/>
              </a:gs>
              <a:gs pos="100000">
                <a:srgbClr val="F5E35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4143"/>
              </a:solidFill>
            </a:endParaRPr>
          </a:p>
        </p:txBody>
      </p:sp>
      <p:pic>
        <p:nvPicPr>
          <p:cNvPr id="20" name="Picture 19" descr="auto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5522" y="1214046"/>
            <a:ext cx="968042" cy="783857"/>
          </a:xfrm>
          <a:prstGeom prst="rect">
            <a:avLst/>
          </a:prstGeom>
        </p:spPr>
      </p:pic>
    </p:spTree>
    <p:extLst>
      <p:ext uri="{BB962C8B-B14F-4D97-AF65-F5344CB8AC3E}">
        <p14:creationId xmlns:p14="http://schemas.microsoft.com/office/powerpoint/2010/main" val="2230235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52" name="Slide Number Placeholder 51"/>
          <p:cNvSpPr>
            <a:spLocks noGrp="1"/>
          </p:cNvSpPr>
          <p:nvPr>
            <p:ph type="sldNum" sz="quarter" idx="19"/>
          </p:nvPr>
        </p:nvSpPr>
        <p:spPr>
          <a:xfrm>
            <a:off x="322475" y="6478890"/>
            <a:ext cx="357033" cy="191259"/>
          </a:xfrm>
          <a:prstGeom prst="rect">
            <a:avLst/>
          </a:prstGeom>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49" name="Text Placeholder 14"/>
          <p:cNvSpPr>
            <a:spLocks noGrp="1"/>
          </p:cNvSpPr>
          <p:nvPr>
            <p:ph type="body" sz="quarter" idx="15" hasCustomPrompt="1"/>
          </p:nvPr>
        </p:nvSpPr>
        <p:spPr>
          <a:xfrm>
            <a:off x="1303381" y="2094651"/>
            <a:ext cx="9584785" cy="916304"/>
          </a:xfrm>
          <a:prstGeom prst="rect">
            <a:avLst/>
          </a:prstGeom>
        </p:spPr>
        <p:txBody>
          <a:bodyPr anchor="ctr"/>
          <a:lstStyle>
            <a:lvl1pPr marL="0" indent="0" algn="ctr">
              <a:buNone/>
              <a:defRPr sz="6000" b="0">
                <a:solidFill>
                  <a:schemeClr val="tx1"/>
                </a:solidFill>
                <a:latin typeface="+mj-lt"/>
              </a:defRPr>
            </a:lvl1pPr>
          </a:lstStyle>
          <a:p>
            <a:pPr lvl="0"/>
            <a:r>
              <a:rPr lang="en-US"/>
              <a:t>50PT – Section Divider</a:t>
            </a:r>
          </a:p>
        </p:txBody>
      </p:sp>
      <p:sp>
        <p:nvSpPr>
          <p:cNvPr id="53" name="Text Placeholder 16"/>
          <p:cNvSpPr>
            <a:spLocks noGrp="1"/>
          </p:cNvSpPr>
          <p:nvPr>
            <p:ph type="body" sz="quarter" idx="16" hasCustomPrompt="1"/>
          </p:nvPr>
        </p:nvSpPr>
        <p:spPr>
          <a:xfrm>
            <a:off x="1303834" y="3460970"/>
            <a:ext cx="9583881" cy="1354173"/>
          </a:xfrm>
          <a:prstGeom prst="rect">
            <a:avLst/>
          </a:prstGeom>
        </p:spPr>
        <p:txBody>
          <a:bodyPr anchor="ctr"/>
          <a:lstStyle>
            <a:lvl1pPr marL="0" indent="0" algn="ctr">
              <a:buNone/>
              <a:defRPr sz="3000" b="0" baseline="0">
                <a:solidFill>
                  <a:schemeClr val="tx1"/>
                </a:solidFill>
              </a:defRPr>
            </a:lvl1pPr>
          </a:lstStyle>
          <a:p>
            <a:pPr lvl="0"/>
            <a:r>
              <a:rPr lang="en-US"/>
              <a:t>30PT – Descriptive Title Here </a:t>
            </a:r>
            <a:br>
              <a:rPr lang="en-US"/>
            </a:br>
            <a:r>
              <a:rPr lang="en-US"/>
              <a:t>(Max 2 lines)</a:t>
            </a:r>
          </a:p>
        </p:txBody>
      </p:sp>
      <p:cxnSp>
        <p:nvCxnSpPr>
          <p:cNvPr id="3" name="Straight Connector 2"/>
          <p:cNvCxnSpPr/>
          <p:nvPr userDrawn="1"/>
        </p:nvCxnSpPr>
        <p:spPr>
          <a:xfrm>
            <a:off x="1303834" y="3235962"/>
            <a:ext cx="9584333" cy="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6216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1" name="Oval 10"/>
          <p:cNvSpPr/>
          <p:nvPr userDrawn="1"/>
        </p:nvSpPr>
        <p:spPr>
          <a:xfrm>
            <a:off x="679507" y="2421885"/>
            <a:ext cx="1763551" cy="1763551"/>
          </a:xfrm>
          <a:prstGeom prst="ellipse">
            <a:avLst/>
          </a:prstGeom>
          <a:gradFill>
            <a:gsLst>
              <a:gs pos="0">
                <a:srgbClr val="D1272B"/>
              </a:gs>
              <a:gs pos="55000">
                <a:srgbClr val="E3782C"/>
              </a:gs>
              <a:gs pos="100000">
                <a:srgbClr val="F5E35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4143"/>
              </a:solidFill>
            </a:endParaRPr>
          </a:p>
        </p:txBody>
      </p:sp>
      <p:sp>
        <p:nvSpPr>
          <p:cNvPr id="3" name="Slide Number Placeholder 2"/>
          <p:cNvSpPr>
            <a:spLocks noGrp="1"/>
          </p:cNvSpPr>
          <p:nvPr>
            <p:ph type="sldNum" sz="quarter" idx="10"/>
          </p:nvPr>
        </p:nvSpPr>
        <p:spPr>
          <a:xfrm>
            <a:off x="322475" y="6478890"/>
            <a:ext cx="357033" cy="191259"/>
          </a:xfrm>
          <a:prstGeom prst="rect">
            <a:avLst/>
          </a:prstGeom>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cxnSp>
        <p:nvCxnSpPr>
          <p:cNvPr id="4" name="Straight Connector 3"/>
          <p:cNvCxnSpPr/>
          <p:nvPr userDrawn="1"/>
        </p:nvCxnSpPr>
        <p:spPr>
          <a:xfrm flipV="1">
            <a:off x="3050313" y="1810618"/>
            <a:ext cx="0" cy="2986087"/>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p:ph type="body" sz="quarter" idx="14" hasCustomPrompt="1"/>
          </p:nvPr>
        </p:nvSpPr>
        <p:spPr>
          <a:xfrm>
            <a:off x="3611268" y="3817344"/>
            <a:ext cx="7794669" cy="277528"/>
          </a:xfrm>
          <a:prstGeom prst="rect">
            <a:avLst/>
          </a:prstGeom>
        </p:spPr>
        <p:txBody>
          <a:bodyPr/>
          <a:lstStyle>
            <a:lvl1pPr marL="0" indent="0">
              <a:buNone/>
              <a:defRPr sz="2000" b="0" baseline="0">
                <a:solidFill>
                  <a:schemeClr val="tx1"/>
                </a:solidFill>
              </a:defRPr>
            </a:lvl1pPr>
          </a:lstStyle>
          <a:p>
            <a:pPr lvl="0"/>
            <a:r>
              <a:rPr lang="en-US"/>
              <a:t>20PT – subhead options</a:t>
            </a:r>
          </a:p>
        </p:txBody>
      </p:sp>
      <p:sp>
        <p:nvSpPr>
          <p:cNvPr id="18" name="Text Placeholder 14"/>
          <p:cNvSpPr>
            <a:spLocks noGrp="1"/>
          </p:cNvSpPr>
          <p:nvPr>
            <p:ph type="body" sz="quarter" idx="13" hasCustomPrompt="1"/>
          </p:nvPr>
        </p:nvSpPr>
        <p:spPr>
          <a:xfrm>
            <a:off x="3611268" y="2421885"/>
            <a:ext cx="7794670" cy="1293495"/>
          </a:xfrm>
          <a:prstGeom prst="rect">
            <a:avLst/>
          </a:prstGeom>
        </p:spPr>
        <p:txBody>
          <a:bodyPr anchor="b"/>
          <a:lstStyle>
            <a:lvl1pPr marL="0" indent="0">
              <a:buNone/>
              <a:defRPr sz="4000" b="0" baseline="0">
                <a:solidFill>
                  <a:schemeClr val="tx1"/>
                </a:solidFill>
                <a:latin typeface="+mj-lt"/>
              </a:defRPr>
            </a:lvl1pPr>
          </a:lstStyle>
          <a:p>
            <a:pPr lvl="0"/>
            <a:r>
              <a:rPr lang="en-US"/>
              <a:t>40PT – Insert Descriptive </a:t>
            </a:r>
            <a:br>
              <a:rPr lang="en-US"/>
            </a:br>
            <a:r>
              <a:rPr lang="en-US"/>
              <a:t>Divider Title (Max 2 lines)</a:t>
            </a:r>
          </a:p>
        </p:txBody>
      </p:sp>
      <p:pic>
        <p:nvPicPr>
          <p:cNvPr id="16" name="Picture 15" descr="auto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261" y="2911732"/>
            <a:ext cx="968042" cy="783857"/>
          </a:xfrm>
          <a:prstGeom prst="rect">
            <a:avLst/>
          </a:prstGeom>
        </p:spPr>
      </p:pic>
    </p:spTree>
    <p:extLst>
      <p:ext uri="{BB962C8B-B14F-4D97-AF65-F5344CB8AC3E}">
        <p14:creationId xmlns:p14="http://schemas.microsoft.com/office/powerpoint/2010/main" val="33489609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Divider 4">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11" name="Title 4"/>
          <p:cNvSpPr>
            <a:spLocks noGrp="1"/>
          </p:cNvSpPr>
          <p:nvPr>
            <p:ph type="title" hasCustomPrompt="1"/>
          </p:nvPr>
        </p:nvSpPr>
        <p:spPr>
          <a:xfrm>
            <a:off x="771705" y="2365107"/>
            <a:ext cx="10637848" cy="1020698"/>
          </a:xfrm>
          <a:prstGeom prst="rect">
            <a:avLst/>
          </a:prstGeom>
        </p:spPr>
        <p:txBody>
          <a:bodyPr anchor="b"/>
          <a:lstStyle>
            <a:lvl1pPr algn="r">
              <a:defRPr sz="3500" b="0" i="0" baseline="0">
                <a:solidFill>
                  <a:schemeClr val="accent4"/>
                </a:solidFill>
                <a:latin typeface="+mj-lt"/>
                <a:ea typeface="Calibri" charset="0"/>
                <a:cs typeface="Calibri" charset="0"/>
              </a:defRPr>
            </a:lvl1pPr>
          </a:lstStyle>
          <a:p>
            <a:r>
              <a:rPr lang="en-US"/>
              <a:t>35PT </a:t>
            </a:r>
            <a:r>
              <a:rPr lang="mr-IN"/>
              <a:t>–</a:t>
            </a:r>
            <a:r>
              <a:rPr lang="en-US"/>
              <a:t> Divider Slide Title</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3624" r="-3985"/>
          <a:stretch/>
        </p:blipFill>
        <p:spPr>
          <a:xfrm>
            <a:off x="0" y="4642337"/>
            <a:ext cx="4067908" cy="1270669"/>
          </a:xfrm>
          <a:prstGeom prst="rect">
            <a:avLst/>
          </a:prstGeom>
        </p:spPr>
      </p:pic>
      <p:sp>
        <p:nvSpPr>
          <p:cNvPr id="6" name="Text Placeholder 16"/>
          <p:cNvSpPr>
            <a:spLocks noGrp="1"/>
          </p:cNvSpPr>
          <p:nvPr>
            <p:ph type="body" sz="quarter" idx="14" hasCustomPrompt="1"/>
          </p:nvPr>
        </p:nvSpPr>
        <p:spPr>
          <a:xfrm>
            <a:off x="762560" y="3442205"/>
            <a:ext cx="10643994" cy="789826"/>
          </a:xfrm>
          <a:prstGeom prst="rect">
            <a:avLst/>
          </a:prstGeom>
        </p:spPr>
        <p:txBody>
          <a:bodyPr/>
          <a:lstStyle>
            <a:lvl1pPr marL="0" indent="0" algn="r">
              <a:buNone/>
              <a:defRPr sz="2800" b="0" baseline="0">
                <a:solidFill>
                  <a:schemeClr val="bg2"/>
                </a:solidFill>
              </a:defRPr>
            </a:lvl1pPr>
          </a:lstStyle>
          <a:p>
            <a:pPr lvl="0"/>
            <a:r>
              <a:rPr lang="en-US"/>
              <a:t>Subhead Option</a:t>
            </a:r>
          </a:p>
        </p:txBody>
      </p:sp>
    </p:spTree>
    <p:extLst>
      <p:ext uri="{BB962C8B-B14F-4D97-AF65-F5344CB8AC3E}">
        <p14:creationId xmlns:p14="http://schemas.microsoft.com/office/powerpoint/2010/main" val="266717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fographic (Content)">
    <p:spTree>
      <p:nvGrpSpPr>
        <p:cNvPr id="1" name=""/>
        <p:cNvGrpSpPr/>
        <p:nvPr/>
      </p:nvGrpSpPr>
      <p:grpSpPr>
        <a:xfrm>
          <a:off x="0" y="0"/>
          <a:ext cx="0" cy="0"/>
          <a:chOff x="0" y="0"/>
          <a:chExt cx="0" cy="0"/>
        </a:xfrm>
      </p:grpSpPr>
      <p:grpSp>
        <p:nvGrpSpPr>
          <p:cNvPr id="2" name="Group 1"/>
          <p:cNvGrpSpPr/>
          <p:nvPr userDrawn="1"/>
        </p:nvGrpSpPr>
        <p:grpSpPr>
          <a:xfrm>
            <a:off x="2929009" y="1258621"/>
            <a:ext cx="6671431" cy="5037081"/>
            <a:chOff x="2929009" y="1258621"/>
            <a:chExt cx="6671431" cy="5037081"/>
          </a:xfrm>
        </p:grpSpPr>
        <p:cxnSp>
          <p:nvCxnSpPr>
            <p:cNvPr id="3" name="Straight Connector 2"/>
            <p:cNvCxnSpPr/>
            <p:nvPr userDrawn="1"/>
          </p:nvCxnSpPr>
          <p:spPr>
            <a:xfrm flipH="1">
              <a:off x="7228867" y="1970659"/>
              <a:ext cx="750362" cy="44946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flipH="1" flipV="1">
              <a:off x="7228866" y="4927334"/>
              <a:ext cx="903605" cy="59774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H="1" flipV="1">
              <a:off x="7761892" y="4177021"/>
              <a:ext cx="739851" cy="14013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userDrawn="1"/>
          </p:nvGrpSpPr>
          <p:grpSpPr>
            <a:xfrm flipH="1">
              <a:off x="2929009" y="1260350"/>
              <a:ext cx="6671431" cy="5035352"/>
              <a:chOff x="3072198" y="1375852"/>
              <a:chExt cx="6671431" cy="5035352"/>
            </a:xfrm>
          </p:grpSpPr>
          <p:cxnSp>
            <p:nvCxnSpPr>
              <p:cNvPr id="12" name="Straight Connector 11"/>
              <p:cNvCxnSpPr/>
              <p:nvPr userDrawn="1"/>
            </p:nvCxnSpPr>
            <p:spPr>
              <a:xfrm flipH="1">
                <a:off x="7381267" y="2123059"/>
                <a:ext cx="750362" cy="44946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flipV="1">
                <a:off x="7381266" y="5079734"/>
                <a:ext cx="903605" cy="59774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7903405" y="3201327"/>
                <a:ext cx="750738" cy="12250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flipV="1">
                <a:off x="7914292" y="4329421"/>
                <a:ext cx="739851" cy="14013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8001752" y="1375852"/>
                <a:ext cx="1089486" cy="107826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7" name="Oval 16"/>
              <p:cNvSpPr/>
              <p:nvPr userDrawn="1"/>
            </p:nvSpPr>
            <p:spPr>
              <a:xfrm>
                <a:off x="8654143" y="2572524"/>
                <a:ext cx="1089486" cy="107826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8" name="Oval 17"/>
              <p:cNvSpPr/>
              <p:nvPr userDrawn="1"/>
            </p:nvSpPr>
            <p:spPr>
              <a:xfrm>
                <a:off x="8654143" y="3930426"/>
                <a:ext cx="1089486" cy="107826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9" name="Oval 18"/>
              <p:cNvSpPr/>
              <p:nvPr userDrawn="1"/>
            </p:nvSpPr>
            <p:spPr>
              <a:xfrm>
                <a:off x="8001752" y="5332936"/>
                <a:ext cx="1089486" cy="107826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cxnSp>
            <p:nvCxnSpPr>
              <p:cNvPr id="63" name="Straight Connector 62"/>
              <p:cNvCxnSpPr/>
              <p:nvPr userDrawn="1"/>
            </p:nvCxnSpPr>
            <p:spPr>
              <a:xfrm>
                <a:off x="4197154" y="3201327"/>
                <a:ext cx="750738" cy="12250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Oval 63"/>
              <p:cNvSpPr/>
              <p:nvPr userDrawn="1"/>
            </p:nvSpPr>
            <p:spPr>
              <a:xfrm>
                <a:off x="3107368" y="2572524"/>
                <a:ext cx="1089486" cy="107826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65" name="Oval 64"/>
              <p:cNvSpPr/>
              <p:nvPr userDrawn="1"/>
            </p:nvSpPr>
            <p:spPr>
              <a:xfrm>
                <a:off x="3072198" y="3930426"/>
                <a:ext cx="1089486" cy="107826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66" name="Oval 65"/>
              <p:cNvSpPr/>
              <p:nvPr userDrawn="1"/>
            </p:nvSpPr>
            <p:spPr>
              <a:xfrm>
                <a:off x="3734552" y="5332936"/>
                <a:ext cx="1089486" cy="107826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grpSp>
        <p:sp>
          <p:nvSpPr>
            <p:cNvPr id="20" name="Oval 19"/>
            <p:cNvSpPr/>
            <p:nvPr userDrawn="1"/>
          </p:nvSpPr>
          <p:spPr>
            <a:xfrm>
              <a:off x="4658476" y="2099778"/>
              <a:ext cx="3190876" cy="3158022"/>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53" name="Oval 52"/>
            <p:cNvSpPr/>
            <p:nvPr userDrawn="1"/>
          </p:nvSpPr>
          <p:spPr>
            <a:xfrm>
              <a:off x="3581400" y="1258621"/>
              <a:ext cx="1089486" cy="107826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54" name="Oval 53"/>
            <p:cNvSpPr/>
            <p:nvPr userDrawn="1"/>
          </p:nvSpPr>
          <p:spPr>
            <a:xfrm>
              <a:off x="7848600" y="1258621"/>
              <a:ext cx="1089486" cy="107826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grpSp>
      <p:sp>
        <p:nvSpPr>
          <p:cNvPr id="21" name="Content Placeholder 6"/>
          <p:cNvSpPr>
            <a:spLocks noGrp="1"/>
          </p:cNvSpPr>
          <p:nvPr>
            <p:ph sz="quarter" idx="13" hasCustomPrompt="1"/>
          </p:nvPr>
        </p:nvSpPr>
        <p:spPr>
          <a:xfrm>
            <a:off x="4941595" y="2427156"/>
            <a:ext cx="2624637" cy="2471058"/>
          </a:xfrm>
          <a:prstGeom prst="rect">
            <a:avLst/>
          </a:prstGeom>
        </p:spPr>
        <p:txBody>
          <a:bodyPr anchor="t">
            <a:noAutofit/>
          </a:bodyPr>
          <a:lstStyle>
            <a:lvl1pPr marL="0" indent="0" algn="ctr">
              <a:buNone/>
              <a:defRPr sz="2000" b="1" i="1" baseline="0">
                <a:solidFill>
                  <a:srgbClr val="A5A5A5"/>
                </a:solidFill>
                <a:latin typeface="+mn-lt"/>
                <a:ea typeface="DIN Next LT Pro" charset="0"/>
                <a:cs typeface="DIN Next LT Pro" charset="0"/>
              </a:defRPr>
            </a:lvl1pPr>
          </a:lstStyle>
          <a:p>
            <a:pPr lvl="0"/>
            <a:r>
              <a:rPr lang="en-US"/>
              <a:t>Insert image or diagram here</a:t>
            </a:r>
          </a:p>
        </p:txBody>
      </p:sp>
      <p:sp>
        <p:nvSpPr>
          <p:cNvPr id="22" name="Text Placeholder 5"/>
          <p:cNvSpPr>
            <a:spLocks noGrp="1"/>
          </p:cNvSpPr>
          <p:nvPr>
            <p:ph type="body" sz="quarter" idx="14" hasCustomPrompt="1"/>
          </p:nvPr>
        </p:nvSpPr>
        <p:spPr>
          <a:xfrm>
            <a:off x="9143838" y="1737962"/>
            <a:ext cx="2265715" cy="411021"/>
          </a:xfrm>
          <a:prstGeom prst="rect">
            <a:avLst/>
          </a:prstGeom>
        </p:spPr>
        <p:txBody>
          <a:bodyPr/>
          <a:lstStyle>
            <a:lvl1pPr marL="0" indent="0">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23" name="Text Placeholder 5"/>
          <p:cNvSpPr>
            <a:spLocks noGrp="1"/>
          </p:cNvSpPr>
          <p:nvPr>
            <p:ph type="body" sz="quarter" idx="15" hasCustomPrompt="1"/>
          </p:nvPr>
        </p:nvSpPr>
        <p:spPr>
          <a:xfrm>
            <a:off x="9143838" y="1435539"/>
            <a:ext cx="2265715" cy="307193"/>
          </a:xfrm>
          <a:prstGeom prst="rect">
            <a:avLst/>
          </a:prstGeom>
        </p:spPr>
        <p:txBody>
          <a:bodyPr anchor="ctr"/>
          <a:lstStyle>
            <a:lvl1pPr marL="0" indent="0">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31" name="Text Placeholder 5"/>
          <p:cNvSpPr>
            <a:spLocks noGrp="1"/>
          </p:cNvSpPr>
          <p:nvPr>
            <p:ph type="body" sz="quarter" idx="24" hasCustomPrompt="1"/>
          </p:nvPr>
        </p:nvSpPr>
        <p:spPr>
          <a:xfrm>
            <a:off x="555351" y="4438405"/>
            <a:ext cx="2265715" cy="411021"/>
          </a:xfrm>
          <a:prstGeom prst="rect">
            <a:avLst/>
          </a:prstGeom>
        </p:spPr>
        <p:txBody>
          <a:bodyPr/>
          <a:lstStyle>
            <a:lvl1pPr marL="0" indent="0" algn="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32" name="Text Placeholder 5"/>
          <p:cNvSpPr>
            <a:spLocks noGrp="1"/>
          </p:cNvSpPr>
          <p:nvPr>
            <p:ph type="body" sz="quarter" idx="25" hasCustomPrompt="1"/>
          </p:nvPr>
        </p:nvSpPr>
        <p:spPr>
          <a:xfrm>
            <a:off x="555351" y="4135982"/>
            <a:ext cx="2265715" cy="307193"/>
          </a:xfrm>
          <a:prstGeom prst="rect">
            <a:avLst/>
          </a:prstGeom>
        </p:spPr>
        <p:txBody>
          <a:bodyPr anchor="ctr"/>
          <a:lstStyle>
            <a:lvl1pPr marL="0" indent="0" algn="r">
              <a:buFont typeface="Arial" charset="0"/>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33" name="Text Placeholder 5"/>
          <p:cNvSpPr>
            <a:spLocks noGrp="1"/>
          </p:cNvSpPr>
          <p:nvPr>
            <p:ph type="body" sz="quarter" idx="26" hasCustomPrompt="1"/>
          </p:nvPr>
        </p:nvSpPr>
        <p:spPr>
          <a:xfrm>
            <a:off x="577113" y="3019803"/>
            <a:ext cx="2265715" cy="411021"/>
          </a:xfrm>
          <a:prstGeom prst="rect">
            <a:avLst/>
          </a:prstGeom>
        </p:spPr>
        <p:txBody>
          <a:bodyPr/>
          <a:lstStyle>
            <a:lvl1pPr marL="0" indent="0" algn="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34" name="Text Placeholder 5"/>
          <p:cNvSpPr>
            <a:spLocks noGrp="1"/>
          </p:cNvSpPr>
          <p:nvPr>
            <p:ph type="body" sz="quarter" idx="27" hasCustomPrompt="1"/>
          </p:nvPr>
        </p:nvSpPr>
        <p:spPr>
          <a:xfrm>
            <a:off x="577113" y="2717380"/>
            <a:ext cx="2265715" cy="307193"/>
          </a:xfrm>
          <a:prstGeom prst="rect">
            <a:avLst/>
          </a:prstGeom>
        </p:spPr>
        <p:txBody>
          <a:bodyPr anchor="ctr"/>
          <a:lstStyle>
            <a:lvl1pPr marL="0" indent="0" algn="r">
              <a:buFont typeface="Arial" charset="0"/>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35" name="Text Placeholder 5"/>
          <p:cNvSpPr>
            <a:spLocks noGrp="1"/>
          </p:cNvSpPr>
          <p:nvPr>
            <p:ph type="body" sz="quarter" idx="28" hasCustomPrompt="1"/>
          </p:nvPr>
        </p:nvSpPr>
        <p:spPr>
          <a:xfrm>
            <a:off x="1256951" y="1737962"/>
            <a:ext cx="2265715" cy="411021"/>
          </a:xfrm>
          <a:prstGeom prst="rect">
            <a:avLst/>
          </a:prstGeom>
        </p:spPr>
        <p:txBody>
          <a:bodyPr/>
          <a:lstStyle>
            <a:lvl1pPr marL="0" indent="0" algn="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36" name="Text Placeholder 5"/>
          <p:cNvSpPr>
            <a:spLocks noGrp="1"/>
          </p:cNvSpPr>
          <p:nvPr>
            <p:ph type="body" sz="quarter" idx="29" hasCustomPrompt="1"/>
          </p:nvPr>
        </p:nvSpPr>
        <p:spPr>
          <a:xfrm>
            <a:off x="1256951" y="1435539"/>
            <a:ext cx="2265715" cy="307193"/>
          </a:xfrm>
          <a:prstGeom prst="rect">
            <a:avLst/>
          </a:prstGeom>
        </p:spPr>
        <p:txBody>
          <a:bodyPr anchor="ctr"/>
          <a:lstStyle>
            <a:lvl1pPr marL="0" indent="0" algn="r">
              <a:buFont typeface="Arial" charset="0"/>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38" name="Text Placeholder 5"/>
          <p:cNvSpPr>
            <a:spLocks noGrp="1"/>
          </p:cNvSpPr>
          <p:nvPr>
            <p:ph type="body" sz="quarter" idx="22" hasCustomPrompt="1"/>
          </p:nvPr>
        </p:nvSpPr>
        <p:spPr>
          <a:xfrm>
            <a:off x="1154065" y="5996593"/>
            <a:ext cx="2265715" cy="411021"/>
          </a:xfrm>
          <a:prstGeom prst="rect">
            <a:avLst/>
          </a:prstGeom>
        </p:spPr>
        <p:txBody>
          <a:bodyPr/>
          <a:lstStyle>
            <a:lvl1pPr marL="0" indent="0" algn="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39" name="Text Placeholder 5"/>
          <p:cNvSpPr>
            <a:spLocks noGrp="1"/>
          </p:cNvSpPr>
          <p:nvPr>
            <p:ph type="body" sz="quarter" idx="23" hasCustomPrompt="1"/>
          </p:nvPr>
        </p:nvSpPr>
        <p:spPr>
          <a:xfrm>
            <a:off x="1154065" y="5694170"/>
            <a:ext cx="2265715" cy="307193"/>
          </a:xfrm>
          <a:prstGeom prst="rect">
            <a:avLst/>
          </a:prstGeom>
        </p:spPr>
        <p:txBody>
          <a:bodyPr anchor="ctr"/>
          <a:lstStyle>
            <a:lvl1pPr marL="0" indent="0" algn="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44"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sp>
        <p:nvSpPr>
          <p:cNvPr id="30" name="Slide Number Placeholder 29"/>
          <p:cNvSpPr>
            <a:spLocks noGrp="1"/>
          </p:cNvSpPr>
          <p:nvPr>
            <p:ph type="sldNum" sz="quarter" idx="3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49" name="Picture Placeholder 48"/>
          <p:cNvSpPr>
            <a:spLocks noGrp="1"/>
          </p:cNvSpPr>
          <p:nvPr>
            <p:ph type="pic" sz="quarter" idx="31" hasCustomPrompt="1"/>
          </p:nvPr>
        </p:nvSpPr>
        <p:spPr>
          <a:xfrm>
            <a:off x="3786676" y="1465873"/>
            <a:ext cx="679450" cy="679450"/>
          </a:xfrm>
          <a:prstGeom prst="rect">
            <a:avLst/>
          </a:prstGeom>
        </p:spPr>
        <p:txBody>
          <a:bodyPr anchor="ctr"/>
          <a:lstStyle>
            <a:lvl1pPr marL="0" indent="0" algn="ctr">
              <a:buNone/>
              <a:defRPr sz="1600"/>
            </a:lvl1pPr>
          </a:lstStyle>
          <a:p>
            <a:r>
              <a:rPr lang="en-US"/>
              <a:t>Icon</a:t>
            </a:r>
          </a:p>
        </p:txBody>
      </p:sp>
      <p:sp>
        <p:nvSpPr>
          <p:cNvPr id="50" name="Picture Placeholder 48"/>
          <p:cNvSpPr>
            <a:spLocks noGrp="1"/>
          </p:cNvSpPr>
          <p:nvPr>
            <p:ph type="pic" sz="quarter" idx="32" hasCustomPrompt="1"/>
          </p:nvPr>
        </p:nvSpPr>
        <p:spPr>
          <a:xfrm>
            <a:off x="8071338" y="1442427"/>
            <a:ext cx="679450" cy="679450"/>
          </a:xfrm>
          <a:prstGeom prst="rect">
            <a:avLst/>
          </a:prstGeom>
        </p:spPr>
        <p:txBody>
          <a:bodyPr anchor="ctr"/>
          <a:lstStyle>
            <a:lvl1pPr marL="0" indent="0" algn="ctr">
              <a:buNone/>
              <a:defRPr sz="1600"/>
            </a:lvl1pPr>
          </a:lstStyle>
          <a:p>
            <a:r>
              <a:rPr lang="en-US"/>
              <a:t>Icon</a:t>
            </a:r>
          </a:p>
        </p:txBody>
      </p:sp>
      <p:sp>
        <p:nvSpPr>
          <p:cNvPr id="55" name="Picture Placeholder 48"/>
          <p:cNvSpPr>
            <a:spLocks noGrp="1"/>
          </p:cNvSpPr>
          <p:nvPr>
            <p:ph type="pic" sz="quarter" idx="33" hasCustomPrompt="1"/>
          </p:nvPr>
        </p:nvSpPr>
        <p:spPr>
          <a:xfrm>
            <a:off x="3124200" y="2667000"/>
            <a:ext cx="679450" cy="679450"/>
          </a:xfrm>
          <a:prstGeom prst="rect">
            <a:avLst/>
          </a:prstGeom>
        </p:spPr>
        <p:txBody>
          <a:bodyPr anchor="ctr"/>
          <a:lstStyle>
            <a:lvl1pPr marL="0" indent="0" algn="ctr">
              <a:buNone/>
              <a:defRPr sz="1600"/>
            </a:lvl1pPr>
          </a:lstStyle>
          <a:p>
            <a:r>
              <a:rPr lang="en-US"/>
              <a:t>Icon</a:t>
            </a:r>
          </a:p>
        </p:txBody>
      </p:sp>
      <p:sp>
        <p:nvSpPr>
          <p:cNvPr id="56" name="Picture Placeholder 48"/>
          <p:cNvSpPr>
            <a:spLocks noGrp="1"/>
          </p:cNvSpPr>
          <p:nvPr>
            <p:ph type="pic" sz="quarter" idx="34" hasCustomPrompt="1"/>
          </p:nvPr>
        </p:nvSpPr>
        <p:spPr>
          <a:xfrm>
            <a:off x="8686800" y="2667000"/>
            <a:ext cx="679450" cy="679450"/>
          </a:xfrm>
          <a:prstGeom prst="rect">
            <a:avLst/>
          </a:prstGeom>
        </p:spPr>
        <p:txBody>
          <a:bodyPr anchor="ctr"/>
          <a:lstStyle>
            <a:lvl1pPr marL="0" indent="0" algn="ctr">
              <a:buNone/>
              <a:defRPr sz="1600"/>
            </a:lvl1pPr>
          </a:lstStyle>
          <a:p>
            <a:r>
              <a:rPr lang="en-US"/>
              <a:t>Icon</a:t>
            </a:r>
          </a:p>
        </p:txBody>
      </p:sp>
      <p:sp>
        <p:nvSpPr>
          <p:cNvPr id="57" name="Text Placeholder 5"/>
          <p:cNvSpPr>
            <a:spLocks noGrp="1"/>
          </p:cNvSpPr>
          <p:nvPr>
            <p:ph type="body" sz="quarter" idx="35" hasCustomPrompt="1"/>
          </p:nvPr>
        </p:nvSpPr>
        <p:spPr>
          <a:xfrm>
            <a:off x="9688286" y="4438405"/>
            <a:ext cx="2265715" cy="411021"/>
          </a:xfrm>
          <a:prstGeom prst="rect">
            <a:avLst/>
          </a:prstGeom>
        </p:spPr>
        <p:txBody>
          <a:bodyPr/>
          <a:lstStyle>
            <a:lvl1pPr marL="0" indent="0" algn="l">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58" name="Text Placeholder 5"/>
          <p:cNvSpPr>
            <a:spLocks noGrp="1"/>
          </p:cNvSpPr>
          <p:nvPr>
            <p:ph type="body" sz="quarter" idx="36" hasCustomPrompt="1"/>
          </p:nvPr>
        </p:nvSpPr>
        <p:spPr>
          <a:xfrm>
            <a:off x="9688286" y="4135982"/>
            <a:ext cx="2265715" cy="307193"/>
          </a:xfrm>
          <a:prstGeom prst="rect">
            <a:avLst/>
          </a:prstGeom>
        </p:spPr>
        <p:txBody>
          <a:bodyPr anchor="ctr"/>
          <a:lstStyle>
            <a:lvl1pPr marL="0" indent="0" algn="l">
              <a:buFont typeface="Arial" charset="0"/>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59" name="Text Placeholder 5"/>
          <p:cNvSpPr>
            <a:spLocks noGrp="1"/>
          </p:cNvSpPr>
          <p:nvPr>
            <p:ph type="body" sz="quarter" idx="37" hasCustomPrompt="1"/>
          </p:nvPr>
        </p:nvSpPr>
        <p:spPr>
          <a:xfrm>
            <a:off x="9710048" y="3019803"/>
            <a:ext cx="2265715" cy="411021"/>
          </a:xfrm>
          <a:prstGeom prst="rect">
            <a:avLst/>
          </a:prstGeom>
        </p:spPr>
        <p:txBody>
          <a:bodyPr/>
          <a:lstStyle>
            <a:lvl1pPr marL="0" indent="0" algn="l">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60" name="Text Placeholder 5"/>
          <p:cNvSpPr>
            <a:spLocks noGrp="1"/>
          </p:cNvSpPr>
          <p:nvPr>
            <p:ph type="body" sz="quarter" idx="38" hasCustomPrompt="1"/>
          </p:nvPr>
        </p:nvSpPr>
        <p:spPr>
          <a:xfrm>
            <a:off x="9710048" y="2717380"/>
            <a:ext cx="2265715" cy="307193"/>
          </a:xfrm>
          <a:prstGeom prst="rect">
            <a:avLst/>
          </a:prstGeom>
        </p:spPr>
        <p:txBody>
          <a:bodyPr anchor="ctr"/>
          <a:lstStyle>
            <a:lvl1pPr marL="0" indent="0" algn="l">
              <a:buFont typeface="Arial" charset="0"/>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61" name="Text Placeholder 5"/>
          <p:cNvSpPr>
            <a:spLocks noGrp="1"/>
          </p:cNvSpPr>
          <p:nvPr>
            <p:ph type="body" sz="quarter" idx="39" hasCustomPrompt="1"/>
          </p:nvPr>
        </p:nvSpPr>
        <p:spPr>
          <a:xfrm>
            <a:off x="9079523" y="5996593"/>
            <a:ext cx="2265715" cy="411021"/>
          </a:xfrm>
          <a:prstGeom prst="rect">
            <a:avLst/>
          </a:prstGeom>
        </p:spPr>
        <p:txBody>
          <a:bodyPr/>
          <a:lstStyle>
            <a:lvl1pPr marL="0" indent="0" algn="l">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62" name="Text Placeholder 5"/>
          <p:cNvSpPr>
            <a:spLocks noGrp="1"/>
          </p:cNvSpPr>
          <p:nvPr>
            <p:ph type="body" sz="quarter" idx="40" hasCustomPrompt="1"/>
          </p:nvPr>
        </p:nvSpPr>
        <p:spPr>
          <a:xfrm>
            <a:off x="9079523" y="5694170"/>
            <a:ext cx="2265715" cy="307193"/>
          </a:xfrm>
          <a:prstGeom prst="rect">
            <a:avLst/>
          </a:prstGeom>
        </p:spPr>
        <p:txBody>
          <a:bodyPr anchor="ctr"/>
          <a:lstStyle>
            <a:lvl1pPr marL="0" indent="0" algn="l">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67" name="Picture Placeholder 48"/>
          <p:cNvSpPr>
            <a:spLocks noGrp="1"/>
          </p:cNvSpPr>
          <p:nvPr>
            <p:ph type="pic" sz="quarter" idx="41" hasCustomPrompt="1"/>
          </p:nvPr>
        </p:nvSpPr>
        <p:spPr>
          <a:xfrm>
            <a:off x="3147646" y="4015154"/>
            <a:ext cx="679450" cy="679450"/>
          </a:xfrm>
          <a:prstGeom prst="rect">
            <a:avLst/>
          </a:prstGeom>
        </p:spPr>
        <p:txBody>
          <a:bodyPr anchor="ctr"/>
          <a:lstStyle>
            <a:lvl1pPr marL="0" indent="0" algn="ctr">
              <a:buNone/>
              <a:defRPr sz="1600"/>
            </a:lvl1pPr>
          </a:lstStyle>
          <a:p>
            <a:r>
              <a:rPr lang="en-US"/>
              <a:t>Icon</a:t>
            </a:r>
          </a:p>
        </p:txBody>
      </p:sp>
      <p:sp>
        <p:nvSpPr>
          <p:cNvPr id="68" name="Picture Placeholder 48"/>
          <p:cNvSpPr>
            <a:spLocks noGrp="1"/>
          </p:cNvSpPr>
          <p:nvPr>
            <p:ph type="pic" sz="quarter" idx="42" hasCustomPrompt="1"/>
          </p:nvPr>
        </p:nvSpPr>
        <p:spPr>
          <a:xfrm>
            <a:off x="8710246" y="4015154"/>
            <a:ext cx="679450" cy="679450"/>
          </a:xfrm>
          <a:prstGeom prst="rect">
            <a:avLst/>
          </a:prstGeom>
        </p:spPr>
        <p:txBody>
          <a:bodyPr anchor="ctr"/>
          <a:lstStyle>
            <a:lvl1pPr marL="0" indent="0" algn="ctr">
              <a:buNone/>
              <a:defRPr sz="1600"/>
            </a:lvl1pPr>
          </a:lstStyle>
          <a:p>
            <a:r>
              <a:rPr lang="en-US"/>
              <a:t>Icon</a:t>
            </a:r>
          </a:p>
        </p:txBody>
      </p:sp>
      <p:sp>
        <p:nvSpPr>
          <p:cNvPr id="69" name="Picture Placeholder 48"/>
          <p:cNvSpPr>
            <a:spLocks noGrp="1"/>
          </p:cNvSpPr>
          <p:nvPr>
            <p:ph type="pic" sz="quarter" idx="43" hasCustomPrompt="1"/>
          </p:nvPr>
        </p:nvSpPr>
        <p:spPr>
          <a:xfrm>
            <a:off x="8065477" y="5433646"/>
            <a:ext cx="679450" cy="679450"/>
          </a:xfrm>
          <a:prstGeom prst="rect">
            <a:avLst/>
          </a:prstGeom>
        </p:spPr>
        <p:txBody>
          <a:bodyPr anchor="ctr"/>
          <a:lstStyle>
            <a:lvl1pPr marL="0" indent="0" algn="ctr">
              <a:buNone/>
              <a:defRPr sz="1600"/>
            </a:lvl1pPr>
          </a:lstStyle>
          <a:p>
            <a:r>
              <a:rPr lang="en-US"/>
              <a:t>Icon</a:t>
            </a:r>
          </a:p>
        </p:txBody>
      </p:sp>
      <p:sp>
        <p:nvSpPr>
          <p:cNvPr id="70" name="Picture Placeholder 48"/>
          <p:cNvSpPr>
            <a:spLocks noGrp="1"/>
          </p:cNvSpPr>
          <p:nvPr>
            <p:ph type="pic" sz="quarter" idx="44" hasCustomPrompt="1"/>
          </p:nvPr>
        </p:nvSpPr>
        <p:spPr>
          <a:xfrm>
            <a:off x="3798277" y="5433646"/>
            <a:ext cx="679450" cy="679450"/>
          </a:xfrm>
          <a:prstGeom prst="rect">
            <a:avLst/>
          </a:prstGeom>
        </p:spPr>
        <p:txBody>
          <a:bodyPr anchor="ctr"/>
          <a:lstStyle>
            <a:lvl1pPr marL="0" indent="0" algn="ctr">
              <a:buNone/>
              <a:defRPr sz="1600"/>
            </a:lvl1pPr>
          </a:lstStyle>
          <a:p>
            <a:r>
              <a:rPr lang="en-US"/>
              <a:t>Icon</a:t>
            </a:r>
          </a:p>
        </p:txBody>
      </p:sp>
    </p:spTree>
    <p:extLst>
      <p:ext uri="{BB962C8B-B14F-4D97-AF65-F5344CB8AC3E}">
        <p14:creationId xmlns:p14="http://schemas.microsoft.com/office/powerpoint/2010/main" val="10025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EB2F99A3-BEA1-9A42-B5F0-650096964C2A}"/>
              </a:ext>
            </a:extLst>
          </p:cNvPr>
          <p:cNvSpPr/>
          <p:nvPr userDrawn="1"/>
        </p:nvSpPr>
        <p:spPr>
          <a:xfrm>
            <a:off x="10190375" y="0"/>
            <a:ext cx="2001625" cy="452440"/>
          </a:xfrm>
          <a:prstGeom prst="rect">
            <a:avLst/>
          </a:prstGeom>
          <a:solidFill>
            <a:schemeClr val="accent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2: Introduction to NGWSGP</a:t>
            </a:r>
          </a:p>
        </p:txBody>
      </p:sp>
    </p:spTree>
    <p:extLst>
      <p:ext uri="{BB962C8B-B14F-4D97-AF65-F5344CB8AC3E}">
        <p14:creationId xmlns:p14="http://schemas.microsoft.com/office/powerpoint/2010/main" val="2291953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Point Icons (Auto)">
    <p:spTree>
      <p:nvGrpSpPr>
        <p:cNvPr id="1" name=""/>
        <p:cNvGrpSpPr/>
        <p:nvPr/>
      </p:nvGrpSpPr>
      <p:grpSpPr>
        <a:xfrm>
          <a:off x="0" y="0"/>
          <a:ext cx="0" cy="0"/>
          <a:chOff x="0" y="0"/>
          <a:chExt cx="0" cy="0"/>
        </a:xfrm>
      </p:grpSpPr>
      <p:sp>
        <p:nvSpPr>
          <p:cNvPr id="4" name="Rectangle 3"/>
          <p:cNvSpPr/>
          <p:nvPr userDrawn="1"/>
        </p:nvSpPr>
        <p:spPr>
          <a:xfrm>
            <a:off x="847828" y="1709270"/>
            <a:ext cx="10637848" cy="52832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4143"/>
              </a:solidFill>
            </a:endParaRPr>
          </a:p>
        </p:txBody>
      </p:sp>
      <p:sp>
        <p:nvSpPr>
          <p:cNvPr id="5" name="Rectangle 4"/>
          <p:cNvSpPr/>
          <p:nvPr userDrawn="1"/>
        </p:nvSpPr>
        <p:spPr>
          <a:xfrm>
            <a:off x="847828" y="2633530"/>
            <a:ext cx="10637848" cy="52832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4143"/>
              </a:solidFill>
            </a:endParaRPr>
          </a:p>
        </p:txBody>
      </p:sp>
      <p:sp>
        <p:nvSpPr>
          <p:cNvPr id="6" name="Rectangle 5"/>
          <p:cNvSpPr/>
          <p:nvPr userDrawn="1"/>
        </p:nvSpPr>
        <p:spPr>
          <a:xfrm>
            <a:off x="847828" y="3565637"/>
            <a:ext cx="10637848" cy="52832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4143"/>
              </a:solidFill>
            </a:endParaRPr>
          </a:p>
        </p:txBody>
      </p:sp>
      <p:sp>
        <p:nvSpPr>
          <p:cNvPr id="7" name="Rectangle 6"/>
          <p:cNvSpPr/>
          <p:nvPr userDrawn="1"/>
        </p:nvSpPr>
        <p:spPr>
          <a:xfrm>
            <a:off x="847828" y="4503118"/>
            <a:ext cx="10637848" cy="52832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4143"/>
              </a:solidFill>
            </a:endParaRPr>
          </a:p>
        </p:txBody>
      </p:sp>
      <p:sp>
        <p:nvSpPr>
          <p:cNvPr id="8" name="Rectangle 7"/>
          <p:cNvSpPr/>
          <p:nvPr userDrawn="1"/>
        </p:nvSpPr>
        <p:spPr>
          <a:xfrm>
            <a:off x="847828" y="5440598"/>
            <a:ext cx="10637848" cy="52832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4143"/>
              </a:solidFill>
            </a:endParaRPr>
          </a:p>
        </p:txBody>
      </p:sp>
      <p:sp>
        <p:nvSpPr>
          <p:cNvPr id="10" name="Text Placeholder 5"/>
          <p:cNvSpPr>
            <a:spLocks noGrp="1"/>
          </p:cNvSpPr>
          <p:nvPr>
            <p:ph type="body" sz="quarter" idx="13" hasCustomPrompt="1"/>
          </p:nvPr>
        </p:nvSpPr>
        <p:spPr>
          <a:xfrm>
            <a:off x="1478689" y="1709270"/>
            <a:ext cx="10006987" cy="528320"/>
          </a:xfrm>
          <a:prstGeom prst="rect">
            <a:avLst/>
          </a:prstGeom>
        </p:spPr>
        <p:txBody>
          <a:bodyPr anchor="ctr"/>
          <a:lstStyle>
            <a:lvl1pPr marL="0" indent="0">
              <a:buNone/>
              <a:defRPr sz="2000"/>
            </a:lvl1pPr>
            <a:lvl2pPr marL="344488" indent="-182563">
              <a:buClr>
                <a:schemeClr val="tx1"/>
              </a:buClr>
              <a:buFont typeface="Arial" charset="0"/>
              <a:buChar char="•"/>
              <a:tabLst/>
              <a:defRPr sz="1800"/>
            </a:lvl2pPr>
            <a:lvl3pPr marL="517525" indent="-203200">
              <a:buClr>
                <a:schemeClr val="tx1"/>
              </a:buClr>
              <a:tabLst/>
              <a:defRPr/>
            </a:lvl3pPr>
            <a:lvl4pPr marL="685800" indent="-219075">
              <a:buClr>
                <a:schemeClr val="tx1"/>
              </a:buClr>
              <a:tabLst/>
              <a:defRPr sz="1200" baseline="0"/>
            </a:lvl4pPr>
          </a:lstStyle>
          <a:p>
            <a:pPr lvl="0"/>
            <a:r>
              <a:rPr lang="en-US"/>
              <a:t>20PT Click to edit Master text styles</a:t>
            </a:r>
          </a:p>
        </p:txBody>
      </p:sp>
      <p:sp>
        <p:nvSpPr>
          <p:cNvPr id="11" name="Text Placeholder 5"/>
          <p:cNvSpPr>
            <a:spLocks noGrp="1"/>
          </p:cNvSpPr>
          <p:nvPr>
            <p:ph type="body" sz="quarter" idx="14" hasCustomPrompt="1"/>
          </p:nvPr>
        </p:nvSpPr>
        <p:spPr>
          <a:xfrm>
            <a:off x="1478689" y="2633530"/>
            <a:ext cx="10006987" cy="528320"/>
          </a:xfrm>
          <a:prstGeom prst="rect">
            <a:avLst/>
          </a:prstGeom>
        </p:spPr>
        <p:txBody>
          <a:bodyPr anchor="ctr"/>
          <a:lstStyle>
            <a:lvl1pPr marL="0" indent="0">
              <a:buNone/>
              <a:defRPr sz="2000"/>
            </a:lvl1pPr>
            <a:lvl2pPr marL="344488" indent="-182563">
              <a:buClr>
                <a:schemeClr val="tx1"/>
              </a:buClr>
              <a:buFont typeface="Arial" charset="0"/>
              <a:buChar char="•"/>
              <a:tabLst/>
              <a:defRPr sz="1800"/>
            </a:lvl2pPr>
            <a:lvl3pPr marL="517525" indent="-203200">
              <a:buClr>
                <a:schemeClr val="tx1"/>
              </a:buClr>
              <a:tabLst/>
              <a:defRPr/>
            </a:lvl3pPr>
            <a:lvl4pPr marL="685800" indent="-219075">
              <a:buClr>
                <a:schemeClr val="tx1"/>
              </a:buClr>
              <a:tabLst/>
              <a:defRPr sz="1200" baseline="0"/>
            </a:lvl4pPr>
          </a:lstStyle>
          <a:p>
            <a:pPr lvl="0"/>
            <a:r>
              <a:rPr lang="en-US"/>
              <a:t>20PT Click to edit Master text styles</a:t>
            </a:r>
          </a:p>
        </p:txBody>
      </p:sp>
      <p:sp>
        <p:nvSpPr>
          <p:cNvPr id="12" name="Text Placeholder 5"/>
          <p:cNvSpPr>
            <a:spLocks noGrp="1"/>
          </p:cNvSpPr>
          <p:nvPr>
            <p:ph type="body" sz="quarter" idx="15" hasCustomPrompt="1"/>
          </p:nvPr>
        </p:nvSpPr>
        <p:spPr>
          <a:xfrm>
            <a:off x="1478689" y="3565637"/>
            <a:ext cx="10006987" cy="528320"/>
          </a:xfrm>
          <a:prstGeom prst="rect">
            <a:avLst/>
          </a:prstGeom>
        </p:spPr>
        <p:txBody>
          <a:bodyPr anchor="ctr"/>
          <a:lstStyle>
            <a:lvl1pPr marL="0" indent="0">
              <a:buNone/>
              <a:defRPr sz="2000"/>
            </a:lvl1pPr>
            <a:lvl2pPr marL="344488" indent="-182563">
              <a:buClr>
                <a:schemeClr val="tx1"/>
              </a:buClr>
              <a:buFont typeface="Arial" charset="0"/>
              <a:buChar char="•"/>
              <a:tabLst/>
              <a:defRPr sz="1800"/>
            </a:lvl2pPr>
            <a:lvl3pPr marL="517525" indent="-203200">
              <a:buClr>
                <a:schemeClr val="tx1"/>
              </a:buClr>
              <a:tabLst/>
              <a:defRPr/>
            </a:lvl3pPr>
            <a:lvl4pPr marL="685800" indent="-219075">
              <a:buClr>
                <a:schemeClr val="tx1"/>
              </a:buClr>
              <a:tabLst/>
              <a:defRPr sz="1200" baseline="0"/>
            </a:lvl4pPr>
          </a:lstStyle>
          <a:p>
            <a:pPr lvl="0"/>
            <a:r>
              <a:rPr lang="en-US"/>
              <a:t>20PT Click to edit Master text styles</a:t>
            </a:r>
          </a:p>
        </p:txBody>
      </p:sp>
      <p:sp>
        <p:nvSpPr>
          <p:cNvPr id="13" name="Text Placeholder 5"/>
          <p:cNvSpPr>
            <a:spLocks noGrp="1"/>
          </p:cNvSpPr>
          <p:nvPr>
            <p:ph type="body" sz="quarter" idx="16" hasCustomPrompt="1"/>
          </p:nvPr>
        </p:nvSpPr>
        <p:spPr>
          <a:xfrm>
            <a:off x="1478689" y="4503118"/>
            <a:ext cx="10006987" cy="528320"/>
          </a:xfrm>
          <a:prstGeom prst="rect">
            <a:avLst/>
          </a:prstGeom>
        </p:spPr>
        <p:txBody>
          <a:bodyPr anchor="ctr"/>
          <a:lstStyle>
            <a:lvl1pPr marL="0" indent="0">
              <a:buNone/>
              <a:defRPr sz="2000"/>
            </a:lvl1pPr>
            <a:lvl2pPr marL="344488" indent="-182563">
              <a:buClr>
                <a:schemeClr val="tx1"/>
              </a:buClr>
              <a:buFont typeface="Arial" charset="0"/>
              <a:buChar char="•"/>
              <a:tabLst/>
              <a:defRPr sz="1800"/>
            </a:lvl2pPr>
            <a:lvl3pPr marL="517525" indent="-203200">
              <a:buClr>
                <a:schemeClr val="tx1"/>
              </a:buClr>
              <a:tabLst/>
              <a:defRPr/>
            </a:lvl3pPr>
            <a:lvl4pPr marL="685800" indent="-219075">
              <a:buClr>
                <a:schemeClr val="tx1"/>
              </a:buClr>
              <a:tabLst/>
              <a:defRPr sz="1200" baseline="0"/>
            </a:lvl4pPr>
          </a:lstStyle>
          <a:p>
            <a:pPr lvl="0"/>
            <a:r>
              <a:rPr lang="en-US"/>
              <a:t>20PT Click to edit Master text styles</a:t>
            </a:r>
          </a:p>
        </p:txBody>
      </p:sp>
      <p:sp>
        <p:nvSpPr>
          <p:cNvPr id="14" name="Text Placeholder 5"/>
          <p:cNvSpPr>
            <a:spLocks noGrp="1"/>
          </p:cNvSpPr>
          <p:nvPr>
            <p:ph type="body" sz="quarter" idx="17" hasCustomPrompt="1"/>
          </p:nvPr>
        </p:nvSpPr>
        <p:spPr>
          <a:xfrm>
            <a:off x="1478689" y="5440598"/>
            <a:ext cx="10006987" cy="528320"/>
          </a:xfrm>
          <a:prstGeom prst="rect">
            <a:avLst/>
          </a:prstGeom>
        </p:spPr>
        <p:txBody>
          <a:bodyPr anchor="ctr"/>
          <a:lstStyle>
            <a:lvl1pPr marL="0" indent="0">
              <a:buNone/>
              <a:defRPr sz="2000"/>
            </a:lvl1pPr>
            <a:lvl2pPr marL="344488" indent="-182563">
              <a:buClr>
                <a:schemeClr val="tx1"/>
              </a:buClr>
              <a:buFont typeface="Arial" charset="0"/>
              <a:buChar char="•"/>
              <a:tabLst/>
              <a:defRPr sz="1800"/>
            </a:lvl2pPr>
            <a:lvl3pPr marL="517525" indent="-203200">
              <a:buClr>
                <a:schemeClr val="tx1"/>
              </a:buClr>
              <a:tabLst/>
              <a:defRPr/>
            </a:lvl3pPr>
            <a:lvl4pPr marL="685800" indent="-219075">
              <a:buClr>
                <a:schemeClr val="tx1"/>
              </a:buClr>
              <a:tabLst/>
              <a:defRPr sz="1200" baseline="0"/>
            </a:lvl4pPr>
          </a:lstStyle>
          <a:p>
            <a:pPr lvl="0"/>
            <a:r>
              <a:rPr lang="en-US"/>
              <a:t>20PT Click to edit Master text styles</a:t>
            </a:r>
          </a:p>
        </p:txBody>
      </p:sp>
      <p:sp>
        <p:nvSpPr>
          <p:cNvPr id="16" name="Oval 15"/>
          <p:cNvSpPr/>
          <p:nvPr userDrawn="1"/>
        </p:nvSpPr>
        <p:spPr>
          <a:xfrm>
            <a:off x="577114" y="1602877"/>
            <a:ext cx="748815" cy="741105"/>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7" name="Oval 16"/>
          <p:cNvSpPr/>
          <p:nvPr userDrawn="1"/>
        </p:nvSpPr>
        <p:spPr>
          <a:xfrm>
            <a:off x="577114" y="2527137"/>
            <a:ext cx="748815" cy="741105"/>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8" name="Oval 17"/>
          <p:cNvSpPr/>
          <p:nvPr userDrawn="1"/>
        </p:nvSpPr>
        <p:spPr>
          <a:xfrm>
            <a:off x="577114" y="3464618"/>
            <a:ext cx="748815" cy="741105"/>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9" name="Oval 18"/>
          <p:cNvSpPr/>
          <p:nvPr userDrawn="1"/>
        </p:nvSpPr>
        <p:spPr>
          <a:xfrm>
            <a:off x="577113" y="4396725"/>
            <a:ext cx="748815" cy="741105"/>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20" name="Oval 19"/>
          <p:cNvSpPr/>
          <p:nvPr userDrawn="1"/>
        </p:nvSpPr>
        <p:spPr>
          <a:xfrm>
            <a:off x="577113" y="5334205"/>
            <a:ext cx="748815" cy="741105"/>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21"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sp>
        <p:nvSpPr>
          <p:cNvPr id="2" name="Slide Number Placeholder 1"/>
          <p:cNvSpPr>
            <a:spLocks noGrp="1"/>
          </p:cNvSpPr>
          <p:nvPr>
            <p:ph type="sldNum" sz="quarter" idx="18"/>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23" name="Picture Placeholder 48"/>
          <p:cNvSpPr>
            <a:spLocks noGrp="1"/>
          </p:cNvSpPr>
          <p:nvPr>
            <p:ph type="pic" sz="quarter" idx="31" hasCustomPrompt="1"/>
          </p:nvPr>
        </p:nvSpPr>
        <p:spPr>
          <a:xfrm>
            <a:off x="691419" y="1699969"/>
            <a:ext cx="539504" cy="539504"/>
          </a:xfrm>
          <a:prstGeom prst="rect">
            <a:avLst/>
          </a:prstGeom>
        </p:spPr>
        <p:txBody>
          <a:bodyPr anchor="ctr"/>
          <a:lstStyle>
            <a:lvl1pPr marL="0" indent="0" algn="ctr">
              <a:buNone/>
              <a:defRPr sz="1200"/>
            </a:lvl1pPr>
          </a:lstStyle>
          <a:p>
            <a:r>
              <a:rPr lang="en-US"/>
              <a:t>Icon</a:t>
            </a:r>
          </a:p>
        </p:txBody>
      </p:sp>
      <p:sp>
        <p:nvSpPr>
          <p:cNvPr id="24" name="Picture Placeholder 48"/>
          <p:cNvSpPr>
            <a:spLocks noGrp="1"/>
          </p:cNvSpPr>
          <p:nvPr>
            <p:ph type="pic" sz="quarter" idx="32" hasCustomPrompt="1"/>
          </p:nvPr>
        </p:nvSpPr>
        <p:spPr>
          <a:xfrm>
            <a:off x="691419" y="2637692"/>
            <a:ext cx="539504" cy="539504"/>
          </a:xfrm>
          <a:prstGeom prst="rect">
            <a:avLst/>
          </a:prstGeom>
        </p:spPr>
        <p:txBody>
          <a:bodyPr anchor="ctr"/>
          <a:lstStyle>
            <a:lvl1pPr marL="0" indent="0" algn="ctr">
              <a:buNone/>
              <a:defRPr sz="1200"/>
            </a:lvl1pPr>
          </a:lstStyle>
          <a:p>
            <a:r>
              <a:rPr lang="en-US"/>
              <a:t>Icon</a:t>
            </a:r>
          </a:p>
        </p:txBody>
      </p:sp>
      <p:sp>
        <p:nvSpPr>
          <p:cNvPr id="25" name="Picture Placeholder 48"/>
          <p:cNvSpPr>
            <a:spLocks noGrp="1"/>
          </p:cNvSpPr>
          <p:nvPr>
            <p:ph type="pic" sz="quarter" idx="33" hasCustomPrompt="1"/>
          </p:nvPr>
        </p:nvSpPr>
        <p:spPr>
          <a:xfrm>
            <a:off x="691419" y="3569677"/>
            <a:ext cx="539504" cy="539504"/>
          </a:xfrm>
          <a:prstGeom prst="rect">
            <a:avLst/>
          </a:prstGeom>
        </p:spPr>
        <p:txBody>
          <a:bodyPr anchor="ctr"/>
          <a:lstStyle>
            <a:lvl1pPr marL="0" indent="0" algn="ctr">
              <a:buNone/>
              <a:defRPr sz="1200"/>
            </a:lvl1pPr>
          </a:lstStyle>
          <a:p>
            <a:r>
              <a:rPr lang="en-US"/>
              <a:t>Icon</a:t>
            </a:r>
          </a:p>
        </p:txBody>
      </p:sp>
      <p:sp>
        <p:nvSpPr>
          <p:cNvPr id="26" name="Picture Placeholder 48"/>
          <p:cNvSpPr>
            <a:spLocks noGrp="1"/>
          </p:cNvSpPr>
          <p:nvPr>
            <p:ph type="pic" sz="quarter" idx="34" hasCustomPrompt="1"/>
          </p:nvPr>
        </p:nvSpPr>
        <p:spPr>
          <a:xfrm>
            <a:off x="691419" y="4495800"/>
            <a:ext cx="539504" cy="539504"/>
          </a:xfrm>
          <a:prstGeom prst="rect">
            <a:avLst/>
          </a:prstGeom>
        </p:spPr>
        <p:txBody>
          <a:bodyPr anchor="ctr"/>
          <a:lstStyle>
            <a:lvl1pPr marL="0" indent="0" algn="ctr">
              <a:buNone/>
              <a:defRPr sz="1200"/>
            </a:lvl1pPr>
          </a:lstStyle>
          <a:p>
            <a:r>
              <a:rPr lang="en-US"/>
              <a:t>Icon</a:t>
            </a:r>
          </a:p>
        </p:txBody>
      </p:sp>
      <p:sp>
        <p:nvSpPr>
          <p:cNvPr id="27" name="Picture Placeholder 48"/>
          <p:cNvSpPr>
            <a:spLocks noGrp="1"/>
          </p:cNvSpPr>
          <p:nvPr>
            <p:ph type="pic" sz="quarter" idx="35" hasCustomPrompt="1"/>
          </p:nvPr>
        </p:nvSpPr>
        <p:spPr>
          <a:xfrm>
            <a:off x="691419" y="5421923"/>
            <a:ext cx="539504" cy="539504"/>
          </a:xfrm>
          <a:prstGeom prst="rect">
            <a:avLst/>
          </a:prstGeom>
        </p:spPr>
        <p:txBody>
          <a:bodyPr anchor="ctr"/>
          <a:lstStyle>
            <a:lvl1pPr marL="0" indent="0" algn="ctr">
              <a:buNone/>
              <a:defRPr sz="1200"/>
            </a:lvl1pPr>
          </a:lstStyle>
          <a:p>
            <a:r>
              <a:rPr lang="en-US"/>
              <a:t>Icon</a:t>
            </a:r>
          </a:p>
        </p:txBody>
      </p:sp>
    </p:spTree>
    <p:extLst>
      <p:ext uri="{BB962C8B-B14F-4D97-AF65-F5344CB8AC3E}">
        <p14:creationId xmlns:p14="http://schemas.microsoft.com/office/powerpoint/2010/main" val="22312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Icons (Auto)">
    <p:spTree>
      <p:nvGrpSpPr>
        <p:cNvPr id="1" name=""/>
        <p:cNvGrpSpPr/>
        <p:nvPr/>
      </p:nvGrpSpPr>
      <p:grpSpPr>
        <a:xfrm>
          <a:off x="0" y="0"/>
          <a:ext cx="0" cy="0"/>
          <a:chOff x="0" y="0"/>
          <a:chExt cx="0" cy="0"/>
        </a:xfrm>
      </p:grpSpPr>
      <p:sp>
        <p:nvSpPr>
          <p:cNvPr id="4" name="Oval 3"/>
          <p:cNvSpPr/>
          <p:nvPr userDrawn="1"/>
        </p:nvSpPr>
        <p:spPr>
          <a:xfrm flipH="1">
            <a:off x="1452679" y="2679619"/>
            <a:ext cx="1529506" cy="1513757"/>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5" name="Text Placeholder 5"/>
          <p:cNvSpPr>
            <a:spLocks noGrp="1"/>
          </p:cNvSpPr>
          <p:nvPr>
            <p:ph type="body" sz="quarter" idx="28" hasCustomPrompt="1"/>
          </p:nvPr>
        </p:nvSpPr>
        <p:spPr>
          <a:xfrm>
            <a:off x="1082279" y="4647010"/>
            <a:ext cx="2265715" cy="411021"/>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6" name="Text Placeholder 5"/>
          <p:cNvSpPr>
            <a:spLocks noGrp="1"/>
          </p:cNvSpPr>
          <p:nvPr>
            <p:ph type="body" sz="quarter" idx="29" hasCustomPrompt="1"/>
          </p:nvPr>
        </p:nvSpPr>
        <p:spPr>
          <a:xfrm>
            <a:off x="1082279" y="4344587"/>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7" name="Oval 6"/>
          <p:cNvSpPr/>
          <p:nvPr userDrawn="1"/>
        </p:nvSpPr>
        <p:spPr>
          <a:xfrm flipH="1">
            <a:off x="4065251" y="2679619"/>
            <a:ext cx="1529506" cy="1513757"/>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8" name="Text Placeholder 5"/>
          <p:cNvSpPr>
            <a:spLocks noGrp="1"/>
          </p:cNvSpPr>
          <p:nvPr>
            <p:ph type="body" sz="quarter" idx="30" hasCustomPrompt="1"/>
          </p:nvPr>
        </p:nvSpPr>
        <p:spPr>
          <a:xfrm>
            <a:off x="3694851" y="4647010"/>
            <a:ext cx="2265715" cy="411021"/>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9" name="Text Placeholder 5"/>
          <p:cNvSpPr>
            <a:spLocks noGrp="1"/>
          </p:cNvSpPr>
          <p:nvPr>
            <p:ph type="body" sz="quarter" idx="31" hasCustomPrompt="1"/>
          </p:nvPr>
        </p:nvSpPr>
        <p:spPr>
          <a:xfrm>
            <a:off x="3694851" y="4344587"/>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10" name="Oval 9"/>
          <p:cNvSpPr/>
          <p:nvPr userDrawn="1"/>
        </p:nvSpPr>
        <p:spPr>
          <a:xfrm flipH="1">
            <a:off x="6677823" y="2679619"/>
            <a:ext cx="1529506" cy="1513757"/>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1" name="Text Placeholder 5"/>
          <p:cNvSpPr>
            <a:spLocks noGrp="1"/>
          </p:cNvSpPr>
          <p:nvPr>
            <p:ph type="body" sz="quarter" idx="32" hasCustomPrompt="1"/>
          </p:nvPr>
        </p:nvSpPr>
        <p:spPr>
          <a:xfrm>
            <a:off x="6307423" y="4647010"/>
            <a:ext cx="2265715" cy="411021"/>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12" name="Text Placeholder 5"/>
          <p:cNvSpPr>
            <a:spLocks noGrp="1"/>
          </p:cNvSpPr>
          <p:nvPr>
            <p:ph type="body" sz="quarter" idx="33" hasCustomPrompt="1"/>
          </p:nvPr>
        </p:nvSpPr>
        <p:spPr>
          <a:xfrm>
            <a:off x="6307423" y="4344587"/>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13" name="Oval 12"/>
          <p:cNvSpPr/>
          <p:nvPr userDrawn="1"/>
        </p:nvSpPr>
        <p:spPr>
          <a:xfrm flipH="1">
            <a:off x="9290395" y="2679619"/>
            <a:ext cx="1529506" cy="1513757"/>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4" name="Text Placeholder 5"/>
          <p:cNvSpPr>
            <a:spLocks noGrp="1"/>
          </p:cNvSpPr>
          <p:nvPr>
            <p:ph type="body" sz="quarter" idx="34" hasCustomPrompt="1"/>
          </p:nvPr>
        </p:nvSpPr>
        <p:spPr>
          <a:xfrm>
            <a:off x="8919995" y="4647010"/>
            <a:ext cx="2265715" cy="411021"/>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15" name="Text Placeholder 5"/>
          <p:cNvSpPr>
            <a:spLocks noGrp="1"/>
          </p:cNvSpPr>
          <p:nvPr>
            <p:ph type="body" sz="quarter" idx="35" hasCustomPrompt="1"/>
          </p:nvPr>
        </p:nvSpPr>
        <p:spPr>
          <a:xfrm>
            <a:off x="8919995" y="4344587"/>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17" name="Title 4"/>
          <p:cNvSpPr>
            <a:spLocks noGrp="1"/>
          </p:cNvSpPr>
          <p:nvPr>
            <p:ph type="title" hasCustomPrompt="1"/>
          </p:nvPr>
        </p:nvSpPr>
        <p:spPr>
          <a:xfrm>
            <a:off x="771705" y="493777"/>
            <a:ext cx="10637848" cy="1020698"/>
          </a:xfrm>
          <a:prstGeom prst="rect">
            <a:avLst/>
          </a:prstGeom>
        </p:spPr>
        <p:txBody>
          <a:bodyPr anchor="t"/>
          <a:lstStyle>
            <a:lvl1pPr>
              <a:defRPr sz="3500" b="0" i="0" baseline="0">
                <a:solidFill>
                  <a:schemeClr val="tx1"/>
                </a:solidFill>
                <a:latin typeface="+mj-lt"/>
                <a:ea typeface="Calibri" charset="0"/>
                <a:cs typeface="Calibri" charset="0"/>
              </a:defRPr>
            </a:lvl1pPr>
          </a:lstStyle>
          <a:p>
            <a:r>
              <a:rPr lang="en-US"/>
              <a:t>35PT - Insert Heading</a:t>
            </a:r>
            <a:br>
              <a:rPr lang="en-US"/>
            </a:br>
            <a:r>
              <a:rPr lang="en-US"/>
              <a:t>(Max two lines)</a:t>
            </a:r>
          </a:p>
        </p:txBody>
      </p:sp>
      <p:sp>
        <p:nvSpPr>
          <p:cNvPr id="2" name="Slide Number Placeholder 1"/>
          <p:cNvSpPr>
            <a:spLocks noGrp="1"/>
          </p:cNvSpPr>
          <p:nvPr>
            <p:ph type="sldNum" sz="quarter" idx="36"/>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16" name="Picture Placeholder 48"/>
          <p:cNvSpPr>
            <a:spLocks noGrp="1"/>
          </p:cNvSpPr>
          <p:nvPr>
            <p:ph type="pic" sz="quarter" idx="37" hasCustomPrompt="1"/>
          </p:nvPr>
        </p:nvSpPr>
        <p:spPr>
          <a:xfrm>
            <a:off x="1699968" y="2919533"/>
            <a:ext cx="1043231" cy="1043231"/>
          </a:xfrm>
          <a:prstGeom prst="rect">
            <a:avLst/>
          </a:prstGeom>
        </p:spPr>
        <p:txBody>
          <a:bodyPr anchor="ctr"/>
          <a:lstStyle>
            <a:lvl1pPr marL="0" indent="0" algn="ctr">
              <a:buNone/>
              <a:defRPr sz="2400"/>
            </a:lvl1pPr>
          </a:lstStyle>
          <a:p>
            <a:r>
              <a:rPr lang="en-US"/>
              <a:t>Icon</a:t>
            </a:r>
          </a:p>
        </p:txBody>
      </p:sp>
      <p:sp>
        <p:nvSpPr>
          <p:cNvPr id="18" name="Picture Placeholder 48"/>
          <p:cNvSpPr>
            <a:spLocks noGrp="1"/>
          </p:cNvSpPr>
          <p:nvPr>
            <p:ph type="pic" sz="quarter" idx="38" hasCustomPrompt="1"/>
          </p:nvPr>
        </p:nvSpPr>
        <p:spPr>
          <a:xfrm>
            <a:off x="4302369" y="2919533"/>
            <a:ext cx="1043231" cy="1043231"/>
          </a:xfrm>
          <a:prstGeom prst="rect">
            <a:avLst/>
          </a:prstGeom>
        </p:spPr>
        <p:txBody>
          <a:bodyPr anchor="ctr"/>
          <a:lstStyle>
            <a:lvl1pPr marL="0" indent="0" algn="ctr">
              <a:buNone/>
              <a:defRPr sz="2400"/>
            </a:lvl1pPr>
          </a:lstStyle>
          <a:p>
            <a:r>
              <a:rPr lang="en-US"/>
              <a:t>Icon</a:t>
            </a:r>
          </a:p>
        </p:txBody>
      </p:sp>
      <p:sp>
        <p:nvSpPr>
          <p:cNvPr id="19" name="Picture Placeholder 48"/>
          <p:cNvSpPr>
            <a:spLocks noGrp="1"/>
          </p:cNvSpPr>
          <p:nvPr>
            <p:ph type="pic" sz="quarter" idx="39" hasCustomPrompt="1"/>
          </p:nvPr>
        </p:nvSpPr>
        <p:spPr>
          <a:xfrm>
            <a:off x="6922477" y="2919533"/>
            <a:ext cx="1043231" cy="1043231"/>
          </a:xfrm>
          <a:prstGeom prst="rect">
            <a:avLst/>
          </a:prstGeom>
        </p:spPr>
        <p:txBody>
          <a:bodyPr anchor="ctr"/>
          <a:lstStyle>
            <a:lvl1pPr marL="0" indent="0" algn="ctr">
              <a:buNone/>
              <a:defRPr sz="2400"/>
            </a:lvl1pPr>
          </a:lstStyle>
          <a:p>
            <a:r>
              <a:rPr lang="en-US"/>
              <a:t>Icon</a:t>
            </a:r>
          </a:p>
        </p:txBody>
      </p:sp>
      <p:sp>
        <p:nvSpPr>
          <p:cNvPr id="20" name="Picture Placeholder 48"/>
          <p:cNvSpPr>
            <a:spLocks noGrp="1"/>
          </p:cNvSpPr>
          <p:nvPr>
            <p:ph type="pic" sz="quarter" idx="40" hasCustomPrompt="1"/>
          </p:nvPr>
        </p:nvSpPr>
        <p:spPr>
          <a:xfrm>
            <a:off x="9536723" y="2919533"/>
            <a:ext cx="1043231" cy="1043231"/>
          </a:xfrm>
          <a:prstGeom prst="rect">
            <a:avLst/>
          </a:prstGeom>
        </p:spPr>
        <p:txBody>
          <a:bodyPr anchor="ctr"/>
          <a:lstStyle>
            <a:lvl1pPr marL="0" indent="0" algn="ctr">
              <a:buNone/>
              <a:defRPr sz="2400"/>
            </a:lvl1pPr>
          </a:lstStyle>
          <a:p>
            <a:r>
              <a:rPr lang="en-US"/>
              <a:t>Icon</a:t>
            </a:r>
          </a:p>
        </p:txBody>
      </p:sp>
    </p:spTree>
    <p:extLst>
      <p:ext uri="{BB962C8B-B14F-4D97-AF65-F5344CB8AC3E}">
        <p14:creationId xmlns:p14="http://schemas.microsoft.com/office/powerpoint/2010/main" val="122302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go/Icons (Aut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4" name="Title 4"/>
          <p:cNvSpPr>
            <a:spLocks noGrp="1"/>
          </p:cNvSpPr>
          <p:nvPr>
            <p:ph type="title" hasCustomPrompt="1"/>
          </p:nvPr>
        </p:nvSpPr>
        <p:spPr>
          <a:xfrm>
            <a:off x="2982184" y="493777"/>
            <a:ext cx="8203525"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cxnSp>
        <p:nvCxnSpPr>
          <p:cNvPr id="5" name="Straight Connector 4"/>
          <p:cNvCxnSpPr/>
          <p:nvPr userDrawn="1"/>
        </p:nvCxnSpPr>
        <p:spPr>
          <a:xfrm flipV="1">
            <a:off x="2661094" y="322798"/>
            <a:ext cx="0" cy="87376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6" name="Picture Placeholder 2"/>
          <p:cNvSpPr>
            <a:spLocks noGrp="1"/>
          </p:cNvSpPr>
          <p:nvPr>
            <p:ph type="pic" sz="quarter" idx="22" hasCustomPrompt="1"/>
          </p:nvPr>
        </p:nvSpPr>
        <p:spPr>
          <a:xfrm>
            <a:off x="843517" y="317955"/>
            <a:ext cx="1519865" cy="883446"/>
          </a:xfrm>
          <a:prstGeom prst="rect">
            <a:avLst/>
          </a:prstGeom>
          <a:noFill/>
        </p:spPr>
        <p:txBody>
          <a:bodyPr anchor="ctr"/>
          <a:lstStyle>
            <a:lvl1pPr marL="0" indent="0" algn="ctr">
              <a:buNone/>
              <a:defRPr sz="2000" i="1" baseline="0">
                <a:solidFill>
                  <a:schemeClr val="tx1">
                    <a:lumMod val="20000"/>
                    <a:lumOff val="80000"/>
                  </a:schemeClr>
                </a:solidFill>
              </a:defRPr>
            </a:lvl1pPr>
          </a:lstStyle>
          <a:p>
            <a:r>
              <a:rPr lang="en-US"/>
              <a:t>Logo</a:t>
            </a:r>
          </a:p>
        </p:txBody>
      </p:sp>
      <p:sp>
        <p:nvSpPr>
          <p:cNvPr id="7" name="Oval 6"/>
          <p:cNvSpPr/>
          <p:nvPr userDrawn="1"/>
        </p:nvSpPr>
        <p:spPr>
          <a:xfrm flipH="1">
            <a:off x="1452679" y="3445164"/>
            <a:ext cx="1529506" cy="1513757"/>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8" name="Text Placeholder 5"/>
          <p:cNvSpPr>
            <a:spLocks noGrp="1"/>
          </p:cNvSpPr>
          <p:nvPr>
            <p:ph type="body" sz="quarter" idx="28" hasCustomPrompt="1"/>
          </p:nvPr>
        </p:nvSpPr>
        <p:spPr>
          <a:xfrm>
            <a:off x="1082279" y="5412555"/>
            <a:ext cx="2265715" cy="411021"/>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9" name="Text Placeholder 5"/>
          <p:cNvSpPr>
            <a:spLocks noGrp="1"/>
          </p:cNvSpPr>
          <p:nvPr>
            <p:ph type="body" sz="quarter" idx="29" hasCustomPrompt="1"/>
          </p:nvPr>
        </p:nvSpPr>
        <p:spPr>
          <a:xfrm>
            <a:off x="1082279" y="5110132"/>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10" name="Oval 9"/>
          <p:cNvSpPr/>
          <p:nvPr userDrawn="1"/>
        </p:nvSpPr>
        <p:spPr>
          <a:xfrm flipH="1">
            <a:off x="4065251" y="3445164"/>
            <a:ext cx="1529506" cy="1513757"/>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1" name="Text Placeholder 5"/>
          <p:cNvSpPr>
            <a:spLocks noGrp="1"/>
          </p:cNvSpPr>
          <p:nvPr>
            <p:ph type="body" sz="quarter" idx="30" hasCustomPrompt="1"/>
          </p:nvPr>
        </p:nvSpPr>
        <p:spPr>
          <a:xfrm>
            <a:off x="3694851" y="5412555"/>
            <a:ext cx="2265715" cy="411021"/>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12" name="Text Placeholder 5"/>
          <p:cNvSpPr>
            <a:spLocks noGrp="1"/>
          </p:cNvSpPr>
          <p:nvPr>
            <p:ph type="body" sz="quarter" idx="31" hasCustomPrompt="1"/>
          </p:nvPr>
        </p:nvSpPr>
        <p:spPr>
          <a:xfrm>
            <a:off x="3694851" y="5110132"/>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13" name="Oval 12"/>
          <p:cNvSpPr/>
          <p:nvPr userDrawn="1"/>
        </p:nvSpPr>
        <p:spPr>
          <a:xfrm flipH="1">
            <a:off x="6677823" y="3445164"/>
            <a:ext cx="1529506" cy="1513757"/>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4" name="Text Placeholder 5"/>
          <p:cNvSpPr>
            <a:spLocks noGrp="1"/>
          </p:cNvSpPr>
          <p:nvPr>
            <p:ph type="body" sz="quarter" idx="32" hasCustomPrompt="1"/>
          </p:nvPr>
        </p:nvSpPr>
        <p:spPr>
          <a:xfrm>
            <a:off x="6307423" y="5412555"/>
            <a:ext cx="2265715" cy="411021"/>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15" name="Text Placeholder 5"/>
          <p:cNvSpPr>
            <a:spLocks noGrp="1"/>
          </p:cNvSpPr>
          <p:nvPr>
            <p:ph type="body" sz="quarter" idx="33" hasCustomPrompt="1"/>
          </p:nvPr>
        </p:nvSpPr>
        <p:spPr>
          <a:xfrm>
            <a:off x="6307423" y="5110132"/>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16" name="Oval 15"/>
          <p:cNvSpPr/>
          <p:nvPr userDrawn="1"/>
        </p:nvSpPr>
        <p:spPr>
          <a:xfrm flipH="1">
            <a:off x="9290395" y="3445164"/>
            <a:ext cx="1529506" cy="1513757"/>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7" name="Text Placeholder 5"/>
          <p:cNvSpPr>
            <a:spLocks noGrp="1"/>
          </p:cNvSpPr>
          <p:nvPr>
            <p:ph type="body" sz="quarter" idx="34" hasCustomPrompt="1"/>
          </p:nvPr>
        </p:nvSpPr>
        <p:spPr>
          <a:xfrm>
            <a:off x="8919995" y="5412555"/>
            <a:ext cx="2265715" cy="411021"/>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18" name="Text Placeholder 5"/>
          <p:cNvSpPr>
            <a:spLocks noGrp="1"/>
          </p:cNvSpPr>
          <p:nvPr>
            <p:ph type="body" sz="quarter" idx="35" hasCustomPrompt="1"/>
          </p:nvPr>
        </p:nvSpPr>
        <p:spPr>
          <a:xfrm>
            <a:off x="8919995" y="5110132"/>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cxnSp>
        <p:nvCxnSpPr>
          <p:cNvPr id="20" name="Straight Connector 19"/>
          <p:cNvCxnSpPr/>
          <p:nvPr userDrawn="1"/>
        </p:nvCxnSpPr>
        <p:spPr>
          <a:xfrm>
            <a:off x="843517" y="3198803"/>
            <a:ext cx="10504967"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21" name="Text Placeholder 5"/>
          <p:cNvSpPr>
            <a:spLocks noGrp="1"/>
          </p:cNvSpPr>
          <p:nvPr>
            <p:ph type="body" sz="quarter" idx="23" hasCustomPrompt="1"/>
          </p:nvPr>
        </p:nvSpPr>
        <p:spPr>
          <a:xfrm>
            <a:off x="843517" y="1667505"/>
            <a:ext cx="10504966" cy="1284937"/>
          </a:xfrm>
          <a:prstGeom prst="rect">
            <a:avLst/>
          </a:prstGeom>
        </p:spPr>
        <p:txBody>
          <a:bodyPr anchor="ctr"/>
          <a:lstStyle>
            <a:lvl1pPr marL="0" indent="0" algn="ctr">
              <a:buNone/>
              <a:defRPr sz="1800" b="0" baseline="0"/>
            </a:lvl1pPr>
            <a:lvl2pPr marL="514350" indent="-220663">
              <a:buClr>
                <a:schemeClr val="tx1"/>
              </a:buClr>
              <a:buFontTx/>
              <a:buBlip>
                <a:blip r:embed="rId2"/>
              </a:buBlip>
              <a:tabLst/>
              <a:defRPr sz="1600" baseline="0"/>
            </a:lvl2pPr>
            <a:lvl3pPr marL="749300" indent="-271463">
              <a:tabLst/>
              <a:defRPr/>
            </a:lvl3pPr>
            <a:lvl4pPr marL="915988" indent="-271463">
              <a:tabLst/>
              <a:defRPr/>
            </a:lvl4pPr>
            <a:lvl5pPr marL="1092200" indent="-269875">
              <a:tabLst/>
              <a:defRPr/>
            </a:lvl5pPr>
          </a:lstStyle>
          <a:p>
            <a:pPr lvl="0"/>
            <a:r>
              <a:rPr lang="en-US"/>
              <a:t>18PT – Copy or paragraph here</a:t>
            </a:r>
          </a:p>
          <a:p>
            <a:pPr lvl="0"/>
            <a:r>
              <a:rPr lang="en-US"/>
              <a:t>(Max 3 Lines)</a:t>
            </a:r>
          </a:p>
        </p:txBody>
      </p:sp>
      <p:sp>
        <p:nvSpPr>
          <p:cNvPr id="23" name="Picture Placeholder 48"/>
          <p:cNvSpPr>
            <a:spLocks noGrp="1"/>
          </p:cNvSpPr>
          <p:nvPr>
            <p:ph type="pic" sz="quarter" idx="37" hasCustomPrompt="1"/>
          </p:nvPr>
        </p:nvSpPr>
        <p:spPr>
          <a:xfrm>
            <a:off x="1699968" y="3681533"/>
            <a:ext cx="1043231" cy="1043231"/>
          </a:xfrm>
          <a:prstGeom prst="rect">
            <a:avLst/>
          </a:prstGeom>
        </p:spPr>
        <p:txBody>
          <a:bodyPr anchor="ctr"/>
          <a:lstStyle>
            <a:lvl1pPr marL="0" indent="0" algn="ctr">
              <a:buNone/>
              <a:defRPr sz="2400"/>
            </a:lvl1pPr>
          </a:lstStyle>
          <a:p>
            <a:r>
              <a:rPr lang="en-US"/>
              <a:t>Icon</a:t>
            </a:r>
          </a:p>
        </p:txBody>
      </p:sp>
      <p:sp>
        <p:nvSpPr>
          <p:cNvPr id="24" name="Picture Placeholder 48"/>
          <p:cNvSpPr>
            <a:spLocks noGrp="1"/>
          </p:cNvSpPr>
          <p:nvPr>
            <p:ph type="pic" sz="quarter" idx="38" hasCustomPrompt="1"/>
          </p:nvPr>
        </p:nvSpPr>
        <p:spPr>
          <a:xfrm>
            <a:off x="4302369" y="3681533"/>
            <a:ext cx="1043231" cy="1043231"/>
          </a:xfrm>
          <a:prstGeom prst="rect">
            <a:avLst/>
          </a:prstGeom>
        </p:spPr>
        <p:txBody>
          <a:bodyPr anchor="ctr"/>
          <a:lstStyle>
            <a:lvl1pPr marL="0" indent="0" algn="ctr">
              <a:buNone/>
              <a:defRPr sz="2400"/>
            </a:lvl1pPr>
          </a:lstStyle>
          <a:p>
            <a:r>
              <a:rPr lang="en-US"/>
              <a:t>Icon</a:t>
            </a:r>
          </a:p>
        </p:txBody>
      </p:sp>
      <p:sp>
        <p:nvSpPr>
          <p:cNvPr id="25" name="Picture Placeholder 48"/>
          <p:cNvSpPr>
            <a:spLocks noGrp="1"/>
          </p:cNvSpPr>
          <p:nvPr>
            <p:ph type="pic" sz="quarter" idx="39" hasCustomPrompt="1"/>
          </p:nvPr>
        </p:nvSpPr>
        <p:spPr>
          <a:xfrm>
            <a:off x="6922477" y="3681533"/>
            <a:ext cx="1043231" cy="1043231"/>
          </a:xfrm>
          <a:prstGeom prst="rect">
            <a:avLst/>
          </a:prstGeom>
        </p:spPr>
        <p:txBody>
          <a:bodyPr anchor="ctr"/>
          <a:lstStyle>
            <a:lvl1pPr marL="0" indent="0" algn="ctr">
              <a:buNone/>
              <a:defRPr sz="2400"/>
            </a:lvl1pPr>
          </a:lstStyle>
          <a:p>
            <a:r>
              <a:rPr lang="en-US"/>
              <a:t>Icon</a:t>
            </a:r>
          </a:p>
        </p:txBody>
      </p:sp>
      <p:sp>
        <p:nvSpPr>
          <p:cNvPr id="26" name="Picture Placeholder 48"/>
          <p:cNvSpPr>
            <a:spLocks noGrp="1"/>
          </p:cNvSpPr>
          <p:nvPr>
            <p:ph type="pic" sz="quarter" idx="40" hasCustomPrompt="1"/>
          </p:nvPr>
        </p:nvSpPr>
        <p:spPr>
          <a:xfrm>
            <a:off x="9536723" y="3681533"/>
            <a:ext cx="1043231" cy="1043231"/>
          </a:xfrm>
          <a:prstGeom prst="rect">
            <a:avLst/>
          </a:prstGeom>
        </p:spPr>
        <p:txBody>
          <a:bodyPr anchor="ctr"/>
          <a:lstStyle>
            <a:lvl1pPr marL="0" indent="0" algn="ctr">
              <a:buNone/>
              <a:defRPr sz="2400"/>
            </a:lvl1pPr>
          </a:lstStyle>
          <a:p>
            <a:r>
              <a:rPr lang="en-US"/>
              <a:t>Icon</a:t>
            </a:r>
          </a:p>
        </p:txBody>
      </p:sp>
    </p:spTree>
    <p:extLst>
      <p:ext uri="{BB962C8B-B14F-4D97-AF65-F5344CB8AC3E}">
        <p14:creationId xmlns:p14="http://schemas.microsoft.com/office/powerpoint/2010/main" val="651075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scal Quarters (Aut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4"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sp>
        <p:nvSpPr>
          <p:cNvPr id="18" name="Oval 17"/>
          <p:cNvSpPr/>
          <p:nvPr userDrawn="1"/>
        </p:nvSpPr>
        <p:spPr>
          <a:xfrm flipH="1">
            <a:off x="1684463" y="2301150"/>
            <a:ext cx="1044674" cy="1033916"/>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r>
              <a:rPr lang="en-US" sz="2500" b="1">
                <a:solidFill>
                  <a:srgbClr val="3C4144"/>
                </a:solidFill>
              </a:rPr>
              <a:t>Q1</a:t>
            </a:r>
          </a:p>
        </p:txBody>
      </p:sp>
      <p:sp>
        <p:nvSpPr>
          <p:cNvPr id="19" name="Text Placeholder 5"/>
          <p:cNvSpPr>
            <a:spLocks noGrp="1"/>
          </p:cNvSpPr>
          <p:nvPr>
            <p:ph type="body" sz="quarter" idx="28" hasCustomPrompt="1"/>
          </p:nvPr>
        </p:nvSpPr>
        <p:spPr>
          <a:xfrm>
            <a:off x="1082279" y="4306769"/>
            <a:ext cx="2265715" cy="1626198"/>
          </a:xfrm>
          <a:prstGeom prst="rect">
            <a:avLst/>
          </a:prstGeom>
        </p:spPr>
        <p:txBody>
          <a:bodyPr/>
          <a:lstStyle>
            <a:lvl1pPr marL="171450" indent="-171450" algn="ctr">
              <a:buFontTx/>
              <a:buBlip>
                <a:blip r:embed="rId2"/>
              </a:buBlip>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20" name="Text Placeholder 5"/>
          <p:cNvSpPr>
            <a:spLocks noGrp="1"/>
          </p:cNvSpPr>
          <p:nvPr>
            <p:ph type="body" sz="quarter" idx="29" hasCustomPrompt="1"/>
          </p:nvPr>
        </p:nvSpPr>
        <p:spPr>
          <a:xfrm>
            <a:off x="1082279" y="4004346"/>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21" name="Oval 20"/>
          <p:cNvSpPr/>
          <p:nvPr userDrawn="1"/>
        </p:nvSpPr>
        <p:spPr>
          <a:xfrm flipH="1">
            <a:off x="4297035" y="2301150"/>
            <a:ext cx="1044674" cy="1033916"/>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r>
              <a:rPr lang="en-US" sz="2500" b="1">
                <a:solidFill>
                  <a:srgbClr val="3C4144"/>
                </a:solidFill>
              </a:rPr>
              <a:t>Q2</a:t>
            </a:r>
          </a:p>
        </p:txBody>
      </p:sp>
      <p:sp>
        <p:nvSpPr>
          <p:cNvPr id="22" name="Text Placeholder 5"/>
          <p:cNvSpPr>
            <a:spLocks noGrp="1"/>
          </p:cNvSpPr>
          <p:nvPr>
            <p:ph type="body" sz="quarter" idx="30" hasCustomPrompt="1"/>
          </p:nvPr>
        </p:nvSpPr>
        <p:spPr>
          <a:xfrm>
            <a:off x="3694851" y="4306769"/>
            <a:ext cx="2265715" cy="1626198"/>
          </a:xfrm>
          <a:prstGeom prst="rect">
            <a:avLst/>
          </a:prstGeom>
        </p:spPr>
        <p:txBody>
          <a:bodyPr/>
          <a:lstStyle>
            <a:lvl1pPr marL="171450" indent="-171450" algn="ctr">
              <a:buFontTx/>
              <a:buBlip>
                <a:blip r:embed="rId2"/>
              </a:buBlip>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23" name="Text Placeholder 5"/>
          <p:cNvSpPr>
            <a:spLocks noGrp="1"/>
          </p:cNvSpPr>
          <p:nvPr>
            <p:ph type="body" sz="quarter" idx="31" hasCustomPrompt="1"/>
          </p:nvPr>
        </p:nvSpPr>
        <p:spPr>
          <a:xfrm>
            <a:off x="3694851" y="4004346"/>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24" name="Oval 23"/>
          <p:cNvSpPr/>
          <p:nvPr userDrawn="1"/>
        </p:nvSpPr>
        <p:spPr>
          <a:xfrm flipH="1">
            <a:off x="6909607" y="2301150"/>
            <a:ext cx="1044674" cy="1033916"/>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r>
              <a:rPr lang="en-US" sz="2500" b="1">
                <a:solidFill>
                  <a:srgbClr val="3C4144"/>
                </a:solidFill>
              </a:rPr>
              <a:t>Q3</a:t>
            </a:r>
          </a:p>
        </p:txBody>
      </p:sp>
      <p:sp>
        <p:nvSpPr>
          <p:cNvPr id="25" name="Text Placeholder 5"/>
          <p:cNvSpPr>
            <a:spLocks noGrp="1"/>
          </p:cNvSpPr>
          <p:nvPr>
            <p:ph type="body" sz="quarter" idx="32" hasCustomPrompt="1"/>
          </p:nvPr>
        </p:nvSpPr>
        <p:spPr>
          <a:xfrm>
            <a:off x="6307423" y="4306769"/>
            <a:ext cx="2265715" cy="1626198"/>
          </a:xfrm>
          <a:prstGeom prst="rect">
            <a:avLst/>
          </a:prstGeom>
        </p:spPr>
        <p:txBody>
          <a:bodyPr/>
          <a:lstStyle>
            <a:lvl1pPr marL="171450" indent="-171450" algn="ctr">
              <a:buFontTx/>
              <a:buBlip>
                <a:blip r:embed="rId2"/>
              </a:buBlip>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26" name="Text Placeholder 5"/>
          <p:cNvSpPr>
            <a:spLocks noGrp="1"/>
          </p:cNvSpPr>
          <p:nvPr>
            <p:ph type="body" sz="quarter" idx="33" hasCustomPrompt="1"/>
          </p:nvPr>
        </p:nvSpPr>
        <p:spPr>
          <a:xfrm>
            <a:off x="6307423" y="4004346"/>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27" name="Oval 26"/>
          <p:cNvSpPr/>
          <p:nvPr userDrawn="1"/>
        </p:nvSpPr>
        <p:spPr>
          <a:xfrm flipH="1">
            <a:off x="9522179" y="2301150"/>
            <a:ext cx="1044674" cy="1033916"/>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r>
              <a:rPr lang="en-US" sz="2500" b="1">
                <a:solidFill>
                  <a:srgbClr val="3C4144"/>
                </a:solidFill>
              </a:rPr>
              <a:t>Q4</a:t>
            </a:r>
          </a:p>
        </p:txBody>
      </p:sp>
      <p:sp>
        <p:nvSpPr>
          <p:cNvPr id="28" name="Text Placeholder 5"/>
          <p:cNvSpPr>
            <a:spLocks noGrp="1"/>
          </p:cNvSpPr>
          <p:nvPr>
            <p:ph type="body" sz="quarter" idx="34" hasCustomPrompt="1"/>
          </p:nvPr>
        </p:nvSpPr>
        <p:spPr>
          <a:xfrm>
            <a:off x="8919995" y="4306769"/>
            <a:ext cx="2265715" cy="1626198"/>
          </a:xfrm>
          <a:prstGeom prst="rect">
            <a:avLst/>
          </a:prstGeom>
        </p:spPr>
        <p:txBody>
          <a:bodyPr/>
          <a:lstStyle>
            <a:lvl1pPr marL="171450" indent="-171450" algn="ctr">
              <a:buFontTx/>
              <a:buBlip>
                <a:blip r:embed="rId2"/>
              </a:buBlip>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29" name="Text Placeholder 5"/>
          <p:cNvSpPr>
            <a:spLocks noGrp="1"/>
          </p:cNvSpPr>
          <p:nvPr>
            <p:ph type="body" sz="quarter" idx="35" hasCustomPrompt="1"/>
          </p:nvPr>
        </p:nvSpPr>
        <p:spPr>
          <a:xfrm>
            <a:off x="8919995" y="4004346"/>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cxnSp>
        <p:nvCxnSpPr>
          <p:cNvPr id="30" name="Straight Connector 29"/>
          <p:cNvCxnSpPr/>
          <p:nvPr userDrawn="1"/>
        </p:nvCxnSpPr>
        <p:spPr>
          <a:xfrm>
            <a:off x="843517" y="2093017"/>
            <a:ext cx="10504967"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31" name="Text Placeholder 5"/>
          <p:cNvSpPr>
            <a:spLocks noGrp="1"/>
          </p:cNvSpPr>
          <p:nvPr>
            <p:ph type="body" sz="quarter" idx="23" hasCustomPrompt="1"/>
          </p:nvPr>
        </p:nvSpPr>
        <p:spPr>
          <a:xfrm>
            <a:off x="1082279" y="1509823"/>
            <a:ext cx="2265714" cy="336833"/>
          </a:xfrm>
          <a:prstGeom prst="rect">
            <a:avLst/>
          </a:prstGeom>
        </p:spPr>
        <p:txBody>
          <a:bodyPr anchor="b"/>
          <a:lstStyle>
            <a:lvl1pPr marL="0" indent="0" algn="ctr">
              <a:buNone/>
              <a:defRPr sz="1800" b="1" baseline="0"/>
            </a:lvl1pPr>
            <a:lvl2pPr marL="514350" indent="-220663">
              <a:buClr>
                <a:schemeClr val="tx1"/>
              </a:buClr>
              <a:buFontTx/>
              <a:buBlip>
                <a:blip r:embed="rId3"/>
              </a:buBlip>
              <a:tabLst/>
              <a:defRPr sz="1600" baseline="0"/>
            </a:lvl2pPr>
            <a:lvl3pPr marL="749300" indent="-271463">
              <a:tabLst/>
              <a:defRPr/>
            </a:lvl3pPr>
            <a:lvl4pPr marL="915988" indent="-271463">
              <a:tabLst/>
              <a:defRPr/>
            </a:lvl4pPr>
            <a:lvl5pPr marL="1092200" indent="-269875">
              <a:tabLst/>
              <a:defRPr/>
            </a:lvl5pPr>
          </a:lstStyle>
          <a:p>
            <a:pPr lvl="0"/>
            <a:r>
              <a:rPr lang="en-US"/>
              <a:t>YEAR</a:t>
            </a:r>
          </a:p>
        </p:txBody>
      </p:sp>
      <p:grpSp>
        <p:nvGrpSpPr>
          <p:cNvPr id="32" name="Group 31"/>
          <p:cNvGrpSpPr/>
          <p:nvPr userDrawn="1"/>
        </p:nvGrpSpPr>
        <p:grpSpPr>
          <a:xfrm rot="5400000">
            <a:off x="2066886" y="2952643"/>
            <a:ext cx="266204" cy="1031051"/>
            <a:chOff x="2358464" y="2167467"/>
            <a:chExt cx="266204" cy="1031051"/>
          </a:xfrm>
        </p:grpSpPr>
        <p:cxnSp>
          <p:nvCxnSpPr>
            <p:cNvPr id="33" name="Straight Connector 32"/>
            <p:cNvCxnSpPr/>
            <p:nvPr userDrawn="1"/>
          </p:nvCxnSpPr>
          <p:spPr>
            <a:xfrm rot="16200000">
              <a:off x="2491566" y="2549890"/>
              <a:ext cx="0" cy="266204"/>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34" name="Straight Connector 33"/>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nvGrpSpPr>
          <p:cNvPr id="36" name="Group 35"/>
          <p:cNvGrpSpPr/>
          <p:nvPr userDrawn="1"/>
        </p:nvGrpSpPr>
        <p:grpSpPr>
          <a:xfrm rot="5400000">
            <a:off x="4679458" y="2952644"/>
            <a:ext cx="266204" cy="1031051"/>
            <a:chOff x="2358464" y="2167467"/>
            <a:chExt cx="266204" cy="1031051"/>
          </a:xfrm>
        </p:grpSpPr>
        <p:cxnSp>
          <p:nvCxnSpPr>
            <p:cNvPr id="37" name="Straight Connector 36"/>
            <p:cNvCxnSpPr/>
            <p:nvPr userDrawn="1"/>
          </p:nvCxnSpPr>
          <p:spPr>
            <a:xfrm rot="16200000">
              <a:off x="2491566" y="2549890"/>
              <a:ext cx="0" cy="266204"/>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38" name="Straight Connector 37"/>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nvGrpSpPr>
          <p:cNvPr id="39" name="Group 38"/>
          <p:cNvGrpSpPr/>
          <p:nvPr userDrawn="1"/>
        </p:nvGrpSpPr>
        <p:grpSpPr>
          <a:xfrm rot="5400000">
            <a:off x="7292030" y="2952645"/>
            <a:ext cx="266204" cy="1031051"/>
            <a:chOff x="2358464" y="2167467"/>
            <a:chExt cx="266204" cy="1031051"/>
          </a:xfrm>
        </p:grpSpPr>
        <p:cxnSp>
          <p:nvCxnSpPr>
            <p:cNvPr id="40" name="Straight Connector 39"/>
            <p:cNvCxnSpPr/>
            <p:nvPr userDrawn="1"/>
          </p:nvCxnSpPr>
          <p:spPr>
            <a:xfrm rot="16200000">
              <a:off x="2491566" y="2549890"/>
              <a:ext cx="0" cy="266204"/>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41" name="Straight Connector 40"/>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nvGrpSpPr>
          <p:cNvPr id="42" name="Group 41"/>
          <p:cNvGrpSpPr/>
          <p:nvPr userDrawn="1"/>
        </p:nvGrpSpPr>
        <p:grpSpPr>
          <a:xfrm rot="5400000">
            <a:off x="9904602" y="2952646"/>
            <a:ext cx="266204" cy="1031051"/>
            <a:chOff x="2358464" y="2167467"/>
            <a:chExt cx="266204" cy="1031051"/>
          </a:xfrm>
        </p:grpSpPr>
        <p:cxnSp>
          <p:nvCxnSpPr>
            <p:cNvPr id="43" name="Straight Connector 42"/>
            <p:cNvCxnSpPr/>
            <p:nvPr userDrawn="1"/>
          </p:nvCxnSpPr>
          <p:spPr>
            <a:xfrm rot="16200000">
              <a:off x="2491566" y="2549890"/>
              <a:ext cx="0" cy="266204"/>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44" name="Straight Connector 43"/>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sp>
        <p:nvSpPr>
          <p:cNvPr id="45" name="Text Placeholder 5"/>
          <p:cNvSpPr>
            <a:spLocks noGrp="1"/>
          </p:cNvSpPr>
          <p:nvPr>
            <p:ph type="body" sz="quarter" idx="36" hasCustomPrompt="1"/>
          </p:nvPr>
        </p:nvSpPr>
        <p:spPr>
          <a:xfrm>
            <a:off x="3679703" y="1509823"/>
            <a:ext cx="2265714" cy="336833"/>
          </a:xfrm>
          <a:prstGeom prst="rect">
            <a:avLst/>
          </a:prstGeom>
        </p:spPr>
        <p:txBody>
          <a:bodyPr anchor="b"/>
          <a:lstStyle>
            <a:lvl1pPr marL="0" indent="0" algn="ctr">
              <a:buNone/>
              <a:defRPr sz="1800" b="1" baseline="0"/>
            </a:lvl1pPr>
            <a:lvl2pPr marL="514350" indent="-220663">
              <a:buClr>
                <a:schemeClr val="tx1"/>
              </a:buClr>
              <a:buFontTx/>
              <a:buBlip>
                <a:blip r:embed="rId3"/>
              </a:buBlip>
              <a:tabLst/>
              <a:defRPr sz="1600" baseline="0"/>
            </a:lvl2pPr>
            <a:lvl3pPr marL="749300" indent="-271463">
              <a:tabLst/>
              <a:defRPr/>
            </a:lvl3pPr>
            <a:lvl4pPr marL="915988" indent="-271463">
              <a:tabLst/>
              <a:defRPr/>
            </a:lvl4pPr>
            <a:lvl5pPr marL="1092200" indent="-269875">
              <a:tabLst/>
              <a:defRPr/>
            </a:lvl5pPr>
          </a:lstStyle>
          <a:p>
            <a:pPr lvl="0"/>
            <a:r>
              <a:rPr lang="en-US"/>
              <a:t>YEAR</a:t>
            </a:r>
          </a:p>
        </p:txBody>
      </p:sp>
      <p:sp>
        <p:nvSpPr>
          <p:cNvPr id="46" name="Text Placeholder 5"/>
          <p:cNvSpPr>
            <a:spLocks noGrp="1"/>
          </p:cNvSpPr>
          <p:nvPr>
            <p:ph type="body" sz="quarter" idx="37" hasCustomPrompt="1"/>
          </p:nvPr>
        </p:nvSpPr>
        <p:spPr>
          <a:xfrm>
            <a:off x="6292275" y="1509823"/>
            <a:ext cx="2265714" cy="336833"/>
          </a:xfrm>
          <a:prstGeom prst="rect">
            <a:avLst/>
          </a:prstGeom>
        </p:spPr>
        <p:txBody>
          <a:bodyPr anchor="b"/>
          <a:lstStyle>
            <a:lvl1pPr marL="0" indent="0" algn="ctr">
              <a:buNone/>
              <a:defRPr sz="1800" b="1" baseline="0"/>
            </a:lvl1pPr>
            <a:lvl2pPr marL="514350" indent="-220663">
              <a:buClr>
                <a:schemeClr val="tx1"/>
              </a:buClr>
              <a:buFontTx/>
              <a:buBlip>
                <a:blip r:embed="rId3"/>
              </a:buBlip>
              <a:tabLst/>
              <a:defRPr sz="1600" baseline="0"/>
            </a:lvl2pPr>
            <a:lvl3pPr marL="749300" indent="-271463">
              <a:tabLst/>
              <a:defRPr/>
            </a:lvl3pPr>
            <a:lvl4pPr marL="915988" indent="-271463">
              <a:tabLst/>
              <a:defRPr/>
            </a:lvl4pPr>
            <a:lvl5pPr marL="1092200" indent="-269875">
              <a:tabLst/>
              <a:defRPr/>
            </a:lvl5pPr>
          </a:lstStyle>
          <a:p>
            <a:pPr lvl="0"/>
            <a:r>
              <a:rPr lang="en-US"/>
              <a:t>YEAR</a:t>
            </a:r>
          </a:p>
        </p:txBody>
      </p:sp>
      <p:sp>
        <p:nvSpPr>
          <p:cNvPr id="47" name="Text Placeholder 5"/>
          <p:cNvSpPr>
            <a:spLocks noGrp="1"/>
          </p:cNvSpPr>
          <p:nvPr>
            <p:ph type="body" sz="quarter" idx="38" hasCustomPrompt="1"/>
          </p:nvPr>
        </p:nvSpPr>
        <p:spPr>
          <a:xfrm>
            <a:off x="8904847" y="1509823"/>
            <a:ext cx="2265714" cy="336833"/>
          </a:xfrm>
          <a:prstGeom prst="rect">
            <a:avLst/>
          </a:prstGeom>
        </p:spPr>
        <p:txBody>
          <a:bodyPr anchor="b"/>
          <a:lstStyle>
            <a:lvl1pPr marL="0" indent="0" algn="ctr">
              <a:buNone/>
              <a:defRPr sz="1800" b="1" baseline="0"/>
            </a:lvl1pPr>
            <a:lvl2pPr marL="514350" indent="-220663">
              <a:buClr>
                <a:schemeClr val="tx1"/>
              </a:buClr>
              <a:buFontTx/>
              <a:buBlip>
                <a:blip r:embed="rId3"/>
              </a:buBlip>
              <a:tabLst/>
              <a:defRPr sz="1600" baseline="0"/>
            </a:lvl2pPr>
            <a:lvl3pPr marL="749300" indent="-271463">
              <a:tabLst/>
              <a:defRPr/>
            </a:lvl3pPr>
            <a:lvl4pPr marL="915988" indent="-271463">
              <a:tabLst/>
              <a:defRPr/>
            </a:lvl4pPr>
            <a:lvl5pPr marL="1092200" indent="-269875">
              <a:tabLst/>
              <a:defRPr/>
            </a:lvl5pPr>
          </a:lstStyle>
          <a:p>
            <a:pPr lvl="0"/>
            <a:r>
              <a:rPr lang="en-US"/>
              <a:t>YEAR</a:t>
            </a:r>
          </a:p>
        </p:txBody>
      </p:sp>
    </p:spTree>
    <p:extLst>
      <p:ext uri="{BB962C8B-B14F-4D97-AF65-F5344CB8AC3E}">
        <p14:creationId xmlns:p14="http://schemas.microsoft.com/office/powerpoint/2010/main" val="1839045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Icons (Auto)">
    <p:spTree>
      <p:nvGrpSpPr>
        <p:cNvPr id="1" name=""/>
        <p:cNvGrpSpPr/>
        <p:nvPr/>
      </p:nvGrpSpPr>
      <p:grpSpPr>
        <a:xfrm>
          <a:off x="0" y="0"/>
          <a:ext cx="0" cy="0"/>
          <a:chOff x="0" y="0"/>
          <a:chExt cx="0" cy="0"/>
        </a:xfrm>
      </p:grpSpPr>
      <p:sp>
        <p:nvSpPr>
          <p:cNvPr id="18" name="Oval 17"/>
          <p:cNvSpPr/>
          <p:nvPr userDrawn="1"/>
        </p:nvSpPr>
        <p:spPr>
          <a:xfrm flipH="1">
            <a:off x="1679815" y="2342991"/>
            <a:ext cx="2100616" cy="2078986"/>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19" name="Text Placeholder 5"/>
          <p:cNvSpPr>
            <a:spLocks noGrp="1"/>
          </p:cNvSpPr>
          <p:nvPr>
            <p:ph type="body" sz="quarter" idx="28" hasCustomPrompt="1"/>
          </p:nvPr>
        </p:nvSpPr>
        <p:spPr>
          <a:xfrm>
            <a:off x="1174263" y="4880380"/>
            <a:ext cx="3111721" cy="564494"/>
          </a:xfrm>
          <a:prstGeom prst="rect">
            <a:avLst/>
          </a:prstGeom>
        </p:spPr>
        <p:txBody>
          <a:bodyPr/>
          <a:lstStyle>
            <a:lvl1pPr marL="0" indent="0" algn="ctr">
              <a:buNone/>
              <a:defRPr sz="14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20" name="Text Placeholder 5"/>
          <p:cNvSpPr>
            <a:spLocks noGrp="1"/>
          </p:cNvSpPr>
          <p:nvPr>
            <p:ph type="body" sz="quarter" idx="29" hasCustomPrompt="1"/>
          </p:nvPr>
        </p:nvSpPr>
        <p:spPr>
          <a:xfrm>
            <a:off x="1174264" y="4458483"/>
            <a:ext cx="3111719" cy="421897"/>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sp>
        <p:nvSpPr>
          <p:cNvPr id="21" name="Oval 20"/>
          <p:cNvSpPr/>
          <p:nvPr userDrawn="1"/>
        </p:nvSpPr>
        <p:spPr>
          <a:xfrm flipH="1">
            <a:off x="5071261" y="2342991"/>
            <a:ext cx="2100616" cy="2078986"/>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22" name="Text Placeholder 5"/>
          <p:cNvSpPr>
            <a:spLocks noGrp="1"/>
          </p:cNvSpPr>
          <p:nvPr>
            <p:ph type="body" sz="quarter" idx="30" hasCustomPrompt="1"/>
          </p:nvPr>
        </p:nvSpPr>
        <p:spPr>
          <a:xfrm>
            <a:off x="4565709" y="4880380"/>
            <a:ext cx="3111721" cy="564494"/>
          </a:xfrm>
          <a:prstGeom prst="rect">
            <a:avLst/>
          </a:prstGeom>
        </p:spPr>
        <p:txBody>
          <a:bodyPr/>
          <a:lstStyle>
            <a:lvl1pPr marL="0" indent="0" algn="ctr">
              <a:buNone/>
              <a:defRPr sz="14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23" name="Text Placeholder 5"/>
          <p:cNvSpPr>
            <a:spLocks noGrp="1"/>
          </p:cNvSpPr>
          <p:nvPr>
            <p:ph type="body" sz="quarter" idx="31" hasCustomPrompt="1"/>
          </p:nvPr>
        </p:nvSpPr>
        <p:spPr>
          <a:xfrm>
            <a:off x="4565710" y="4458483"/>
            <a:ext cx="3111719" cy="421897"/>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sp>
        <p:nvSpPr>
          <p:cNvPr id="24" name="Oval 23"/>
          <p:cNvSpPr/>
          <p:nvPr userDrawn="1"/>
        </p:nvSpPr>
        <p:spPr>
          <a:xfrm flipH="1">
            <a:off x="8445833" y="2342991"/>
            <a:ext cx="2100616" cy="2078986"/>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25" name="Text Placeholder 5"/>
          <p:cNvSpPr>
            <a:spLocks noGrp="1"/>
          </p:cNvSpPr>
          <p:nvPr>
            <p:ph type="body" sz="quarter" idx="32" hasCustomPrompt="1"/>
          </p:nvPr>
        </p:nvSpPr>
        <p:spPr>
          <a:xfrm>
            <a:off x="7940281" y="4880380"/>
            <a:ext cx="3111721" cy="564494"/>
          </a:xfrm>
          <a:prstGeom prst="rect">
            <a:avLst/>
          </a:prstGeom>
        </p:spPr>
        <p:txBody>
          <a:bodyPr/>
          <a:lstStyle>
            <a:lvl1pPr marL="0" indent="0" algn="ctr">
              <a:buNone/>
              <a:defRPr sz="14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26" name="Text Placeholder 5"/>
          <p:cNvSpPr>
            <a:spLocks noGrp="1"/>
          </p:cNvSpPr>
          <p:nvPr>
            <p:ph type="body" sz="quarter" idx="33" hasCustomPrompt="1"/>
          </p:nvPr>
        </p:nvSpPr>
        <p:spPr>
          <a:xfrm>
            <a:off x="7940282" y="4458483"/>
            <a:ext cx="3111719" cy="421897"/>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sp>
        <p:nvSpPr>
          <p:cNvPr id="14" name="Title 4"/>
          <p:cNvSpPr>
            <a:spLocks noGrp="1"/>
          </p:cNvSpPr>
          <p:nvPr>
            <p:ph type="title" hasCustomPrompt="1"/>
          </p:nvPr>
        </p:nvSpPr>
        <p:spPr>
          <a:xfrm>
            <a:off x="771705" y="493777"/>
            <a:ext cx="10637848" cy="1020698"/>
          </a:xfrm>
          <a:prstGeom prst="rect">
            <a:avLst/>
          </a:prstGeom>
        </p:spPr>
        <p:txBody>
          <a:bodyPr anchor="t"/>
          <a:lstStyle>
            <a:lvl1pPr>
              <a:defRPr sz="3500" b="0" i="0" baseline="0">
                <a:solidFill>
                  <a:schemeClr val="tx1"/>
                </a:solidFill>
                <a:latin typeface="+mj-lt"/>
                <a:ea typeface="Calibri" charset="0"/>
                <a:cs typeface="Calibri" charset="0"/>
              </a:defRPr>
            </a:lvl1pPr>
          </a:lstStyle>
          <a:p>
            <a:r>
              <a:rPr lang="en-US"/>
              <a:t>35PT - Insert Heading</a:t>
            </a:r>
            <a:br>
              <a:rPr lang="en-US"/>
            </a:br>
            <a:r>
              <a:rPr lang="en-US"/>
              <a:t>(Max two lines)</a:t>
            </a:r>
          </a:p>
        </p:txBody>
      </p:sp>
      <p:sp>
        <p:nvSpPr>
          <p:cNvPr id="2" name="Slide Number Placeholder 1"/>
          <p:cNvSpPr>
            <a:spLocks noGrp="1"/>
          </p:cNvSpPr>
          <p:nvPr>
            <p:ph type="sldNum" sz="quarter" idx="34"/>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13" name="Picture Placeholder 48"/>
          <p:cNvSpPr>
            <a:spLocks noGrp="1"/>
          </p:cNvSpPr>
          <p:nvPr>
            <p:ph type="pic" sz="quarter" idx="37" hasCustomPrompt="1"/>
          </p:nvPr>
        </p:nvSpPr>
        <p:spPr>
          <a:xfrm>
            <a:off x="1981322" y="2626455"/>
            <a:ext cx="1500432" cy="1500432"/>
          </a:xfrm>
          <a:prstGeom prst="rect">
            <a:avLst/>
          </a:prstGeom>
        </p:spPr>
        <p:txBody>
          <a:bodyPr anchor="ctr"/>
          <a:lstStyle>
            <a:lvl1pPr marL="0" indent="0" algn="ctr">
              <a:buNone/>
              <a:defRPr sz="2400"/>
            </a:lvl1pPr>
          </a:lstStyle>
          <a:p>
            <a:r>
              <a:rPr lang="en-US"/>
              <a:t>Icon</a:t>
            </a:r>
          </a:p>
        </p:txBody>
      </p:sp>
      <p:sp>
        <p:nvSpPr>
          <p:cNvPr id="15" name="Picture Placeholder 48"/>
          <p:cNvSpPr>
            <a:spLocks noGrp="1"/>
          </p:cNvSpPr>
          <p:nvPr>
            <p:ph type="pic" sz="quarter" idx="38" hasCustomPrompt="1"/>
          </p:nvPr>
        </p:nvSpPr>
        <p:spPr>
          <a:xfrm>
            <a:off x="5357446" y="2626455"/>
            <a:ext cx="1500432" cy="1500432"/>
          </a:xfrm>
          <a:prstGeom prst="rect">
            <a:avLst/>
          </a:prstGeom>
        </p:spPr>
        <p:txBody>
          <a:bodyPr anchor="ctr"/>
          <a:lstStyle>
            <a:lvl1pPr marL="0" indent="0" algn="ctr">
              <a:buNone/>
              <a:defRPr sz="2400"/>
            </a:lvl1pPr>
          </a:lstStyle>
          <a:p>
            <a:r>
              <a:rPr lang="en-US"/>
              <a:t>Icon</a:t>
            </a:r>
          </a:p>
        </p:txBody>
      </p:sp>
      <p:sp>
        <p:nvSpPr>
          <p:cNvPr id="16" name="Picture Placeholder 48"/>
          <p:cNvSpPr>
            <a:spLocks noGrp="1"/>
          </p:cNvSpPr>
          <p:nvPr>
            <p:ph type="pic" sz="quarter" idx="39" hasCustomPrompt="1"/>
          </p:nvPr>
        </p:nvSpPr>
        <p:spPr>
          <a:xfrm>
            <a:off x="8739554" y="2626455"/>
            <a:ext cx="1500432" cy="1500432"/>
          </a:xfrm>
          <a:prstGeom prst="rect">
            <a:avLst/>
          </a:prstGeom>
        </p:spPr>
        <p:txBody>
          <a:bodyPr anchor="ctr"/>
          <a:lstStyle>
            <a:lvl1pPr marL="0" indent="0" algn="ctr">
              <a:buNone/>
              <a:defRPr sz="2400"/>
            </a:lvl1pPr>
          </a:lstStyle>
          <a:p>
            <a:r>
              <a:rPr lang="en-US"/>
              <a:t>Icon</a:t>
            </a:r>
          </a:p>
        </p:txBody>
      </p:sp>
    </p:spTree>
    <p:extLst>
      <p:ext uri="{BB962C8B-B14F-4D97-AF65-F5344CB8AC3E}">
        <p14:creationId xmlns:p14="http://schemas.microsoft.com/office/powerpoint/2010/main" val="21522269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Icons/2-Headline (Auto)">
    <p:spTree>
      <p:nvGrpSpPr>
        <p:cNvPr id="1" name=""/>
        <p:cNvGrpSpPr/>
        <p:nvPr/>
      </p:nvGrpSpPr>
      <p:grpSpPr>
        <a:xfrm>
          <a:off x="0" y="0"/>
          <a:ext cx="0" cy="0"/>
          <a:chOff x="0" y="0"/>
          <a:chExt cx="0" cy="0"/>
        </a:xfrm>
      </p:grpSpPr>
      <p:grpSp>
        <p:nvGrpSpPr>
          <p:cNvPr id="8" name="Group 7"/>
          <p:cNvGrpSpPr/>
          <p:nvPr userDrawn="1"/>
        </p:nvGrpSpPr>
        <p:grpSpPr>
          <a:xfrm>
            <a:off x="893879" y="1954804"/>
            <a:ext cx="1256654" cy="4209324"/>
            <a:chOff x="995479" y="1816020"/>
            <a:chExt cx="1171988" cy="3925724"/>
          </a:xfrm>
        </p:grpSpPr>
        <p:sp>
          <p:nvSpPr>
            <p:cNvPr id="4" name="Oval 3"/>
            <p:cNvSpPr/>
            <p:nvPr userDrawn="1"/>
          </p:nvSpPr>
          <p:spPr>
            <a:xfrm flipH="1">
              <a:off x="995479" y="1816020"/>
              <a:ext cx="1171988" cy="1159920"/>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5" name="Oval 4"/>
            <p:cNvSpPr/>
            <p:nvPr userDrawn="1"/>
          </p:nvSpPr>
          <p:spPr>
            <a:xfrm flipH="1">
              <a:off x="995479" y="3198922"/>
              <a:ext cx="1171988" cy="1159920"/>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sp>
          <p:nvSpPr>
            <p:cNvPr id="6" name="Oval 5"/>
            <p:cNvSpPr/>
            <p:nvPr userDrawn="1"/>
          </p:nvSpPr>
          <p:spPr>
            <a:xfrm flipH="1">
              <a:off x="995479" y="4581824"/>
              <a:ext cx="1171988" cy="1159920"/>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grpSp>
      <p:grpSp>
        <p:nvGrpSpPr>
          <p:cNvPr id="22" name="Group 21"/>
          <p:cNvGrpSpPr/>
          <p:nvPr userDrawn="1"/>
        </p:nvGrpSpPr>
        <p:grpSpPr>
          <a:xfrm>
            <a:off x="2150533" y="2061135"/>
            <a:ext cx="474134" cy="1031051"/>
            <a:chOff x="2150533" y="2167467"/>
            <a:chExt cx="474134" cy="1031051"/>
          </a:xfrm>
        </p:grpSpPr>
        <p:cxnSp>
          <p:nvCxnSpPr>
            <p:cNvPr id="16" name="Straight Connector 15"/>
            <p:cNvCxnSpPr/>
            <p:nvPr userDrawn="1"/>
          </p:nvCxnSpPr>
          <p:spPr>
            <a:xfrm>
              <a:off x="2150533" y="2682992"/>
              <a:ext cx="474134" cy="0"/>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19" name="Straight Connector 18"/>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nvGrpSpPr>
          <p:cNvPr id="23" name="Group 22"/>
          <p:cNvGrpSpPr/>
          <p:nvPr userDrawn="1"/>
        </p:nvGrpSpPr>
        <p:grpSpPr>
          <a:xfrm>
            <a:off x="2150533" y="3543940"/>
            <a:ext cx="474134" cy="1031051"/>
            <a:chOff x="2150533" y="2167467"/>
            <a:chExt cx="474134" cy="1031051"/>
          </a:xfrm>
        </p:grpSpPr>
        <p:cxnSp>
          <p:nvCxnSpPr>
            <p:cNvPr id="24" name="Straight Connector 23"/>
            <p:cNvCxnSpPr/>
            <p:nvPr userDrawn="1"/>
          </p:nvCxnSpPr>
          <p:spPr>
            <a:xfrm>
              <a:off x="2150533" y="2682992"/>
              <a:ext cx="474134" cy="0"/>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25" name="Straight Connector 24"/>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nvGrpSpPr>
          <p:cNvPr id="26" name="Group 25"/>
          <p:cNvGrpSpPr/>
          <p:nvPr userDrawn="1"/>
        </p:nvGrpSpPr>
        <p:grpSpPr>
          <a:xfrm>
            <a:off x="2150533" y="5026745"/>
            <a:ext cx="474134" cy="1031051"/>
            <a:chOff x="2150533" y="2167467"/>
            <a:chExt cx="474134" cy="1031051"/>
          </a:xfrm>
        </p:grpSpPr>
        <p:cxnSp>
          <p:nvCxnSpPr>
            <p:cNvPr id="27" name="Straight Connector 26"/>
            <p:cNvCxnSpPr/>
            <p:nvPr userDrawn="1"/>
          </p:nvCxnSpPr>
          <p:spPr>
            <a:xfrm>
              <a:off x="2150533" y="2682992"/>
              <a:ext cx="474134" cy="0"/>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28" name="Straight Connector 27"/>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sp>
        <p:nvSpPr>
          <p:cNvPr id="29" name="Text Placeholder 5"/>
          <p:cNvSpPr>
            <a:spLocks noGrp="1"/>
          </p:cNvSpPr>
          <p:nvPr>
            <p:ph type="body" sz="quarter" idx="28" hasCustomPrompt="1"/>
          </p:nvPr>
        </p:nvSpPr>
        <p:spPr>
          <a:xfrm>
            <a:off x="2877212" y="2422167"/>
            <a:ext cx="8532341" cy="631242"/>
          </a:xfrm>
          <a:prstGeom prst="rect">
            <a:avLst/>
          </a:prstGeom>
        </p:spPr>
        <p:txBody>
          <a:bodyPr/>
          <a:lstStyle>
            <a:lvl1pPr marL="0" indent="0" algn="l">
              <a:buNone/>
              <a:defRPr sz="18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placeholder text</a:t>
            </a:r>
          </a:p>
        </p:txBody>
      </p:sp>
      <p:sp>
        <p:nvSpPr>
          <p:cNvPr id="30" name="Text Placeholder 5"/>
          <p:cNvSpPr>
            <a:spLocks noGrp="1"/>
          </p:cNvSpPr>
          <p:nvPr>
            <p:ph type="body" sz="quarter" idx="29" hasCustomPrompt="1"/>
          </p:nvPr>
        </p:nvSpPr>
        <p:spPr>
          <a:xfrm>
            <a:off x="2877212" y="2119744"/>
            <a:ext cx="8532341" cy="307193"/>
          </a:xfrm>
          <a:prstGeom prst="rect">
            <a:avLst/>
          </a:prstGeom>
        </p:spPr>
        <p:txBody>
          <a:bodyPr anchor="ctr"/>
          <a:lstStyle>
            <a:lvl1pPr marL="0" indent="0" algn="l">
              <a:buNone/>
              <a:defRPr sz="20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20PT TITLE HERE</a:t>
            </a:r>
          </a:p>
        </p:txBody>
      </p:sp>
      <p:sp>
        <p:nvSpPr>
          <p:cNvPr id="33" name="Text Placeholder 5"/>
          <p:cNvSpPr>
            <a:spLocks noGrp="1"/>
          </p:cNvSpPr>
          <p:nvPr>
            <p:ph type="body" sz="quarter" idx="30" hasCustomPrompt="1"/>
          </p:nvPr>
        </p:nvSpPr>
        <p:spPr>
          <a:xfrm>
            <a:off x="2877212" y="3922084"/>
            <a:ext cx="8532341" cy="631242"/>
          </a:xfrm>
          <a:prstGeom prst="rect">
            <a:avLst/>
          </a:prstGeom>
        </p:spPr>
        <p:txBody>
          <a:bodyPr/>
          <a:lstStyle>
            <a:lvl1pPr marL="0" indent="0" algn="l">
              <a:buNone/>
              <a:defRPr sz="18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placeholder text</a:t>
            </a:r>
          </a:p>
        </p:txBody>
      </p:sp>
      <p:sp>
        <p:nvSpPr>
          <p:cNvPr id="34" name="Text Placeholder 5"/>
          <p:cNvSpPr>
            <a:spLocks noGrp="1"/>
          </p:cNvSpPr>
          <p:nvPr>
            <p:ph type="body" sz="quarter" idx="31" hasCustomPrompt="1"/>
          </p:nvPr>
        </p:nvSpPr>
        <p:spPr>
          <a:xfrm>
            <a:off x="2877212" y="3619661"/>
            <a:ext cx="8532341" cy="307193"/>
          </a:xfrm>
          <a:prstGeom prst="rect">
            <a:avLst/>
          </a:prstGeom>
        </p:spPr>
        <p:txBody>
          <a:bodyPr anchor="ctr"/>
          <a:lstStyle>
            <a:lvl1pPr marL="0" indent="0" algn="l">
              <a:buNone/>
              <a:defRPr sz="20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20PT TITLE HERE</a:t>
            </a:r>
          </a:p>
        </p:txBody>
      </p:sp>
      <p:sp>
        <p:nvSpPr>
          <p:cNvPr id="35" name="Text Placeholder 5"/>
          <p:cNvSpPr>
            <a:spLocks noGrp="1"/>
          </p:cNvSpPr>
          <p:nvPr>
            <p:ph type="body" sz="quarter" idx="32" hasCustomPrompt="1"/>
          </p:nvPr>
        </p:nvSpPr>
        <p:spPr>
          <a:xfrm>
            <a:off x="2877212" y="5397561"/>
            <a:ext cx="8532341" cy="631242"/>
          </a:xfrm>
          <a:prstGeom prst="rect">
            <a:avLst/>
          </a:prstGeom>
        </p:spPr>
        <p:txBody>
          <a:bodyPr/>
          <a:lstStyle>
            <a:lvl1pPr marL="0" indent="0" algn="l">
              <a:buNone/>
              <a:defRPr sz="18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placeholder text</a:t>
            </a:r>
          </a:p>
        </p:txBody>
      </p:sp>
      <p:sp>
        <p:nvSpPr>
          <p:cNvPr id="36" name="Text Placeholder 5"/>
          <p:cNvSpPr>
            <a:spLocks noGrp="1"/>
          </p:cNvSpPr>
          <p:nvPr>
            <p:ph type="body" sz="quarter" idx="33" hasCustomPrompt="1"/>
          </p:nvPr>
        </p:nvSpPr>
        <p:spPr>
          <a:xfrm>
            <a:off x="2877212" y="5095138"/>
            <a:ext cx="8532341" cy="307193"/>
          </a:xfrm>
          <a:prstGeom prst="rect">
            <a:avLst/>
          </a:prstGeom>
        </p:spPr>
        <p:txBody>
          <a:bodyPr anchor="ctr"/>
          <a:lstStyle>
            <a:lvl1pPr marL="0" indent="0" algn="l">
              <a:buNone/>
              <a:defRPr sz="20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20PT TITLE HERE</a:t>
            </a:r>
          </a:p>
        </p:txBody>
      </p:sp>
      <p:sp>
        <p:nvSpPr>
          <p:cNvPr id="31" name="Title 4"/>
          <p:cNvSpPr>
            <a:spLocks noGrp="1"/>
          </p:cNvSpPr>
          <p:nvPr>
            <p:ph type="title" hasCustomPrompt="1"/>
          </p:nvPr>
        </p:nvSpPr>
        <p:spPr>
          <a:xfrm>
            <a:off x="771705" y="493777"/>
            <a:ext cx="10637848" cy="1020698"/>
          </a:xfrm>
          <a:prstGeom prst="rect">
            <a:avLst/>
          </a:prstGeom>
        </p:spPr>
        <p:txBody>
          <a:bodyPr anchor="t"/>
          <a:lstStyle>
            <a:lvl1pPr>
              <a:defRPr sz="3500" b="0" i="0" baseline="0">
                <a:solidFill>
                  <a:schemeClr val="tx1"/>
                </a:solidFill>
                <a:latin typeface="+mj-lt"/>
                <a:ea typeface="Calibri" charset="0"/>
                <a:cs typeface="Calibri" charset="0"/>
              </a:defRPr>
            </a:lvl1pPr>
          </a:lstStyle>
          <a:p>
            <a:r>
              <a:rPr lang="en-US"/>
              <a:t>35PT - Insert Heading</a:t>
            </a:r>
            <a:br>
              <a:rPr lang="en-US"/>
            </a:br>
            <a:r>
              <a:rPr lang="en-US"/>
              <a:t>(Max two lines)</a:t>
            </a:r>
          </a:p>
        </p:txBody>
      </p:sp>
      <p:sp>
        <p:nvSpPr>
          <p:cNvPr id="2" name="Slide Number Placeholder 1"/>
          <p:cNvSpPr>
            <a:spLocks noGrp="1"/>
          </p:cNvSpPr>
          <p:nvPr>
            <p:ph type="sldNum" sz="quarter" idx="34"/>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32" name="Picture Placeholder 48"/>
          <p:cNvSpPr>
            <a:spLocks noGrp="1"/>
          </p:cNvSpPr>
          <p:nvPr>
            <p:ph type="pic" sz="quarter" idx="37" hasCustomPrompt="1"/>
          </p:nvPr>
        </p:nvSpPr>
        <p:spPr>
          <a:xfrm>
            <a:off x="1066922" y="2134086"/>
            <a:ext cx="879109" cy="879109"/>
          </a:xfrm>
          <a:prstGeom prst="rect">
            <a:avLst/>
          </a:prstGeom>
        </p:spPr>
        <p:txBody>
          <a:bodyPr anchor="ctr"/>
          <a:lstStyle>
            <a:lvl1pPr marL="0" indent="0" algn="ctr">
              <a:buNone/>
              <a:defRPr sz="2400"/>
            </a:lvl1pPr>
          </a:lstStyle>
          <a:p>
            <a:r>
              <a:rPr lang="en-US"/>
              <a:t>Icon</a:t>
            </a:r>
          </a:p>
        </p:txBody>
      </p:sp>
      <p:sp>
        <p:nvSpPr>
          <p:cNvPr id="37" name="Picture Placeholder 48"/>
          <p:cNvSpPr>
            <a:spLocks noGrp="1"/>
          </p:cNvSpPr>
          <p:nvPr>
            <p:ph type="pic" sz="quarter" idx="38" hasCustomPrompt="1"/>
          </p:nvPr>
        </p:nvSpPr>
        <p:spPr>
          <a:xfrm>
            <a:off x="1078523" y="3593123"/>
            <a:ext cx="879109" cy="879109"/>
          </a:xfrm>
          <a:prstGeom prst="rect">
            <a:avLst/>
          </a:prstGeom>
        </p:spPr>
        <p:txBody>
          <a:bodyPr anchor="ctr"/>
          <a:lstStyle>
            <a:lvl1pPr marL="0" indent="0" algn="ctr">
              <a:buNone/>
              <a:defRPr sz="2400"/>
            </a:lvl1pPr>
          </a:lstStyle>
          <a:p>
            <a:r>
              <a:rPr lang="en-US"/>
              <a:t>Icon</a:t>
            </a:r>
          </a:p>
        </p:txBody>
      </p:sp>
      <p:sp>
        <p:nvSpPr>
          <p:cNvPr id="38" name="Picture Placeholder 48"/>
          <p:cNvSpPr>
            <a:spLocks noGrp="1"/>
          </p:cNvSpPr>
          <p:nvPr>
            <p:ph type="pic" sz="quarter" idx="39" hasCustomPrompt="1"/>
          </p:nvPr>
        </p:nvSpPr>
        <p:spPr>
          <a:xfrm>
            <a:off x="1078523" y="5105400"/>
            <a:ext cx="879109" cy="879109"/>
          </a:xfrm>
          <a:prstGeom prst="rect">
            <a:avLst/>
          </a:prstGeom>
        </p:spPr>
        <p:txBody>
          <a:bodyPr anchor="ctr"/>
          <a:lstStyle>
            <a:lvl1pPr marL="0" indent="0" algn="ctr">
              <a:buNone/>
              <a:defRPr sz="2400"/>
            </a:lvl1pPr>
          </a:lstStyle>
          <a:p>
            <a:r>
              <a:rPr lang="en-US"/>
              <a:t>Icon</a:t>
            </a:r>
          </a:p>
        </p:txBody>
      </p:sp>
    </p:spTree>
    <p:extLst>
      <p:ext uri="{BB962C8B-B14F-4D97-AF65-F5344CB8AC3E}">
        <p14:creationId xmlns:p14="http://schemas.microsoft.com/office/powerpoint/2010/main" val="1836684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Points (Auto)">
    <p:spTree>
      <p:nvGrpSpPr>
        <p:cNvPr id="1" name=""/>
        <p:cNvGrpSpPr/>
        <p:nvPr/>
      </p:nvGrpSpPr>
      <p:grpSpPr>
        <a:xfrm>
          <a:off x="0" y="0"/>
          <a:ext cx="0" cy="0"/>
          <a:chOff x="0" y="0"/>
          <a:chExt cx="0" cy="0"/>
        </a:xfrm>
      </p:grpSpPr>
      <p:grpSp>
        <p:nvGrpSpPr>
          <p:cNvPr id="6" name="Group 5"/>
          <p:cNvGrpSpPr/>
          <p:nvPr userDrawn="1"/>
        </p:nvGrpSpPr>
        <p:grpSpPr>
          <a:xfrm>
            <a:off x="873450" y="1540934"/>
            <a:ext cx="10445100" cy="4390866"/>
            <a:chOff x="1270001" y="411533"/>
            <a:chExt cx="13051183" cy="5486400"/>
          </a:xfrm>
        </p:grpSpPr>
        <p:sp>
          <p:nvSpPr>
            <p:cNvPr id="7" name="Oval 6">
              <a:hlinkClick r:id="" action="ppaction://noaction"/>
            </p:cNvPr>
            <p:cNvSpPr>
              <a:spLocks/>
            </p:cNvSpPr>
            <p:nvPr userDrawn="1"/>
          </p:nvSpPr>
          <p:spPr>
            <a:xfrm>
              <a:off x="8141989" y="411533"/>
              <a:ext cx="2743200" cy="2743200"/>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3C4144"/>
                </a:solidFill>
              </a:endParaRPr>
            </a:p>
          </p:txBody>
        </p:sp>
        <p:sp>
          <p:nvSpPr>
            <p:cNvPr id="8" name="Oval 7">
              <a:hlinkClick r:id="" action="ppaction://noaction"/>
            </p:cNvPr>
            <p:cNvSpPr>
              <a:spLocks/>
            </p:cNvSpPr>
            <p:nvPr userDrawn="1"/>
          </p:nvSpPr>
          <p:spPr>
            <a:xfrm>
              <a:off x="4705995" y="411533"/>
              <a:ext cx="2743200" cy="2743200"/>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3C4144"/>
                </a:solidFill>
              </a:endParaRPr>
            </a:p>
          </p:txBody>
        </p:sp>
        <p:sp>
          <p:nvSpPr>
            <p:cNvPr id="9" name="Oval 8">
              <a:hlinkClick r:id="" action="ppaction://noaction"/>
            </p:cNvPr>
            <p:cNvSpPr>
              <a:spLocks/>
            </p:cNvSpPr>
            <p:nvPr userDrawn="1"/>
          </p:nvSpPr>
          <p:spPr>
            <a:xfrm>
              <a:off x="1270001" y="411533"/>
              <a:ext cx="2743200" cy="2743200"/>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3C4144"/>
                </a:solidFill>
              </a:endParaRPr>
            </a:p>
          </p:txBody>
        </p:sp>
        <p:sp>
          <p:nvSpPr>
            <p:cNvPr id="10" name="Oval 9">
              <a:hlinkClick r:id="" action="ppaction://noaction"/>
            </p:cNvPr>
            <p:cNvSpPr>
              <a:spLocks/>
            </p:cNvSpPr>
            <p:nvPr userDrawn="1"/>
          </p:nvSpPr>
          <p:spPr>
            <a:xfrm>
              <a:off x="9936922" y="3154733"/>
              <a:ext cx="2743200" cy="2743200"/>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3C4144"/>
                </a:solidFill>
              </a:endParaRPr>
            </a:p>
          </p:txBody>
        </p:sp>
        <p:sp>
          <p:nvSpPr>
            <p:cNvPr id="11" name="Oval 10">
              <a:hlinkClick r:id="" action="ppaction://noaction"/>
            </p:cNvPr>
            <p:cNvSpPr>
              <a:spLocks/>
            </p:cNvSpPr>
            <p:nvPr userDrawn="1"/>
          </p:nvSpPr>
          <p:spPr>
            <a:xfrm>
              <a:off x="6500928" y="3154733"/>
              <a:ext cx="2743200" cy="2743200"/>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3C4144"/>
                </a:solidFill>
              </a:endParaRPr>
            </a:p>
          </p:txBody>
        </p:sp>
        <p:sp>
          <p:nvSpPr>
            <p:cNvPr id="12" name="Oval 11">
              <a:hlinkClick r:id="" action="ppaction://noaction"/>
            </p:cNvPr>
            <p:cNvSpPr>
              <a:spLocks/>
            </p:cNvSpPr>
            <p:nvPr userDrawn="1"/>
          </p:nvSpPr>
          <p:spPr>
            <a:xfrm>
              <a:off x="3064934" y="3154733"/>
              <a:ext cx="2743200" cy="2743200"/>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3C4144"/>
                </a:solidFill>
              </a:endParaRPr>
            </a:p>
          </p:txBody>
        </p:sp>
        <p:sp>
          <p:nvSpPr>
            <p:cNvPr id="13" name="Oval 12">
              <a:hlinkClick r:id="" action="ppaction://noaction"/>
            </p:cNvPr>
            <p:cNvSpPr>
              <a:spLocks/>
            </p:cNvSpPr>
            <p:nvPr userDrawn="1"/>
          </p:nvSpPr>
          <p:spPr>
            <a:xfrm>
              <a:off x="11577984" y="411533"/>
              <a:ext cx="2743200" cy="2743200"/>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3C4144"/>
                </a:solidFill>
              </a:endParaRPr>
            </a:p>
          </p:txBody>
        </p:sp>
      </p:grpSp>
      <p:sp>
        <p:nvSpPr>
          <p:cNvPr id="20" name="Text Placeholder 5"/>
          <p:cNvSpPr>
            <a:spLocks noGrp="1"/>
          </p:cNvSpPr>
          <p:nvPr>
            <p:ph type="body" sz="quarter" idx="29" hasCustomPrompt="1"/>
          </p:nvPr>
        </p:nvSpPr>
        <p:spPr>
          <a:xfrm>
            <a:off x="804378" y="2216753"/>
            <a:ext cx="2333576" cy="421897"/>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cxnSp>
        <p:nvCxnSpPr>
          <p:cNvPr id="22" name="Straight Connector 21"/>
          <p:cNvCxnSpPr/>
          <p:nvPr userDrawn="1"/>
        </p:nvCxnSpPr>
        <p:spPr>
          <a:xfrm>
            <a:off x="1029391" y="2706382"/>
            <a:ext cx="1883549"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23" name="Text Placeholder 5"/>
          <p:cNvSpPr>
            <a:spLocks noGrp="1"/>
          </p:cNvSpPr>
          <p:nvPr>
            <p:ph type="body" sz="quarter" idx="30" hasCustomPrompt="1"/>
          </p:nvPr>
        </p:nvSpPr>
        <p:spPr>
          <a:xfrm>
            <a:off x="804378" y="2765612"/>
            <a:ext cx="2333576" cy="421897"/>
          </a:xfrm>
          <a:prstGeom prst="rect">
            <a:avLst/>
          </a:prstGeom>
        </p:spPr>
        <p:txBody>
          <a:bodyPr anchor="ctr"/>
          <a:lstStyle>
            <a:lvl1pPr marL="0" indent="0" algn="ctr">
              <a:buNone/>
              <a:defRPr sz="18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Subhead</a:t>
            </a:r>
          </a:p>
        </p:txBody>
      </p:sp>
      <p:sp>
        <p:nvSpPr>
          <p:cNvPr id="24" name="Text Placeholder 5"/>
          <p:cNvSpPr>
            <a:spLocks noGrp="1"/>
          </p:cNvSpPr>
          <p:nvPr>
            <p:ph type="body" sz="quarter" idx="31" hasCustomPrompt="1"/>
          </p:nvPr>
        </p:nvSpPr>
        <p:spPr>
          <a:xfrm>
            <a:off x="3566314" y="2216753"/>
            <a:ext cx="2333576" cy="421897"/>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cxnSp>
        <p:nvCxnSpPr>
          <p:cNvPr id="25" name="Straight Connector 24"/>
          <p:cNvCxnSpPr/>
          <p:nvPr userDrawn="1"/>
        </p:nvCxnSpPr>
        <p:spPr>
          <a:xfrm>
            <a:off x="3791327" y="2706382"/>
            <a:ext cx="1883549"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26" name="Text Placeholder 5"/>
          <p:cNvSpPr>
            <a:spLocks noGrp="1"/>
          </p:cNvSpPr>
          <p:nvPr>
            <p:ph type="body" sz="quarter" idx="32" hasCustomPrompt="1"/>
          </p:nvPr>
        </p:nvSpPr>
        <p:spPr>
          <a:xfrm>
            <a:off x="3566314" y="2765612"/>
            <a:ext cx="2333576" cy="421897"/>
          </a:xfrm>
          <a:prstGeom prst="rect">
            <a:avLst/>
          </a:prstGeom>
        </p:spPr>
        <p:txBody>
          <a:bodyPr anchor="ctr"/>
          <a:lstStyle>
            <a:lvl1pPr marL="0" indent="0" algn="ctr">
              <a:buNone/>
              <a:defRPr sz="18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Subhead</a:t>
            </a:r>
          </a:p>
        </p:txBody>
      </p:sp>
      <p:sp>
        <p:nvSpPr>
          <p:cNvPr id="27" name="Text Placeholder 5"/>
          <p:cNvSpPr>
            <a:spLocks noGrp="1"/>
          </p:cNvSpPr>
          <p:nvPr>
            <p:ph type="body" sz="quarter" idx="33" hasCustomPrompt="1"/>
          </p:nvPr>
        </p:nvSpPr>
        <p:spPr>
          <a:xfrm>
            <a:off x="6304157" y="2216753"/>
            <a:ext cx="2333576" cy="421897"/>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cxnSp>
        <p:nvCxnSpPr>
          <p:cNvPr id="28" name="Straight Connector 27"/>
          <p:cNvCxnSpPr/>
          <p:nvPr userDrawn="1"/>
        </p:nvCxnSpPr>
        <p:spPr>
          <a:xfrm>
            <a:off x="6529170" y="2706382"/>
            <a:ext cx="1883549"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29" name="Text Placeholder 5"/>
          <p:cNvSpPr>
            <a:spLocks noGrp="1"/>
          </p:cNvSpPr>
          <p:nvPr>
            <p:ph type="body" sz="quarter" idx="34" hasCustomPrompt="1"/>
          </p:nvPr>
        </p:nvSpPr>
        <p:spPr>
          <a:xfrm>
            <a:off x="6304157" y="2765612"/>
            <a:ext cx="2333576" cy="421897"/>
          </a:xfrm>
          <a:prstGeom prst="rect">
            <a:avLst/>
          </a:prstGeom>
        </p:spPr>
        <p:txBody>
          <a:bodyPr anchor="ctr"/>
          <a:lstStyle>
            <a:lvl1pPr marL="0" indent="0" algn="ctr">
              <a:buNone/>
              <a:defRPr sz="18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Subhead</a:t>
            </a:r>
          </a:p>
        </p:txBody>
      </p:sp>
      <p:sp>
        <p:nvSpPr>
          <p:cNvPr id="30" name="Text Placeholder 5"/>
          <p:cNvSpPr>
            <a:spLocks noGrp="1"/>
          </p:cNvSpPr>
          <p:nvPr>
            <p:ph type="body" sz="quarter" idx="35" hasCustomPrompt="1"/>
          </p:nvPr>
        </p:nvSpPr>
        <p:spPr>
          <a:xfrm>
            <a:off x="9041997" y="2216753"/>
            <a:ext cx="2333576" cy="421897"/>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cxnSp>
        <p:nvCxnSpPr>
          <p:cNvPr id="31" name="Straight Connector 30"/>
          <p:cNvCxnSpPr/>
          <p:nvPr userDrawn="1"/>
        </p:nvCxnSpPr>
        <p:spPr>
          <a:xfrm>
            <a:off x="9267010" y="2706382"/>
            <a:ext cx="1883549"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32" name="Text Placeholder 5"/>
          <p:cNvSpPr>
            <a:spLocks noGrp="1"/>
          </p:cNvSpPr>
          <p:nvPr>
            <p:ph type="body" sz="quarter" idx="36" hasCustomPrompt="1"/>
          </p:nvPr>
        </p:nvSpPr>
        <p:spPr>
          <a:xfrm>
            <a:off x="9041997" y="2765612"/>
            <a:ext cx="2333576" cy="421897"/>
          </a:xfrm>
          <a:prstGeom prst="rect">
            <a:avLst/>
          </a:prstGeom>
        </p:spPr>
        <p:txBody>
          <a:bodyPr anchor="ctr"/>
          <a:lstStyle>
            <a:lvl1pPr marL="0" indent="0" algn="ctr">
              <a:buNone/>
              <a:defRPr sz="18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Subhead</a:t>
            </a:r>
          </a:p>
        </p:txBody>
      </p:sp>
      <p:sp>
        <p:nvSpPr>
          <p:cNvPr id="33" name="Text Placeholder 5"/>
          <p:cNvSpPr>
            <a:spLocks noGrp="1"/>
          </p:cNvSpPr>
          <p:nvPr>
            <p:ph type="body" sz="quarter" idx="37" hasCustomPrompt="1"/>
          </p:nvPr>
        </p:nvSpPr>
        <p:spPr>
          <a:xfrm>
            <a:off x="2267104" y="4412186"/>
            <a:ext cx="2333576" cy="421897"/>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cxnSp>
        <p:nvCxnSpPr>
          <p:cNvPr id="34" name="Straight Connector 33"/>
          <p:cNvCxnSpPr/>
          <p:nvPr userDrawn="1"/>
        </p:nvCxnSpPr>
        <p:spPr>
          <a:xfrm>
            <a:off x="2492117" y="4901815"/>
            <a:ext cx="1883549"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35" name="Text Placeholder 5"/>
          <p:cNvSpPr>
            <a:spLocks noGrp="1"/>
          </p:cNvSpPr>
          <p:nvPr>
            <p:ph type="body" sz="quarter" idx="38" hasCustomPrompt="1"/>
          </p:nvPr>
        </p:nvSpPr>
        <p:spPr>
          <a:xfrm>
            <a:off x="2267104" y="4961045"/>
            <a:ext cx="2333576" cy="421897"/>
          </a:xfrm>
          <a:prstGeom prst="rect">
            <a:avLst/>
          </a:prstGeom>
        </p:spPr>
        <p:txBody>
          <a:bodyPr anchor="ctr"/>
          <a:lstStyle>
            <a:lvl1pPr marL="0" indent="0" algn="ctr">
              <a:buNone/>
              <a:defRPr sz="18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Subhead</a:t>
            </a:r>
          </a:p>
        </p:txBody>
      </p:sp>
      <p:sp>
        <p:nvSpPr>
          <p:cNvPr id="36" name="Text Placeholder 5"/>
          <p:cNvSpPr>
            <a:spLocks noGrp="1"/>
          </p:cNvSpPr>
          <p:nvPr>
            <p:ph type="body" sz="quarter" idx="39" hasCustomPrompt="1"/>
          </p:nvPr>
        </p:nvSpPr>
        <p:spPr>
          <a:xfrm>
            <a:off x="5001562" y="4425951"/>
            <a:ext cx="2333576" cy="421897"/>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cxnSp>
        <p:nvCxnSpPr>
          <p:cNvPr id="37" name="Straight Connector 36"/>
          <p:cNvCxnSpPr/>
          <p:nvPr userDrawn="1"/>
        </p:nvCxnSpPr>
        <p:spPr>
          <a:xfrm>
            <a:off x="5226576" y="4915580"/>
            <a:ext cx="1883549"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38" name="Text Placeholder 5"/>
          <p:cNvSpPr>
            <a:spLocks noGrp="1"/>
          </p:cNvSpPr>
          <p:nvPr>
            <p:ph type="body" sz="quarter" idx="40" hasCustomPrompt="1"/>
          </p:nvPr>
        </p:nvSpPr>
        <p:spPr>
          <a:xfrm>
            <a:off x="5001562" y="4974810"/>
            <a:ext cx="2333576" cy="421897"/>
          </a:xfrm>
          <a:prstGeom prst="rect">
            <a:avLst/>
          </a:prstGeom>
        </p:spPr>
        <p:txBody>
          <a:bodyPr anchor="ctr"/>
          <a:lstStyle>
            <a:lvl1pPr marL="0" indent="0" algn="ctr">
              <a:buNone/>
              <a:defRPr sz="18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Subhead</a:t>
            </a:r>
          </a:p>
        </p:txBody>
      </p:sp>
      <p:sp>
        <p:nvSpPr>
          <p:cNvPr id="39" name="Text Placeholder 5"/>
          <p:cNvSpPr>
            <a:spLocks noGrp="1"/>
          </p:cNvSpPr>
          <p:nvPr>
            <p:ph type="body" sz="quarter" idx="41" hasCustomPrompt="1"/>
          </p:nvPr>
        </p:nvSpPr>
        <p:spPr>
          <a:xfrm>
            <a:off x="7738305" y="4425951"/>
            <a:ext cx="2333576" cy="421897"/>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cxnSp>
        <p:nvCxnSpPr>
          <p:cNvPr id="40" name="Straight Connector 39"/>
          <p:cNvCxnSpPr/>
          <p:nvPr userDrawn="1"/>
        </p:nvCxnSpPr>
        <p:spPr>
          <a:xfrm>
            <a:off x="7963319" y="4915580"/>
            <a:ext cx="1883549"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41" name="Text Placeholder 5"/>
          <p:cNvSpPr>
            <a:spLocks noGrp="1"/>
          </p:cNvSpPr>
          <p:nvPr>
            <p:ph type="body" sz="quarter" idx="42" hasCustomPrompt="1"/>
          </p:nvPr>
        </p:nvSpPr>
        <p:spPr>
          <a:xfrm>
            <a:off x="7738305" y="4974810"/>
            <a:ext cx="2333576" cy="421897"/>
          </a:xfrm>
          <a:prstGeom prst="rect">
            <a:avLst/>
          </a:prstGeom>
        </p:spPr>
        <p:txBody>
          <a:bodyPr anchor="ctr"/>
          <a:lstStyle>
            <a:lvl1pPr marL="0" indent="0" algn="ctr">
              <a:buNone/>
              <a:defRPr sz="18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Subhead</a:t>
            </a:r>
          </a:p>
        </p:txBody>
      </p:sp>
      <p:sp>
        <p:nvSpPr>
          <p:cNvPr id="44"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sp>
        <p:nvSpPr>
          <p:cNvPr id="2" name="Slide Number Placeholder 1"/>
          <p:cNvSpPr>
            <a:spLocks noGrp="1"/>
          </p:cNvSpPr>
          <p:nvPr>
            <p:ph type="sldNum" sz="quarter" idx="43"/>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Tree>
    <p:extLst>
      <p:ext uri="{BB962C8B-B14F-4D97-AF65-F5344CB8AC3E}">
        <p14:creationId xmlns:p14="http://schemas.microsoft.com/office/powerpoint/2010/main" val="15618153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 Title (Auto)">
    <p:spTree>
      <p:nvGrpSpPr>
        <p:cNvPr id="1" name=""/>
        <p:cNvGrpSpPr/>
        <p:nvPr/>
      </p:nvGrpSpPr>
      <p:grpSpPr>
        <a:xfrm>
          <a:off x="0" y="0"/>
          <a:ext cx="0" cy="0"/>
          <a:chOff x="0" y="0"/>
          <a:chExt cx="0" cy="0"/>
        </a:xfrm>
      </p:grpSpPr>
      <p:cxnSp>
        <p:nvCxnSpPr>
          <p:cNvPr id="3" name="Straight Connector 2"/>
          <p:cNvCxnSpPr/>
          <p:nvPr userDrawn="1"/>
        </p:nvCxnSpPr>
        <p:spPr>
          <a:xfrm flipV="1">
            <a:off x="354813" y="1810618"/>
            <a:ext cx="0" cy="2986087"/>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hasCustomPrompt="1"/>
          </p:nvPr>
        </p:nvSpPr>
        <p:spPr>
          <a:xfrm>
            <a:off x="709627" y="1897363"/>
            <a:ext cx="4793706" cy="2713904"/>
          </a:xfrm>
          <a:prstGeom prst="rect">
            <a:avLst/>
          </a:prstGeom>
        </p:spPr>
        <p:txBody>
          <a:bodyPr anchor="ctr"/>
          <a:lstStyle>
            <a:lvl1pPr>
              <a:defRPr sz="3500" b="0" i="0" baseline="0">
                <a:solidFill>
                  <a:schemeClr val="tx1"/>
                </a:solidFill>
                <a:latin typeface="+mj-lt"/>
                <a:ea typeface="Calibri" charset="0"/>
                <a:cs typeface="Calibri" charset="0"/>
              </a:defRPr>
            </a:lvl1pPr>
          </a:lstStyle>
          <a:p>
            <a:r>
              <a:rPr lang="en-US"/>
              <a:t>35PT - Insert your sentence or other copy in this space here</a:t>
            </a:r>
            <a:br>
              <a:rPr lang="en-US"/>
            </a:br>
            <a:r>
              <a:rPr lang="en-US"/>
              <a:t>(Max four lines)</a:t>
            </a:r>
          </a:p>
        </p:txBody>
      </p:sp>
      <p:sp>
        <p:nvSpPr>
          <p:cNvPr id="2" name="Slide Number Placeholder 1"/>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Tree>
    <p:extLst>
      <p:ext uri="{BB962C8B-B14F-4D97-AF65-F5344CB8AC3E}">
        <p14:creationId xmlns:p14="http://schemas.microsoft.com/office/powerpoint/2010/main" val="4182815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de Title/Bullets (Auto)">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709627" y="1897363"/>
            <a:ext cx="4793706" cy="2713904"/>
          </a:xfrm>
          <a:prstGeom prst="rect">
            <a:avLst/>
          </a:prstGeom>
        </p:spPr>
        <p:txBody>
          <a:bodyPr anchor="ctr"/>
          <a:lstStyle>
            <a:lvl1pPr>
              <a:defRPr sz="3500" b="0" i="0" baseline="0">
                <a:solidFill>
                  <a:schemeClr val="tx1"/>
                </a:solidFill>
                <a:latin typeface="+mj-lt"/>
                <a:ea typeface="Calibri" charset="0"/>
                <a:cs typeface="Calibri" charset="0"/>
              </a:defRPr>
            </a:lvl1pPr>
          </a:lstStyle>
          <a:p>
            <a:r>
              <a:rPr lang="en-US"/>
              <a:t>35PT - Insert your sentence or other copy in this space here</a:t>
            </a:r>
            <a:br>
              <a:rPr lang="en-US"/>
            </a:br>
            <a:r>
              <a:rPr lang="en-US"/>
              <a:t>(Max four lines)</a:t>
            </a:r>
          </a:p>
        </p:txBody>
      </p:sp>
      <p:sp>
        <p:nvSpPr>
          <p:cNvPr id="6" name="Text Placeholder 5"/>
          <p:cNvSpPr>
            <a:spLocks noGrp="1"/>
          </p:cNvSpPr>
          <p:nvPr>
            <p:ph type="body" sz="quarter" idx="15" hasCustomPrompt="1"/>
          </p:nvPr>
        </p:nvSpPr>
        <p:spPr>
          <a:xfrm>
            <a:off x="6360237" y="373796"/>
            <a:ext cx="5251056" cy="5761038"/>
          </a:xfrm>
          <a:prstGeom prst="rect">
            <a:avLst/>
          </a:prstGeom>
        </p:spPr>
        <p:txBody>
          <a:bodyPr anchor="ctr" anchorCtr="0"/>
          <a:lstStyle>
            <a:lvl1pPr marL="228600" indent="-228600">
              <a:buClr>
                <a:schemeClr val="accent4"/>
              </a:buClr>
              <a:buSzPct val="100000"/>
              <a:buFont typeface="LucidaGrande" charset="0"/>
              <a:buChar char="‣"/>
              <a:defRPr lang="en-US" sz="2500" b="0" baseline="0" dirty="0" smtClean="0">
                <a:solidFill>
                  <a:schemeClr val="bg1"/>
                </a:solidFill>
              </a:defRPr>
            </a:lvl1pPr>
          </a:lstStyle>
          <a:p>
            <a:pPr marL="365760" lvl="0" indent="-365760">
              <a:buClr>
                <a:schemeClr val="accent4"/>
              </a:buClr>
              <a:buSzPct val="105000"/>
              <a:buFont typeface="LucidaGrande" charset="0"/>
              <a:buChar char="▸"/>
            </a:pPr>
            <a:r>
              <a:rPr lang="en-US" noProof="0"/>
              <a:t>25PT bullet list</a:t>
            </a:r>
          </a:p>
          <a:p>
            <a:pPr marL="365760" lvl="0" indent="-365760">
              <a:buClr>
                <a:schemeClr val="accent4"/>
              </a:buClr>
              <a:buSzPct val="105000"/>
              <a:buFont typeface="LucidaGrande" charset="0"/>
              <a:buChar char="▸"/>
            </a:pPr>
            <a:endParaRPr lang="en-US" noProof="0"/>
          </a:p>
          <a:p>
            <a:pPr marL="365760" lvl="0" indent="-365760">
              <a:buClr>
                <a:schemeClr val="accent4"/>
              </a:buClr>
              <a:buSzPct val="105000"/>
              <a:buFont typeface="LucidaGrande" charset="0"/>
              <a:buChar char="▸"/>
            </a:pPr>
            <a:r>
              <a:rPr lang="en-US" noProof="0"/>
              <a:t>25PT bullet list</a:t>
            </a:r>
          </a:p>
          <a:p>
            <a:pPr marL="365760" lvl="0" indent="-365760">
              <a:buClr>
                <a:schemeClr val="accent4"/>
              </a:buClr>
              <a:buSzPct val="105000"/>
              <a:buFont typeface="LucidaGrande" charset="0"/>
              <a:buChar char="▸"/>
            </a:pPr>
            <a:endParaRPr lang="en-US" noProof="0"/>
          </a:p>
          <a:p>
            <a:pPr marL="365760" lvl="0" indent="-365760">
              <a:buClr>
                <a:schemeClr val="accent4"/>
              </a:buClr>
              <a:buSzPct val="105000"/>
              <a:buFont typeface="LucidaGrande" charset="0"/>
              <a:buChar char="▸"/>
            </a:pPr>
            <a:r>
              <a:rPr lang="en-US" noProof="0"/>
              <a:t>25PT bullet list</a:t>
            </a:r>
          </a:p>
          <a:p>
            <a:pPr marL="365760" lvl="0" indent="-365760">
              <a:buClr>
                <a:schemeClr val="accent4"/>
              </a:buClr>
              <a:buSzPct val="105000"/>
              <a:buFont typeface="LucidaGrande" charset="0"/>
              <a:buChar char="▸"/>
            </a:pPr>
            <a:endParaRPr lang="en-US" noProof="0"/>
          </a:p>
          <a:p>
            <a:pPr marL="365760" lvl="0" indent="-365760">
              <a:buClr>
                <a:schemeClr val="accent4"/>
              </a:buClr>
              <a:buSzPct val="105000"/>
              <a:buFont typeface="LucidaGrande" charset="0"/>
              <a:buChar char="▸"/>
            </a:pPr>
            <a:r>
              <a:rPr lang="en-US" noProof="0"/>
              <a:t>25PT bullet list</a:t>
            </a:r>
          </a:p>
          <a:p>
            <a:pPr marL="365760" lvl="0" indent="-365760">
              <a:buClr>
                <a:schemeClr val="accent4"/>
              </a:buClr>
              <a:buSzPct val="105000"/>
              <a:buFont typeface="LucidaGrande" charset="0"/>
              <a:buChar char="▸"/>
            </a:pPr>
            <a:endParaRPr lang="en-US" noProof="0"/>
          </a:p>
          <a:p>
            <a:pPr marL="365760" lvl="0" indent="-365760">
              <a:buClr>
                <a:schemeClr val="accent4"/>
              </a:buClr>
              <a:buSzPct val="105000"/>
              <a:buFont typeface="LucidaGrande" charset="0"/>
              <a:buChar char="▸"/>
            </a:pPr>
            <a:r>
              <a:rPr lang="en-US" noProof="0"/>
              <a:t>25PT bullet list</a:t>
            </a:r>
          </a:p>
          <a:p>
            <a:pPr marL="365760" lvl="0" indent="-365760">
              <a:buClr>
                <a:schemeClr val="accent4"/>
              </a:buClr>
              <a:buSzPct val="105000"/>
              <a:buFont typeface="LucidaGrande" charset="0"/>
              <a:buChar char="▸"/>
            </a:pPr>
            <a:endParaRPr lang="en-US" noProof="0"/>
          </a:p>
          <a:p>
            <a:pPr marL="365760" lvl="0" indent="-365760">
              <a:buClr>
                <a:schemeClr val="accent4"/>
              </a:buClr>
              <a:buSzPct val="105000"/>
              <a:buFont typeface="LucidaGrande" charset="0"/>
              <a:buChar char="▸"/>
            </a:pPr>
            <a:r>
              <a:rPr lang="en-US" noProof="0"/>
              <a:t>25PT bullet list</a:t>
            </a:r>
          </a:p>
        </p:txBody>
      </p:sp>
      <p:cxnSp>
        <p:nvCxnSpPr>
          <p:cNvPr id="8" name="Straight Connector 7"/>
          <p:cNvCxnSpPr/>
          <p:nvPr userDrawn="1"/>
        </p:nvCxnSpPr>
        <p:spPr>
          <a:xfrm flipV="1">
            <a:off x="354813" y="1810618"/>
            <a:ext cx="0" cy="2986087"/>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6"/>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Tree>
    <p:extLst>
      <p:ext uri="{BB962C8B-B14F-4D97-AF65-F5344CB8AC3E}">
        <p14:creationId xmlns:p14="http://schemas.microsoft.com/office/powerpoint/2010/main" val="4975109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ap (Auto)">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cxnSp>
        <p:nvCxnSpPr>
          <p:cNvPr id="6" name="Straight Connector 5"/>
          <p:cNvCxnSpPr/>
          <p:nvPr userDrawn="1"/>
        </p:nvCxnSpPr>
        <p:spPr>
          <a:xfrm flipV="1">
            <a:off x="577113" y="322798"/>
            <a:ext cx="0" cy="87376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7441" y="1329070"/>
            <a:ext cx="9394606" cy="5092932"/>
          </a:xfrm>
          <a:prstGeom prst="rect">
            <a:avLst/>
          </a:prstGeom>
        </p:spPr>
      </p:pic>
    </p:spTree>
    <p:extLst>
      <p:ext uri="{BB962C8B-B14F-4D97-AF65-F5344CB8AC3E}">
        <p14:creationId xmlns:p14="http://schemas.microsoft.com/office/powerpoint/2010/main" val="55862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C5E8AA33-6116-6348-951B-BE1DC8C8FA8A}"/>
              </a:ext>
            </a:extLst>
          </p:cNvPr>
          <p:cNvSpPr/>
          <p:nvPr userDrawn="1"/>
        </p:nvSpPr>
        <p:spPr>
          <a:xfrm>
            <a:off x="10253472" y="0"/>
            <a:ext cx="1938528" cy="537328"/>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3: Understanding AM/FM/HD Radio Technologies</a:t>
            </a:r>
          </a:p>
        </p:txBody>
      </p:sp>
    </p:spTree>
    <p:extLst>
      <p:ext uri="{BB962C8B-B14F-4D97-AF65-F5344CB8AC3E}">
        <p14:creationId xmlns:p14="http://schemas.microsoft.com/office/powerpoint/2010/main" val="40079848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ap - Office Locations (Auto)">
    <p:spTree>
      <p:nvGrpSpPr>
        <p:cNvPr id="1" name=""/>
        <p:cNvGrpSpPr/>
        <p:nvPr/>
      </p:nvGrpSpPr>
      <p:grpSpPr>
        <a:xfrm>
          <a:off x="0" y="0"/>
          <a:ext cx="0" cy="0"/>
          <a:chOff x="0" y="0"/>
          <a:chExt cx="0" cy="0"/>
        </a:xfrm>
      </p:grpSpPr>
      <p:pic>
        <p:nvPicPr>
          <p:cNvPr id="133" name="Picture 132"/>
          <p:cNvPicPr>
            <a:picLocks noChangeAspect="1"/>
          </p:cNvPicPr>
          <p:nvPr userDrawn="1"/>
        </p:nvPicPr>
        <p:blipFill>
          <a:blip r:embed="rId2" cstate="print">
            <a:alphaModFix amt="25000"/>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97441" y="1329070"/>
            <a:ext cx="9394606" cy="5092932"/>
          </a:xfrm>
          <a:prstGeom prst="rect">
            <a:avLst/>
          </a:prstGeom>
        </p:spPr>
      </p:pic>
      <p:sp>
        <p:nvSpPr>
          <p:cNvPr id="5"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sp>
        <p:nvSpPr>
          <p:cNvPr id="2" name="Slide Number Placeholder 1"/>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grpSp>
        <p:nvGrpSpPr>
          <p:cNvPr id="309" name="Group 308"/>
          <p:cNvGrpSpPr/>
          <p:nvPr userDrawn="1"/>
        </p:nvGrpSpPr>
        <p:grpSpPr>
          <a:xfrm>
            <a:off x="1221096" y="2549187"/>
            <a:ext cx="9388289" cy="3358893"/>
            <a:chOff x="1221096" y="2549187"/>
            <a:chExt cx="9388289" cy="3358893"/>
          </a:xfrm>
        </p:grpSpPr>
        <p:grpSp>
          <p:nvGrpSpPr>
            <p:cNvPr id="310" name="Group 309"/>
            <p:cNvGrpSpPr/>
            <p:nvPr userDrawn="1"/>
          </p:nvGrpSpPr>
          <p:grpSpPr>
            <a:xfrm>
              <a:off x="2113300" y="2601652"/>
              <a:ext cx="7774482" cy="3241713"/>
              <a:chOff x="2113300" y="2601652"/>
              <a:chExt cx="7774482" cy="3241713"/>
            </a:xfrm>
          </p:grpSpPr>
          <p:grpSp>
            <p:nvGrpSpPr>
              <p:cNvPr id="337" name="Group 336"/>
              <p:cNvGrpSpPr/>
              <p:nvPr userDrawn="1"/>
            </p:nvGrpSpPr>
            <p:grpSpPr>
              <a:xfrm>
                <a:off x="2113300" y="2601652"/>
                <a:ext cx="7774482" cy="3241713"/>
                <a:chOff x="2113300" y="2601652"/>
                <a:chExt cx="7774482" cy="3241713"/>
              </a:xfrm>
            </p:grpSpPr>
            <p:grpSp>
              <p:nvGrpSpPr>
                <p:cNvPr id="342" name="Group 341"/>
                <p:cNvGrpSpPr/>
                <p:nvPr userDrawn="1"/>
              </p:nvGrpSpPr>
              <p:grpSpPr>
                <a:xfrm>
                  <a:off x="2113300" y="2916189"/>
                  <a:ext cx="376480" cy="167483"/>
                  <a:chOff x="1598590" y="2916311"/>
                  <a:chExt cx="376480" cy="167483"/>
                </a:xfrm>
              </p:grpSpPr>
              <p:grpSp>
                <p:nvGrpSpPr>
                  <p:cNvPr id="471" name="Group 470"/>
                  <p:cNvGrpSpPr/>
                  <p:nvPr/>
                </p:nvGrpSpPr>
                <p:grpSpPr>
                  <a:xfrm>
                    <a:off x="1598590" y="2916311"/>
                    <a:ext cx="321568" cy="167483"/>
                    <a:chOff x="3294303" y="2955636"/>
                    <a:chExt cx="785091" cy="500303"/>
                  </a:xfrm>
                </p:grpSpPr>
                <p:cxnSp>
                  <p:nvCxnSpPr>
                    <p:cNvPr id="473" name="Straight Connector 472"/>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flipH="1">
                      <a:off x="3294303" y="3205787"/>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72" name="Oval 471"/>
                  <p:cNvSpPr/>
                  <p:nvPr userDrawn="1"/>
                </p:nvSpPr>
                <p:spPr>
                  <a:xfrm>
                    <a:off x="1887738" y="2954389"/>
                    <a:ext cx="87332" cy="87332"/>
                  </a:xfrm>
                  <a:prstGeom prst="ellipse">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3C4143"/>
                      </a:solidFill>
                    </a:endParaRPr>
                  </a:p>
                </p:txBody>
              </p:sp>
            </p:grpSp>
            <p:grpSp>
              <p:nvGrpSpPr>
                <p:cNvPr id="343" name="Group 342"/>
                <p:cNvGrpSpPr/>
                <p:nvPr userDrawn="1"/>
              </p:nvGrpSpPr>
              <p:grpSpPr>
                <a:xfrm>
                  <a:off x="2284290" y="3115492"/>
                  <a:ext cx="202535" cy="167483"/>
                  <a:chOff x="1598592" y="2916311"/>
                  <a:chExt cx="202535" cy="167483"/>
                </a:xfrm>
              </p:grpSpPr>
              <p:grpSp>
                <p:nvGrpSpPr>
                  <p:cNvPr id="467" name="Group 466"/>
                  <p:cNvGrpSpPr/>
                  <p:nvPr/>
                </p:nvGrpSpPr>
                <p:grpSpPr>
                  <a:xfrm>
                    <a:off x="1598592" y="2916311"/>
                    <a:ext cx="139877" cy="167483"/>
                    <a:chOff x="3294303" y="2955636"/>
                    <a:chExt cx="341502" cy="500303"/>
                  </a:xfrm>
                </p:grpSpPr>
                <p:cxnSp>
                  <p:nvCxnSpPr>
                    <p:cNvPr id="469" name="Straight Connector 468"/>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flipH="1">
                      <a:off x="3294303" y="3205786"/>
                      <a:ext cx="34150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68" name="Oval 467"/>
                  <p:cNvSpPr>
                    <a:spLocks noChangeAspect="1"/>
                  </p:cNvSpPr>
                  <p:nvPr userDrawn="1"/>
                </p:nvSpPr>
                <p:spPr>
                  <a:xfrm>
                    <a:off x="1709687" y="2959658"/>
                    <a:ext cx="91440" cy="91440"/>
                  </a:xfrm>
                  <a:prstGeom prst="ellipse">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3C4143"/>
                      </a:solidFill>
                    </a:endParaRPr>
                  </a:p>
                </p:txBody>
              </p:sp>
            </p:grpSp>
            <p:grpSp>
              <p:nvGrpSpPr>
                <p:cNvPr id="344" name="Group 343"/>
                <p:cNvGrpSpPr/>
                <p:nvPr userDrawn="1"/>
              </p:nvGrpSpPr>
              <p:grpSpPr>
                <a:xfrm>
                  <a:off x="2346652" y="3393204"/>
                  <a:ext cx="194281" cy="167483"/>
                  <a:chOff x="3294303" y="2955636"/>
                  <a:chExt cx="785091" cy="500303"/>
                </a:xfrm>
              </p:grpSpPr>
              <p:cxnSp>
                <p:nvCxnSpPr>
                  <p:cNvPr id="465" name="Straight Connector 464"/>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flipH="1">
                    <a:off x="3294303" y="3205787"/>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345" name="Straight Connector 344"/>
                <p:cNvCxnSpPr/>
                <p:nvPr userDrawn="1"/>
              </p:nvCxnSpPr>
              <p:spPr>
                <a:xfrm>
                  <a:off x="2232418" y="3815392"/>
                  <a:ext cx="0" cy="16748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6" name="Oval 345"/>
                <p:cNvSpPr/>
                <p:nvPr userDrawn="1"/>
              </p:nvSpPr>
              <p:spPr>
                <a:xfrm>
                  <a:off x="2553025" y="3429021"/>
                  <a:ext cx="91515" cy="91515"/>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sp>
              <p:nvSpPr>
                <p:cNvPr id="347" name="Oval 346"/>
                <p:cNvSpPr/>
                <p:nvPr userDrawn="1"/>
              </p:nvSpPr>
              <p:spPr>
                <a:xfrm>
                  <a:off x="2599645" y="3472668"/>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sp>
              <p:nvSpPr>
                <p:cNvPr id="348" name="Oval 347"/>
                <p:cNvSpPr/>
                <p:nvPr userDrawn="1"/>
              </p:nvSpPr>
              <p:spPr>
                <a:xfrm>
                  <a:off x="2606796" y="3559471"/>
                  <a:ext cx="91515"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sp>
              <p:nvSpPr>
                <p:cNvPr id="349" name="Freeform 348"/>
                <p:cNvSpPr/>
                <p:nvPr userDrawn="1"/>
              </p:nvSpPr>
              <p:spPr>
                <a:xfrm>
                  <a:off x="2301747" y="3560480"/>
                  <a:ext cx="291047" cy="125683"/>
                </a:xfrm>
                <a:custGeom>
                  <a:avLst/>
                  <a:gdLst>
                    <a:gd name="connsiteX0" fmla="*/ 291047 w 291047"/>
                    <a:gd name="connsiteY0" fmla="*/ 0 h 125683"/>
                    <a:gd name="connsiteX1" fmla="*/ 152138 w 291047"/>
                    <a:gd name="connsiteY1" fmla="*/ 125683 h 125683"/>
                    <a:gd name="connsiteX2" fmla="*/ 0 w 291047"/>
                    <a:gd name="connsiteY2" fmla="*/ 125683 h 125683"/>
                  </a:gdLst>
                  <a:ahLst/>
                  <a:cxnLst>
                    <a:cxn ang="0">
                      <a:pos x="connsiteX0" y="connsiteY0"/>
                    </a:cxn>
                    <a:cxn ang="0">
                      <a:pos x="connsiteX1" y="connsiteY1"/>
                    </a:cxn>
                    <a:cxn ang="0">
                      <a:pos x="connsiteX2" y="connsiteY2"/>
                    </a:cxn>
                  </a:cxnLst>
                  <a:rect l="l" t="t" r="r" b="b"/>
                  <a:pathLst>
                    <a:path w="291047" h="125683">
                      <a:moveTo>
                        <a:pt x="291047" y="0"/>
                      </a:moveTo>
                      <a:lnTo>
                        <a:pt x="152138" y="125683"/>
                      </a:lnTo>
                      <a:lnTo>
                        <a:pt x="0" y="125683"/>
                      </a:lnTo>
                    </a:path>
                  </a:pathLst>
                </a:cu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800">
                    <a:solidFill>
                      <a:srgbClr val="3C4143"/>
                    </a:solidFill>
                  </a:endParaRPr>
                </a:p>
              </p:txBody>
            </p:sp>
            <p:cxnSp>
              <p:nvCxnSpPr>
                <p:cNvPr id="350" name="Straight Connector 349"/>
                <p:cNvCxnSpPr/>
                <p:nvPr userDrawn="1"/>
              </p:nvCxnSpPr>
              <p:spPr>
                <a:xfrm>
                  <a:off x="2305183" y="3604071"/>
                  <a:ext cx="0" cy="16748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1" name="Freeform 350"/>
                <p:cNvSpPr/>
                <p:nvPr userDrawn="1"/>
              </p:nvSpPr>
              <p:spPr>
                <a:xfrm>
                  <a:off x="2235895" y="3631195"/>
                  <a:ext cx="390267" cy="271211"/>
                </a:xfrm>
                <a:custGeom>
                  <a:avLst/>
                  <a:gdLst>
                    <a:gd name="connsiteX0" fmla="*/ 291047 w 291047"/>
                    <a:gd name="connsiteY0" fmla="*/ 0 h 125683"/>
                    <a:gd name="connsiteX1" fmla="*/ 152138 w 291047"/>
                    <a:gd name="connsiteY1" fmla="*/ 125683 h 125683"/>
                    <a:gd name="connsiteX2" fmla="*/ 0 w 291047"/>
                    <a:gd name="connsiteY2" fmla="*/ 125683 h 125683"/>
                    <a:gd name="connsiteX0" fmla="*/ 343964 w 343964"/>
                    <a:gd name="connsiteY0" fmla="*/ 0 h 271211"/>
                    <a:gd name="connsiteX1" fmla="*/ 205055 w 343964"/>
                    <a:gd name="connsiteY1" fmla="*/ 125683 h 271211"/>
                    <a:gd name="connsiteX2" fmla="*/ 0 w 343964"/>
                    <a:gd name="connsiteY2" fmla="*/ 271211 h 271211"/>
                    <a:gd name="connsiteX0" fmla="*/ 343964 w 343964"/>
                    <a:gd name="connsiteY0" fmla="*/ 0 h 271211"/>
                    <a:gd name="connsiteX1" fmla="*/ 178597 w 343964"/>
                    <a:gd name="connsiteY1" fmla="*/ 271211 h 271211"/>
                    <a:gd name="connsiteX2" fmla="*/ 0 w 343964"/>
                    <a:gd name="connsiteY2" fmla="*/ 271211 h 271211"/>
                    <a:gd name="connsiteX0" fmla="*/ 390267 w 390267"/>
                    <a:gd name="connsiteY0" fmla="*/ 0 h 271211"/>
                    <a:gd name="connsiteX1" fmla="*/ 224900 w 390267"/>
                    <a:gd name="connsiteY1" fmla="*/ 271211 h 271211"/>
                    <a:gd name="connsiteX2" fmla="*/ 0 w 390267"/>
                    <a:gd name="connsiteY2" fmla="*/ 271211 h 271211"/>
                  </a:gdLst>
                  <a:ahLst/>
                  <a:cxnLst>
                    <a:cxn ang="0">
                      <a:pos x="connsiteX0" y="connsiteY0"/>
                    </a:cxn>
                    <a:cxn ang="0">
                      <a:pos x="connsiteX1" y="connsiteY1"/>
                    </a:cxn>
                    <a:cxn ang="0">
                      <a:pos x="connsiteX2" y="connsiteY2"/>
                    </a:cxn>
                  </a:cxnLst>
                  <a:rect l="l" t="t" r="r" b="b"/>
                  <a:pathLst>
                    <a:path w="390267" h="271211">
                      <a:moveTo>
                        <a:pt x="390267" y="0"/>
                      </a:moveTo>
                      <a:lnTo>
                        <a:pt x="224900" y="271211"/>
                      </a:lnTo>
                      <a:lnTo>
                        <a:pt x="0" y="271211"/>
                      </a:lnTo>
                    </a:path>
                  </a:pathLst>
                </a:cu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800">
                    <a:solidFill>
                      <a:srgbClr val="3C4143"/>
                    </a:solidFill>
                  </a:endParaRPr>
                </a:p>
              </p:txBody>
            </p:sp>
            <p:grpSp>
              <p:nvGrpSpPr>
                <p:cNvPr id="352" name="Group 351"/>
                <p:cNvGrpSpPr/>
                <p:nvPr userDrawn="1"/>
              </p:nvGrpSpPr>
              <p:grpSpPr>
                <a:xfrm>
                  <a:off x="5346097" y="2601652"/>
                  <a:ext cx="400976" cy="167483"/>
                  <a:chOff x="4734177" y="2688726"/>
                  <a:chExt cx="400976" cy="167483"/>
                </a:xfrm>
              </p:grpSpPr>
              <p:grpSp>
                <p:nvGrpSpPr>
                  <p:cNvPr id="461" name="Group 460"/>
                  <p:cNvGrpSpPr/>
                  <p:nvPr userDrawn="1"/>
                </p:nvGrpSpPr>
                <p:grpSpPr>
                  <a:xfrm>
                    <a:off x="4734177" y="2688726"/>
                    <a:ext cx="324490" cy="167483"/>
                    <a:chOff x="3418701" y="2955636"/>
                    <a:chExt cx="474847" cy="500303"/>
                  </a:xfrm>
                </p:grpSpPr>
                <p:cxnSp>
                  <p:nvCxnSpPr>
                    <p:cNvPr id="463" name="Straight Connector 462"/>
                    <p:cNvCxnSpPr/>
                    <p:nvPr/>
                  </p:nvCxnSpPr>
                  <p:spPr>
                    <a:xfrm>
                      <a:off x="3418701"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4" name="Straight Connector 463"/>
                    <p:cNvCxnSpPr/>
                    <p:nvPr/>
                  </p:nvCxnSpPr>
                  <p:spPr>
                    <a:xfrm flipH="1">
                      <a:off x="3418701" y="3205783"/>
                      <a:ext cx="474847"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62" name="Oval 461"/>
                  <p:cNvSpPr>
                    <a:spLocks noChangeAspect="1"/>
                  </p:cNvSpPr>
                  <p:nvPr userDrawn="1"/>
                </p:nvSpPr>
                <p:spPr>
                  <a:xfrm>
                    <a:off x="5043713" y="2720654"/>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grpSp>
            <p:grpSp>
              <p:nvGrpSpPr>
                <p:cNvPr id="353" name="Group 352"/>
                <p:cNvGrpSpPr/>
                <p:nvPr userDrawn="1"/>
              </p:nvGrpSpPr>
              <p:grpSpPr>
                <a:xfrm>
                  <a:off x="3392050" y="2827953"/>
                  <a:ext cx="167483" cy="300365"/>
                  <a:chOff x="2533361" y="3172364"/>
                  <a:chExt cx="167483" cy="300365"/>
                </a:xfrm>
              </p:grpSpPr>
              <p:grpSp>
                <p:nvGrpSpPr>
                  <p:cNvPr id="457" name="Group 456"/>
                  <p:cNvGrpSpPr/>
                  <p:nvPr/>
                </p:nvGrpSpPr>
                <p:grpSpPr>
                  <a:xfrm rot="5400000">
                    <a:off x="2477138" y="3228587"/>
                    <a:ext cx="279929" cy="167483"/>
                    <a:chOff x="4405980" y="2369484"/>
                    <a:chExt cx="785100" cy="500301"/>
                  </a:xfrm>
                </p:grpSpPr>
                <p:cxnSp>
                  <p:nvCxnSpPr>
                    <p:cNvPr id="459" name="Straight Connector 458"/>
                    <p:cNvCxnSpPr/>
                    <p:nvPr/>
                  </p:nvCxnSpPr>
                  <p:spPr>
                    <a:xfrm>
                      <a:off x="4405980" y="2369484"/>
                      <a:ext cx="0" cy="50030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0" name="Straight Connector 459"/>
                    <p:cNvCxnSpPr/>
                    <p:nvPr/>
                  </p:nvCxnSpPr>
                  <p:spPr>
                    <a:xfrm flipH="1">
                      <a:off x="4405988" y="2619632"/>
                      <a:ext cx="7850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8" name="Oval 457"/>
                  <p:cNvSpPr>
                    <a:spLocks noChangeAspect="1"/>
                  </p:cNvSpPr>
                  <p:nvPr/>
                </p:nvSpPr>
                <p:spPr>
                  <a:xfrm>
                    <a:off x="2567954" y="3381289"/>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grpSp>
            <p:grpSp>
              <p:nvGrpSpPr>
                <p:cNvPr id="354" name="Group 353"/>
                <p:cNvGrpSpPr/>
                <p:nvPr userDrawn="1"/>
              </p:nvGrpSpPr>
              <p:grpSpPr>
                <a:xfrm>
                  <a:off x="3835228" y="3045421"/>
                  <a:ext cx="365749" cy="273482"/>
                  <a:chOff x="2595580" y="3362339"/>
                  <a:chExt cx="365749" cy="273482"/>
                </a:xfrm>
              </p:grpSpPr>
              <p:grpSp>
                <p:nvGrpSpPr>
                  <p:cNvPr id="452" name="Group 451"/>
                  <p:cNvGrpSpPr/>
                  <p:nvPr/>
                </p:nvGrpSpPr>
                <p:grpSpPr>
                  <a:xfrm rot="16200000">
                    <a:off x="2699980" y="3374472"/>
                    <a:ext cx="218711" cy="303987"/>
                    <a:chOff x="1832283" y="2231358"/>
                    <a:chExt cx="1127424" cy="908065"/>
                  </a:xfrm>
                </p:grpSpPr>
                <p:cxnSp>
                  <p:nvCxnSpPr>
                    <p:cNvPr id="454" name="Straight Connector 453"/>
                    <p:cNvCxnSpPr/>
                    <p:nvPr/>
                  </p:nvCxnSpPr>
                  <p:spPr>
                    <a:xfrm>
                      <a:off x="1832283" y="2639121"/>
                      <a:ext cx="0" cy="50030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5" name="Straight Connector 454"/>
                    <p:cNvCxnSpPr/>
                    <p:nvPr/>
                  </p:nvCxnSpPr>
                  <p:spPr>
                    <a:xfrm rot="5400000" flipH="1">
                      <a:off x="2393975" y="2323534"/>
                      <a:ext cx="6303" cy="112516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p:cNvCxnSpPr/>
                    <p:nvPr/>
                  </p:nvCxnSpPr>
                  <p:spPr>
                    <a:xfrm rot="10800000" flipH="1" flipV="1">
                      <a:off x="2924404" y="2231358"/>
                      <a:ext cx="12464" cy="65914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3" name="Oval 452"/>
                  <p:cNvSpPr>
                    <a:spLocks noChangeAspect="1"/>
                  </p:cNvSpPr>
                  <p:nvPr/>
                </p:nvSpPr>
                <p:spPr>
                  <a:xfrm>
                    <a:off x="2595580" y="3362339"/>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grpSp>
            <p:grpSp>
              <p:nvGrpSpPr>
                <p:cNvPr id="355" name="Group 354"/>
                <p:cNvGrpSpPr/>
                <p:nvPr userDrawn="1"/>
              </p:nvGrpSpPr>
              <p:grpSpPr>
                <a:xfrm>
                  <a:off x="3696810" y="3162837"/>
                  <a:ext cx="167483" cy="365421"/>
                  <a:chOff x="2539093" y="3316052"/>
                  <a:chExt cx="167483" cy="365421"/>
                </a:xfrm>
              </p:grpSpPr>
              <p:grpSp>
                <p:nvGrpSpPr>
                  <p:cNvPr id="448" name="Group 447"/>
                  <p:cNvGrpSpPr/>
                  <p:nvPr/>
                </p:nvGrpSpPr>
                <p:grpSpPr>
                  <a:xfrm rot="16200000" flipV="1">
                    <a:off x="2482872" y="3457768"/>
                    <a:ext cx="279926" cy="167483"/>
                    <a:chOff x="3294303" y="2955636"/>
                    <a:chExt cx="785091" cy="500303"/>
                  </a:xfrm>
                </p:grpSpPr>
                <p:cxnSp>
                  <p:nvCxnSpPr>
                    <p:cNvPr id="450" name="Straight Connector 449"/>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1" name="Straight Connector 450"/>
                    <p:cNvCxnSpPr/>
                    <p:nvPr/>
                  </p:nvCxnSpPr>
                  <p:spPr>
                    <a:xfrm flipH="1">
                      <a:off x="3294303" y="3205787"/>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49" name="Oval 448"/>
                  <p:cNvSpPr>
                    <a:spLocks noChangeAspect="1"/>
                  </p:cNvSpPr>
                  <p:nvPr/>
                </p:nvSpPr>
                <p:spPr>
                  <a:xfrm>
                    <a:off x="2574130" y="3316052"/>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grpSp>
            <p:grpSp>
              <p:nvGrpSpPr>
                <p:cNvPr id="356" name="Group 355"/>
                <p:cNvGrpSpPr/>
                <p:nvPr userDrawn="1"/>
              </p:nvGrpSpPr>
              <p:grpSpPr>
                <a:xfrm>
                  <a:off x="9069079" y="3831794"/>
                  <a:ext cx="227781" cy="167483"/>
                  <a:chOff x="9048648" y="3802213"/>
                  <a:chExt cx="227781" cy="167483"/>
                </a:xfrm>
              </p:grpSpPr>
              <p:grpSp>
                <p:nvGrpSpPr>
                  <p:cNvPr id="444" name="Group 443"/>
                  <p:cNvGrpSpPr/>
                  <p:nvPr userDrawn="1"/>
                </p:nvGrpSpPr>
                <p:grpSpPr>
                  <a:xfrm rot="10800000">
                    <a:off x="9124128" y="3802213"/>
                    <a:ext cx="152301" cy="167483"/>
                    <a:chOff x="3294303" y="2955636"/>
                    <a:chExt cx="785091" cy="500303"/>
                  </a:xfrm>
                </p:grpSpPr>
                <p:cxnSp>
                  <p:nvCxnSpPr>
                    <p:cNvPr id="446" name="Straight Connector 445"/>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flipH="1">
                      <a:off x="3294303" y="3205787"/>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45" name="Oval 444"/>
                  <p:cNvSpPr>
                    <a:spLocks noChangeAspect="1"/>
                  </p:cNvSpPr>
                  <p:nvPr userDrawn="1"/>
                </p:nvSpPr>
                <p:spPr>
                  <a:xfrm>
                    <a:off x="9048648" y="3840234"/>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grpSp>
            <p:grpSp>
              <p:nvGrpSpPr>
                <p:cNvPr id="357" name="Group 356"/>
                <p:cNvGrpSpPr/>
                <p:nvPr userDrawn="1"/>
              </p:nvGrpSpPr>
              <p:grpSpPr>
                <a:xfrm>
                  <a:off x="8598407" y="3842449"/>
                  <a:ext cx="248434" cy="167483"/>
                  <a:chOff x="8535287" y="3836248"/>
                  <a:chExt cx="248434" cy="167483"/>
                </a:xfrm>
              </p:grpSpPr>
              <p:grpSp>
                <p:nvGrpSpPr>
                  <p:cNvPr id="440" name="Group 439"/>
                  <p:cNvGrpSpPr/>
                  <p:nvPr userDrawn="1"/>
                </p:nvGrpSpPr>
                <p:grpSpPr>
                  <a:xfrm>
                    <a:off x="8535287" y="3836248"/>
                    <a:ext cx="152301" cy="167483"/>
                    <a:chOff x="3294303" y="2955636"/>
                    <a:chExt cx="785091" cy="500303"/>
                  </a:xfrm>
                </p:grpSpPr>
                <p:cxnSp>
                  <p:nvCxnSpPr>
                    <p:cNvPr id="442" name="Straight Connector 441"/>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3" name="Straight Connector 442"/>
                    <p:cNvCxnSpPr/>
                    <p:nvPr/>
                  </p:nvCxnSpPr>
                  <p:spPr>
                    <a:xfrm flipH="1">
                      <a:off x="3294303" y="3205787"/>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41" name="Oval 440"/>
                  <p:cNvSpPr/>
                  <p:nvPr userDrawn="1"/>
                </p:nvSpPr>
                <p:spPr>
                  <a:xfrm>
                    <a:off x="8692281" y="3875349"/>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grpSp>
            <p:grpSp>
              <p:nvGrpSpPr>
                <p:cNvPr id="358" name="Group 357"/>
                <p:cNvGrpSpPr/>
                <p:nvPr userDrawn="1"/>
              </p:nvGrpSpPr>
              <p:grpSpPr>
                <a:xfrm>
                  <a:off x="8353989" y="3524504"/>
                  <a:ext cx="281969" cy="222875"/>
                  <a:chOff x="8364854" y="3588955"/>
                  <a:chExt cx="281969" cy="222875"/>
                </a:xfrm>
              </p:grpSpPr>
              <p:grpSp>
                <p:nvGrpSpPr>
                  <p:cNvPr id="435" name="Group 434"/>
                  <p:cNvGrpSpPr/>
                  <p:nvPr userDrawn="1"/>
                </p:nvGrpSpPr>
                <p:grpSpPr>
                  <a:xfrm>
                    <a:off x="8364854" y="3588955"/>
                    <a:ext cx="239123" cy="174090"/>
                    <a:chOff x="3294303" y="2955636"/>
                    <a:chExt cx="785091" cy="500303"/>
                  </a:xfrm>
                </p:grpSpPr>
                <p:cxnSp>
                  <p:nvCxnSpPr>
                    <p:cNvPr id="437" name="Straight Connector 436"/>
                    <p:cNvCxnSpPr/>
                    <p:nvPr/>
                  </p:nvCxnSpPr>
                  <p:spPr>
                    <a:xfrm flipH="1">
                      <a:off x="3294303" y="3205787"/>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9" name="Straight Connector 438"/>
                    <p:cNvCxnSpPr/>
                    <p:nvPr userDrawn="1"/>
                  </p:nvCxnSpPr>
                  <p:spPr>
                    <a:xfrm>
                      <a:off x="4070250" y="3197695"/>
                      <a:ext cx="2919" cy="25824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36" name="Oval 435"/>
                  <p:cNvSpPr>
                    <a:spLocks noChangeAspect="1"/>
                  </p:cNvSpPr>
                  <p:nvPr userDrawn="1"/>
                </p:nvSpPr>
                <p:spPr>
                  <a:xfrm>
                    <a:off x="8555383" y="3720390"/>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grpSp>
            <p:grpSp>
              <p:nvGrpSpPr>
                <p:cNvPr id="359" name="Group 358"/>
                <p:cNvGrpSpPr/>
                <p:nvPr userDrawn="1"/>
              </p:nvGrpSpPr>
              <p:grpSpPr>
                <a:xfrm>
                  <a:off x="8602770" y="3352604"/>
                  <a:ext cx="450446" cy="305152"/>
                  <a:chOff x="8664992" y="3476395"/>
                  <a:chExt cx="450446" cy="305152"/>
                </a:xfrm>
              </p:grpSpPr>
              <p:grpSp>
                <p:nvGrpSpPr>
                  <p:cNvPr id="430" name="Group 429"/>
                  <p:cNvGrpSpPr/>
                  <p:nvPr userDrawn="1"/>
                </p:nvGrpSpPr>
                <p:grpSpPr>
                  <a:xfrm>
                    <a:off x="8664992" y="3476395"/>
                    <a:ext cx="210458" cy="167483"/>
                    <a:chOff x="4063688" y="3278092"/>
                    <a:chExt cx="809517" cy="500304"/>
                  </a:xfrm>
                </p:grpSpPr>
                <p:cxnSp>
                  <p:nvCxnSpPr>
                    <p:cNvPr id="433" name="Straight Connector 432"/>
                    <p:cNvCxnSpPr/>
                    <p:nvPr/>
                  </p:nvCxnSpPr>
                  <p:spPr>
                    <a:xfrm>
                      <a:off x="4063688" y="3278092"/>
                      <a:ext cx="0" cy="50030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flipH="1">
                      <a:off x="4088113" y="3528252"/>
                      <a:ext cx="7850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431" name="Straight Connector 430"/>
                  <p:cNvCxnSpPr/>
                  <p:nvPr userDrawn="1"/>
                </p:nvCxnSpPr>
                <p:spPr>
                  <a:xfrm flipH="1" flipV="1">
                    <a:off x="8868425" y="3560141"/>
                    <a:ext cx="222567" cy="203439"/>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2" name="Oval 431"/>
                  <p:cNvSpPr/>
                  <p:nvPr userDrawn="1"/>
                </p:nvSpPr>
                <p:spPr>
                  <a:xfrm>
                    <a:off x="9023998" y="3690107"/>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grpSp>
            <p:grpSp>
              <p:nvGrpSpPr>
                <p:cNvPr id="360" name="Group 359"/>
                <p:cNvGrpSpPr/>
                <p:nvPr userDrawn="1"/>
              </p:nvGrpSpPr>
              <p:grpSpPr>
                <a:xfrm>
                  <a:off x="9165616" y="3057285"/>
                  <a:ext cx="722166" cy="395969"/>
                  <a:chOff x="9217355" y="3225901"/>
                  <a:chExt cx="722166" cy="395969"/>
                </a:xfrm>
              </p:grpSpPr>
              <p:grpSp>
                <p:nvGrpSpPr>
                  <p:cNvPr id="425" name="Group 424"/>
                  <p:cNvGrpSpPr/>
                  <p:nvPr userDrawn="1"/>
                </p:nvGrpSpPr>
                <p:grpSpPr>
                  <a:xfrm rot="10800000">
                    <a:off x="9263076" y="3225901"/>
                    <a:ext cx="676445" cy="342603"/>
                    <a:chOff x="4080021" y="-379391"/>
                    <a:chExt cx="3486984" cy="1023415"/>
                  </a:xfrm>
                </p:grpSpPr>
                <p:cxnSp>
                  <p:nvCxnSpPr>
                    <p:cNvPr id="427" name="Straight Connector 426"/>
                    <p:cNvCxnSpPr/>
                    <p:nvPr/>
                  </p:nvCxnSpPr>
                  <p:spPr>
                    <a:xfrm>
                      <a:off x="4091202" y="143723"/>
                      <a:ext cx="0" cy="50030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8" name="Straight Connector 427"/>
                    <p:cNvCxnSpPr/>
                    <p:nvPr/>
                  </p:nvCxnSpPr>
                  <p:spPr>
                    <a:xfrm rot="10800000">
                      <a:off x="4080021" y="386912"/>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9" name="Straight Connector 428"/>
                    <p:cNvCxnSpPr/>
                    <p:nvPr/>
                  </p:nvCxnSpPr>
                  <p:spPr>
                    <a:xfrm rot="10800000" flipV="1">
                      <a:off x="4865113" y="-379391"/>
                      <a:ext cx="2701892" cy="7663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6" name="Oval 425"/>
                  <p:cNvSpPr/>
                  <p:nvPr userDrawn="1"/>
                </p:nvSpPr>
                <p:spPr>
                  <a:xfrm>
                    <a:off x="9217355" y="3530430"/>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grpSp>
            <p:grpSp>
              <p:nvGrpSpPr>
                <p:cNvPr id="361" name="Group 360"/>
                <p:cNvGrpSpPr/>
                <p:nvPr userDrawn="1"/>
              </p:nvGrpSpPr>
              <p:grpSpPr>
                <a:xfrm>
                  <a:off x="8393889" y="4451295"/>
                  <a:ext cx="242006" cy="167483"/>
                  <a:chOff x="8398702" y="4446482"/>
                  <a:chExt cx="242006" cy="167483"/>
                </a:xfrm>
              </p:grpSpPr>
              <p:grpSp>
                <p:nvGrpSpPr>
                  <p:cNvPr id="421" name="Group 420"/>
                  <p:cNvGrpSpPr/>
                  <p:nvPr userDrawn="1"/>
                </p:nvGrpSpPr>
                <p:grpSpPr>
                  <a:xfrm>
                    <a:off x="8398702" y="4446482"/>
                    <a:ext cx="152301" cy="167483"/>
                    <a:chOff x="3245203" y="3619521"/>
                    <a:chExt cx="785091" cy="500312"/>
                  </a:xfrm>
                </p:grpSpPr>
                <p:cxnSp>
                  <p:nvCxnSpPr>
                    <p:cNvPr id="423" name="Straight Connector 422"/>
                    <p:cNvCxnSpPr/>
                    <p:nvPr/>
                  </p:nvCxnSpPr>
                  <p:spPr>
                    <a:xfrm>
                      <a:off x="3261570" y="3619521"/>
                      <a:ext cx="0" cy="50031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flipH="1">
                      <a:off x="3245203" y="3879173"/>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22" name="Oval 421"/>
                  <p:cNvSpPr/>
                  <p:nvPr userDrawn="1"/>
                </p:nvSpPr>
                <p:spPr>
                  <a:xfrm>
                    <a:off x="8549268" y="4488019"/>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grpSp>
            <p:grpSp>
              <p:nvGrpSpPr>
                <p:cNvPr id="362" name="Group 361"/>
                <p:cNvGrpSpPr/>
                <p:nvPr userDrawn="1"/>
              </p:nvGrpSpPr>
              <p:grpSpPr>
                <a:xfrm>
                  <a:off x="8780774" y="3936269"/>
                  <a:ext cx="429641" cy="306835"/>
                  <a:chOff x="8780774" y="3936269"/>
                  <a:chExt cx="429641" cy="306835"/>
                </a:xfrm>
              </p:grpSpPr>
              <p:cxnSp>
                <p:nvCxnSpPr>
                  <p:cNvPr id="415" name="Straight Connector 414"/>
                  <p:cNvCxnSpPr/>
                  <p:nvPr userDrawn="1"/>
                </p:nvCxnSpPr>
                <p:spPr>
                  <a:xfrm flipV="1">
                    <a:off x="8826268" y="4023000"/>
                    <a:ext cx="0" cy="1427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16" name="Group 415"/>
                  <p:cNvGrpSpPr/>
                  <p:nvPr userDrawn="1"/>
                </p:nvGrpSpPr>
                <p:grpSpPr>
                  <a:xfrm>
                    <a:off x="8780774" y="3936269"/>
                    <a:ext cx="429641" cy="306835"/>
                    <a:chOff x="8780774" y="3936269"/>
                    <a:chExt cx="429641" cy="306835"/>
                  </a:xfrm>
                </p:grpSpPr>
                <p:grpSp>
                  <p:nvGrpSpPr>
                    <p:cNvPr id="417" name="Group 416"/>
                    <p:cNvGrpSpPr/>
                    <p:nvPr userDrawn="1"/>
                  </p:nvGrpSpPr>
                  <p:grpSpPr>
                    <a:xfrm rot="10800000">
                      <a:off x="8832617" y="4075621"/>
                      <a:ext cx="377798" cy="167483"/>
                      <a:chOff x="3294303" y="2955636"/>
                      <a:chExt cx="785091" cy="500303"/>
                    </a:xfrm>
                  </p:grpSpPr>
                  <p:cxnSp>
                    <p:nvCxnSpPr>
                      <p:cNvPr id="419" name="Straight Connector 418"/>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p:cNvCxnSpPr/>
                      <p:nvPr/>
                    </p:nvCxnSpPr>
                    <p:spPr>
                      <a:xfrm flipH="1">
                        <a:off x="3294303" y="3205787"/>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8" name="Oval 417"/>
                    <p:cNvSpPr/>
                    <p:nvPr userDrawn="1"/>
                  </p:nvSpPr>
                  <p:spPr>
                    <a:xfrm>
                      <a:off x="8780774" y="3936269"/>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grpSp>
            </p:grpSp>
            <p:grpSp>
              <p:nvGrpSpPr>
                <p:cNvPr id="363" name="Group 362"/>
                <p:cNvGrpSpPr/>
                <p:nvPr userDrawn="1"/>
              </p:nvGrpSpPr>
              <p:grpSpPr>
                <a:xfrm>
                  <a:off x="9480360" y="3330937"/>
                  <a:ext cx="360671" cy="167483"/>
                  <a:chOff x="9486775" y="3607757"/>
                  <a:chExt cx="360671" cy="167483"/>
                </a:xfrm>
              </p:grpSpPr>
              <p:grpSp>
                <p:nvGrpSpPr>
                  <p:cNvPr id="411" name="Group 410"/>
                  <p:cNvGrpSpPr/>
                  <p:nvPr userDrawn="1"/>
                </p:nvGrpSpPr>
                <p:grpSpPr>
                  <a:xfrm rot="10800000">
                    <a:off x="9542844" y="3607757"/>
                    <a:ext cx="304602" cy="167483"/>
                    <a:chOff x="3244685" y="2595232"/>
                    <a:chExt cx="793361" cy="500303"/>
                  </a:xfrm>
                </p:grpSpPr>
                <p:cxnSp>
                  <p:nvCxnSpPr>
                    <p:cNvPr id="413" name="Straight Connector 412"/>
                    <p:cNvCxnSpPr/>
                    <p:nvPr/>
                  </p:nvCxnSpPr>
                  <p:spPr>
                    <a:xfrm>
                      <a:off x="3244685" y="2595232"/>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flipH="1">
                      <a:off x="3252955" y="2845382"/>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2" name="Oval 411"/>
                  <p:cNvSpPr/>
                  <p:nvPr userDrawn="1"/>
                </p:nvSpPr>
                <p:spPr>
                  <a:xfrm>
                    <a:off x="9486775" y="3641287"/>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grpSp>
            <p:grpSp>
              <p:nvGrpSpPr>
                <p:cNvPr id="364" name="Group 363"/>
                <p:cNvGrpSpPr/>
                <p:nvPr userDrawn="1"/>
              </p:nvGrpSpPr>
              <p:grpSpPr>
                <a:xfrm>
                  <a:off x="9625012" y="5675882"/>
                  <a:ext cx="242006" cy="167483"/>
                  <a:chOff x="8408227" y="4224260"/>
                  <a:chExt cx="242006" cy="167483"/>
                </a:xfrm>
              </p:grpSpPr>
              <p:grpSp>
                <p:nvGrpSpPr>
                  <p:cNvPr id="407" name="Group 406"/>
                  <p:cNvGrpSpPr/>
                  <p:nvPr userDrawn="1"/>
                </p:nvGrpSpPr>
                <p:grpSpPr>
                  <a:xfrm>
                    <a:off x="8408227" y="4224260"/>
                    <a:ext cx="152301" cy="167483"/>
                    <a:chOff x="3294303" y="2955636"/>
                    <a:chExt cx="785091" cy="500303"/>
                  </a:xfrm>
                </p:grpSpPr>
                <p:cxnSp>
                  <p:nvCxnSpPr>
                    <p:cNvPr id="409" name="Straight Connector 408"/>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0" name="Straight Connector 409"/>
                    <p:cNvCxnSpPr/>
                    <p:nvPr/>
                  </p:nvCxnSpPr>
                  <p:spPr>
                    <a:xfrm flipH="1">
                      <a:off x="3294303" y="3205787"/>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08" name="Oval 407"/>
                  <p:cNvSpPr/>
                  <p:nvPr userDrawn="1"/>
                </p:nvSpPr>
                <p:spPr>
                  <a:xfrm>
                    <a:off x="8558793" y="4262594"/>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grpSp>
            <p:grpSp>
              <p:nvGrpSpPr>
                <p:cNvPr id="365" name="Group 364"/>
                <p:cNvGrpSpPr/>
                <p:nvPr userDrawn="1"/>
              </p:nvGrpSpPr>
              <p:grpSpPr>
                <a:xfrm>
                  <a:off x="4547068" y="2722382"/>
                  <a:ext cx="1118828" cy="305507"/>
                  <a:chOff x="4644696" y="2622284"/>
                  <a:chExt cx="1118828" cy="305507"/>
                </a:xfrm>
              </p:grpSpPr>
              <p:sp>
                <p:nvSpPr>
                  <p:cNvPr id="405" name="Oval 404"/>
                  <p:cNvSpPr/>
                  <p:nvPr userDrawn="1"/>
                </p:nvSpPr>
                <p:spPr>
                  <a:xfrm flipH="1">
                    <a:off x="5672084" y="2622284"/>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sp>
                <p:nvSpPr>
                  <p:cNvPr id="406" name="TextBox 405"/>
                  <p:cNvSpPr txBox="1"/>
                  <p:nvPr userDrawn="1"/>
                </p:nvSpPr>
                <p:spPr>
                  <a:xfrm>
                    <a:off x="4644696" y="2650792"/>
                    <a:ext cx="723276"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Galway</a:t>
                    </a:r>
                  </a:p>
                </p:txBody>
              </p:sp>
            </p:grpSp>
            <p:grpSp>
              <p:nvGrpSpPr>
                <p:cNvPr id="366" name="Group 365"/>
                <p:cNvGrpSpPr/>
                <p:nvPr userDrawn="1"/>
              </p:nvGrpSpPr>
              <p:grpSpPr>
                <a:xfrm>
                  <a:off x="5645349" y="2734892"/>
                  <a:ext cx="167483" cy="274899"/>
                  <a:chOff x="5634675" y="2747809"/>
                  <a:chExt cx="167483" cy="274899"/>
                </a:xfrm>
              </p:grpSpPr>
              <p:grpSp>
                <p:nvGrpSpPr>
                  <p:cNvPr id="401" name="Group 400"/>
                  <p:cNvGrpSpPr/>
                  <p:nvPr userDrawn="1"/>
                </p:nvGrpSpPr>
                <p:grpSpPr>
                  <a:xfrm>
                    <a:off x="5634675" y="2794558"/>
                    <a:ext cx="167483" cy="228150"/>
                    <a:chOff x="5640908" y="3238470"/>
                    <a:chExt cx="167483" cy="228150"/>
                  </a:xfrm>
                </p:grpSpPr>
                <p:cxnSp>
                  <p:nvCxnSpPr>
                    <p:cNvPr id="403" name="Straight Connector 402"/>
                    <p:cNvCxnSpPr/>
                    <p:nvPr userDrawn="1"/>
                  </p:nvCxnSpPr>
                  <p:spPr>
                    <a:xfrm flipH="1" flipV="1">
                      <a:off x="5719057" y="3238470"/>
                      <a:ext cx="2418" cy="220656"/>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p:cNvCxnSpPr/>
                    <p:nvPr userDrawn="1"/>
                  </p:nvCxnSpPr>
                  <p:spPr>
                    <a:xfrm rot="16200000">
                      <a:off x="5724650" y="3382878"/>
                      <a:ext cx="0" cy="16748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02" name="Oval 401"/>
                  <p:cNvSpPr>
                    <a:spLocks noChangeAspect="1"/>
                  </p:cNvSpPr>
                  <p:nvPr userDrawn="1"/>
                </p:nvSpPr>
                <p:spPr>
                  <a:xfrm>
                    <a:off x="5665896" y="2747809"/>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grpSp>
            <p:grpSp>
              <p:nvGrpSpPr>
                <p:cNvPr id="367" name="Group 366"/>
                <p:cNvGrpSpPr/>
                <p:nvPr userDrawn="1"/>
              </p:nvGrpSpPr>
              <p:grpSpPr>
                <a:xfrm flipH="1">
                  <a:off x="5873024" y="2700147"/>
                  <a:ext cx="209013" cy="167483"/>
                  <a:chOff x="4964240" y="2891926"/>
                  <a:chExt cx="209013" cy="167483"/>
                </a:xfrm>
              </p:grpSpPr>
              <p:grpSp>
                <p:nvGrpSpPr>
                  <p:cNvPr id="397" name="Group 396"/>
                  <p:cNvGrpSpPr/>
                  <p:nvPr userDrawn="1"/>
                </p:nvGrpSpPr>
                <p:grpSpPr>
                  <a:xfrm>
                    <a:off x="4964240" y="2891926"/>
                    <a:ext cx="132534" cy="167483"/>
                    <a:chOff x="3755358" y="3562632"/>
                    <a:chExt cx="193945" cy="500303"/>
                  </a:xfrm>
                </p:grpSpPr>
                <p:cxnSp>
                  <p:nvCxnSpPr>
                    <p:cNvPr id="399" name="Straight Connector 398"/>
                    <p:cNvCxnSpPr/>
                    <p:nvPr/>
                  </p:nvCxnSpPr>
                  <p:spPr>
                    <a:xfrm>
                      <a:off x="3755358" y="3562632"/>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flipH="1">
                      <a:off x="3757200" y="3822267"/>
                      <a:ext cx="192103"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98" name="Oval 397"/>
                  <p:cNvSpPr>
                    <a:spLocks noChangeAspect="1"/>
                  </p:cNvSpPr>
                  <p:nvPr userDrawn="1"/>
                </p:nvSpPr>
                <p:spPr>
                  <a:xfrm>
                    <a:off x="5081813" y="2927029"/>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grpSp>
            <p:grpSp>
              <p:nvGrpSpPr>
                <p:cNvPr id="368" name="Group 367"/>
                <p:cNvGrpSpPr/>
                <p:nvPr userDrawn="1"/>
              </p:nvGrpSpPr>
              <p:grpSpPr>
                <a:xfrm>
                  <a:off x="2873275" y="3772265"/>
                  <a:ext cx="129295" cy="625490"/>
                  <a:chOff x="2873275" y="3772265"/>
                  <a:chExt cx="129295" cy="625490"/>
                </a:xfrm>
              </p:grpSpPr>
              <p:sp>
                <p:nvSpPr>
                  <p:cNvPr id="393" name="Oval 392"/>
                  <p:cNvSpPr/>
                  <p:nvPr userDrawn="1"/>
                </p:nvSpPr>
                <p:spPr>
                  <a:xfrm>
                    <a:off x="2911130" y="3772265"/>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cxnSp>
                <p:nvCxnSpPr>
                  <p:cNvPr id="394" name="Straight Connector 393"/>
                  <p:cNvCxnSpPr/>
                  <p:nvPr userDrawn="1"/>
                </p:nvCxnSpPr>
                <p:spPr>
                  <a:xfrm>
                    <a:off x="2873275" y="4230272"/>
                    <a:ext cx="0" cy="16748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userDrawn="1"/>
                </p:nvCxnSpPr>
                <p:spPr>
                  <a:xfrm flipH="1">
                    <a:off x="2876117" y="4312814"/>
                    <a:ext cx="8682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6" name="Straight Connector 395"/>
                  <p:cNvCxnSpPr/>
                  <p:nvPr userDrawn="1"/>
                </p:nvCxnSpPr>
                <p:spPr>
                  <a:xfrm>
                    <a:off x="2959800" y="3821522"/>
                    <a:ext cx="0" cy="49129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69" name="Group 368"/>
                <p:cNvGrpSpPr/>
                <p:nvPr userDrawn="1"/>
              </p:nvGrpSpPr>
              <p:grpSpPr>
                <a:xfrm flipH="1">
                  <a:off x="2395385" y="3209605"/>
                  <a:ext cx="202535" cy="167483"/>
                  <a:chOff x="1598592" y="2916311"/>
                  <a:chExt cx="202535" cy="167483"/>
                </a:xfrm>
              </p:grpSpPr>
              <p:grpSp>
                <p:nvGrpSpPr>
                  <p:cNvPr id="389" name="Group 388"/>
                  <p:cNvGrpSpPr/>
                  <p:nvPr/>
                </p:nvGrpSpPr>
                <p:grpSpPr>
                  <a:xfrm>
                    <a:off x="1598592" y="2916311"/>
                    <a:ext cx="139877" cy="167483"/>
                    <a:chOff x="3294303" y="2955636"/>
                    <a:chExt cx="341502" cy="500303"/>
                  </a:xfrm>
                </p:grpSpPr>
                <p:cxnSp>
                  <p:nvCxnSpPr>
                    <p:cNvPr id="391" name="Straight Connector 390"/>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flipH="1">
                      <a:off x="3294303" y="3205786"/>
                      <a:ext cx="34150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90" name="Oval 389"/>
                  <p:cNvSpPr>
                    <a:spLocks noChangeAspect="1"/>
                  </p:cNvSpPr>
                  <p:nvPr userDrawn="1"/>
                </p:nvSpPr>
                <p:spPr>
                  <a:xfrm>
                    <a:off x="1709687" y="2959658"/>
                    <a:ext cx="91440" cy="91440"/>
                  </a:xfrm>
                  <a:prstGeom prst="ellipse">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3C4143"/>
                      </a:solidFill>
                    </a:endParaRPr>
                  </a:p>
                </p:txBody>
              </p:sp>
            </p:grpSp>
            <p:sp>
              <p:nvSpPr>
                <p:cNvPr id="370" name="Oval 369"/>
                <p:cNvSpPr/>
                <p:nvPr userDrawn="1"/>
              </p:nvSpPr>
              <p:spPr>
                <a:xfrm>
                  <a:off x="2606369" y="3623534"/>
                  <a:ext cx="91515"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sp>
              <p:nvSpPr>
                <p:cNvPr id="371" name="Freeform 370"/>
                <p:cNvSpPr/>
                <p:nvPr userDrawn="1"/>
              </p:nvSpPr>
              <p:spPr>
                <a:xfrm>
                  <a:off x="2257020" y="3667498"/>
                  <a:ext cx="390267" cy="464105"/>
                </a:xfrm>
                <a:custGeom>
                  <a:avLst/>
                  <a:gdLst>
                    <a:gd name="connsiteX0" fmla="*/ 291047 w 291047"/>
                    <a:gd name="connsiteY0" fmla="*/ 0 h 125683"/>
                    <a:gd name="connsiteX1" fmla="*/ 152138 w 291047"/>
                    <a:gd name="connsiteY1" fmla="*/ 125683 h 125683"/>
                    <a:gd name="connsiteX2" fmla="*/ 0 w 291047"/>
                    <a:gd name="connsiteY2" fmla="*/ 125683 h 125683"/>
                    <a:gd name="connsiteX0" fmla="*/ 343964 w 343964"/>
                    <a:gd name="connsiteY0" fmla="*/ 0 h 271211"/>
                    <a:gd name="connsiteX1" fmla="*/ 205055 w 343964"/>
                    <a:gd name="connsiteY1" fmla="*/ 125683 h 271211"/>
                    <a:gd name="connsiteX2" fmla="*/ 0 w 343964"/>
                    <a:gd name="connsiteY2" fmla="*/ 271211 h 271211"/>
                    <a:gd name="connsiteX0" fmla="*/ 343964 w 343964"/>
                    <a:gd name="connsiteY0" fmla="*/ 0 h 271211"/>
                    <a:gd name="connsiteX1" fmla="*/ 178597 w 343964"/>
                    <a:gd name="connsiteY1" fmla="*/ 271211 h 271211"/>
                    <a:gd name="connsiteX2" fmla="*/ 0 w 343964"/>
                    <a:gd name="connsiteY2" fmla="*/ 271211 h 271211"/>
                    <a:gd name="connsiteX0" fmla="*/ 390267 w 390267"/>
                    <a:gd name="connsiteY0" fmla="*/ 0 h 271211"/>
                    <a:gd name="connsiteX1" fmla="*/ 224900 w 390267"/>
                    <a:gd name="connsiteY1" fmla="*/ 271211 h 271211"/>
                    <a:gd name="connsiteX2" fmla="*/ 0 w 390267"/>
                    <a:gd name="connsiteY2" fmla="*/ 271211 h 271211"/>
                  </a:gdLst>
                  <a:ahLst/>
                  <a:cxnLst>
                    <a:cxn ang="0">
                      <a:pos x="connsiteX0" y="connsiteY0"/>
                    </a:cxn>
                    <a:cxn ang="0">
                      <a:pos x="connsiteX1" y="connsiteY1"/>
                    </a:cxn>
                    <a:cxn ang="0">
                      <a:pos x="connsiteX2" y="connsiteY2"/>
                    </a:cxn>
                  </a:cxnLst>
                  <a:rect l="l" t="t" r="r" b="b"/>
                  <a:pathLst>
                    <a:path w="390267" h="271211">
                      <a:moveTo>
                        <a:pt x="390267" y="0"/>
                      </a:moveTo>
                      <a:lnTo>
                        <a:pt x="224900" y="271211"/>
                      </a:lnTo>
                      <a:lnTo>
                        <a:pt x="0" y="271211"/>
                      </a:lnTo>
                    </a:path>
                  </a:pathLst>
                </a:cu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800">
                    <a:solidFill>
                      <a:srgbClr val="3C4143"/>
                    </a:solidFill>
                  </a:endParaRPr>
                </a:p>
              </p:txBody>
            </p:sp>
            <p:cxnSp>
              <p:nvCxnSpPr>
                <p:cNvPr id="372" name="Straight Connector 371"/>
                <p:cNvCxnSpPr/>
                <p:nvPr userDrawn="1"/>
              </p:nvCxnSpPr>
              <p:spPr>
                <a:xfrm>
                  <a:off x="2264933" y="4047861"/>
                  <a:ext cx="0" cy="16748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373" name="Group 372"/>
                <p:cNvGrpSpPr/>
                <p:nvPr userDrawn="1"/>
              </p:nvGrpSpPr>
              <p:grpSpPr>
                <a:xfrm>
                  <a:off x="3491006" y="3355953"/>
                  <a:ext cx="167483" cy="365421"/>
                  <a:chOff x="2539093" y="3316052"/>
                  <a:chExt cx="167483" cy="365421"/>
                </a:xfrm>
              </p:grpSpPr>
              <p:grpSp>
                <p:nvGrpSpPr>
                  <p:cNvPr id="385" name="Group 384"/>
                  <p:cNvGrpSpPr/>
                  <p:nvPr/>
                </p:nvGrpSpPr>
                <p:grpSpPr>
                  <a:xfrm rot="16200000" flipV="1">
                    <a:off x="2482872" y="3457768"/>
                    <a:ext cx="279926" cy="167483"/>
                    <a:chOff x="3294303" y="2955636"/>
                    <a:chExt cx="785091" cy="500303"/>
                  </a:xfrm>
                </p:grpSpPr>
                <p:cxnSp>
                  <p:nvCxnSpPr>
                    <p:cNvPr id="387" name="Straight Connector 386"/>
                    <p:cNvCxnSpPr/>
                    <p:nvPr/>
                  </p:nvCxnSpPr>
                  <p:spPr>
                    <a:xfrm>
                      <a:off x="3294303" y="2955636"/>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flipH="1">
                      <a:off x="3294303" y="3205787"/>
                      <a:ext cx="78509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86" name="Oval 385"/>
                  <p:cNvSpPr>
                    <a:spLocks noChangeAspect="1"/>
                  </p:cNvSpPr>
                  <p:nvPr/>
                </p:nvSpPr>
                <p:spPr>
                  <a:xfrm>
                    <a:off x="2574130" y="3316052"/>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grpSp>
            <p:grpSp>
              <p:nvGrpSpPr>
                <p:cNvPr id="374" name="Group 373"/>
                <p:cNvGrpSpPr/>
                <p:nvPr userDrawn="1"/>
              </p:nvGrpSpPr>
              <p:grpSpPr>
                <a:xfrm flipH="1">
                  <a:off x="6597429" y="2847907"/>
                  <a:ext cx="660900" cy="397010"/>
                  <a:chOff x="8248163" y="3276587"/>
                  <a:chExt cx="660900" cy="397010"/>
                </a:xfrm>
              </p:grpSpPr>
              <p:grpSp>
                <p:nvGrpSpPr>
                  <p:cNvPr id="380" name="Group 379"/>
                  <p:cNvGrpSpPr/>
                  <p:nvPr userDrawn="1"/>
                </p:nvGrpSpPr>
                <p:grpSpPr>
                  <a:xfrm>
                    <a:off x="8248163" y="3276587"/>
                    <a:ext cx="320342" cy="167483"/>
                    <a:chOff x="2460372" y="2681227"/>
                    <a:chExt cx="1232181" cy="500303"/>
                  </a:xfrm>
                </p:grpSpPr>
                <p:cxnSp>
                  <p:nvCxnSpPr>
                    <p:cNvPr id="383" name="Straight Connector 382"/>
                    <p:cNvCxnSpPr/>
                    <p:nvPr/>
                  </p:nvCxnSpPr>
                  <p:spPr>
                    <a:xfrm>
                      <a:off x="2460372" y="2681227"/>
                      <a:ext cx="0" cy="50030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flipH="1">
                      <a:off x="2476131" y="2955717"/>
                      <a:ext cx="121642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cxnSp>
                <p:nvCxnSpPr>
                  <p:cNvPr id="381" name="Straight Connector 380"/>
                  <p:cNvCxnSpPr/>
                  <p:nvPr userDrawn="1"/>
                </p:nvCxnSpPr>
                <p:spPr>
                  <a:xfrm flipH="1" flipV="1">
                    <a:off x="8564408" y="3364398"/>
                    <a:ext cx="320209" cy="29123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2" name="Oval 381"/>
                  <p:cNvSpPr/>
                  <p:nvPr userDrawn="1"/>
                </p:nvSpPr>
                <p:spPr>
                  <a:xfrm>
                    <a:off x="8817623" y="3582157"/>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solidFill>
                        <a:srgbClr val="3C4143"/>
                      </a:solidFill>
                      <a:ea typeface="Arial" charset="0"/>
                      <a:cs typeface="Arial" charset="0"/>
                    </a:endParaRPr>
                  </a:p>
                </p:txBody>
              </p:sp>
            </p:grpSp>
            <p:grpSp>
              <p:nvGrpSpPr>
                <p:cNvPr id="375" name="Group 374"/>
                <p:cNvGrpSpPr/>
                <p:nvPr userDrawn="1"/>
              </p:nvGrpSpPr>
              <p:grpSpPr>
                <a:xfrm>
                  <a:off x="6660500" y="3150645"/>
                  <a:ext cx="167483" cy="274899"/>
                  <a:chOff x="5736274" y="2747809"/>
                  <a:chExt cx="167483" cy="274899"/>
                </a:xfrm>
              </p:grpSpPr>
              <p:grpSp>
                <p:nvGrpSpPr>
                  <p:cNvPr id="376" name="Group 375"/>
                  <p:cNvGrpSpPr/>
                  <p:nvPr userDrawn="1"/>
                </p:nvGrpSpPr>
                <p:grpSpPr>
                  <a:xfrm>
                    <a:off x="5736274" y="2794558"/>
                    <a:ext cx="167483" cy="228150"/>
                    <a:chOff x="5742507" y="3238470"/>
                    <a:chExt cx="167483" cy="228150"/>
                  </a:xfrm>
                </p:grpSpPr>
                <p:cxnSp>
                  <p:nvCxnSpPr>
                    <p:cNvPr id="378" name="Straight Connector 377"/>
                    <p:cNvCxnSpPr/>
                    <p:nvPr userDrawn="1"/>
                  </p:nvCxnSpPr>
                  <p:spPr>
                    <a:xfrm flipH="1" flipV="1">
                      <a:off x="5823832" y="3238470"/>
                      <a:ext cx="2418" cy="220656"/>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userDrawn="1"/>
                  </p:nvCxnSpPr>
                  <p:spPr>
                    <a:xfrm rot="16200000">
                      <a:off x="5826249" y="3382878"/>
                      <a:ext cx="0" cy="16748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7" name="Oval 376"/>
                  <p:cNvSpPr>
                    <a:spLocks noChangeAspect="1"/>
                  </p:cNvSpPr>
                  <p:nvPr userDrawn="1"/>
                </p:nvSpPr>
                <p:spPr>
                  <a:xfrm>
                    <a:off x="5770671" y="2747809"/>
                    <a:ext cx="91440" cy="91440"/>
                  </a:xfrm>
                  <a:prstGeom prst="ellipse">
                    <a:avLst/>
                  </a:prstGeom>
                  <a:solidFill>
                    <a:schemeClr val="tx1"/>
                  </a:solidFill>
                  <a:ln w="12700">
                    <a:solidFill>
                      <a:srgbClr val="FFFFFF"/>
                    </a:solidFill>
                  </a:ln>
                  <a:effectLst>
                    <a:outerShdw blurRad="50800" dist="38100" dir="2700000" algn="tl" rotWithShape="0">
                      <a:prstClr val="black">
                        <a:alpha val="1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b="1">
                      <a:solidFill>
                        <a:srgbClr val="3C4143"/>
                      </a:solidFill>
                      <a:latin typeface="Calibri"/>
                      <a:cs typeface="Calibri"/>
                    </a:endParaRPr>
                  </a:p>
                </p:txBody>
              </p:sp>
            </p:grpSp>
          </p:grpSp>
          <p:cxnSp>
            <p:nvCxnSpPr>
              <p:cNvPr id="338" name="Straight Connector 337"/>
              <p:cNvCxnSpPr/>
              <p:nvPr userDrawn="1"/>
            </p:nvCxnSpPr>
            <p:spPr>
              <a:xfrm>
                <a:off x="5486520" y="2778566"/>
                <a:ext cx="14986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9" name="Straight Connector 338"/>
              <p:cNvCxnSpPr/>
              <p:nvPr userDrawn="1"/>
            </p:nvCxnSpPr>
            <p:spPr>
              <a:xfrm flipH="1">
                <a:off x="5229850" y="2893375"/>
                <a:ext cx="13774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userDrawn="1"/>
            </p:nvCxnSpPr>
            <p:spPr>
              <a:xfrm flipV="1">
                <a:off x="5364160" y="2778565"/>
                <a:ext cx="125605" cy="114809"/>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userDrawn="1"/>
            </p:nvCxnSpPr>
            <p:spPr>
              <a:xfrm flipH="1">
                <a:off x="5227560" y="2806168"/>
                <a:ext cx="0" cy="16748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1" name="TextBox 310"/>
            <p:cNvSpPr txBox="1"/>
            <p:nvPr userDrawn="1"/>
          </p:nvSpPr>
          <p:spPr>
            <a:xfrm>
              <a:off x="5320615" y="2991194"/>
              <a:ext cx="816249" cy="276999"/>
            </a:xfrm>
            <a:prstGeom prst="rect">
              <a:avLst/>
            </a:prstGeom>
            <a:noFill/>
            <a:ln>
              <a:noFill/>
            </a:ln>
          </p:spPr>
          <p:txBody>
            <a:bodyPr wrap="none" rtlCol="0">
              <a:spAutoFit/>
            </a:bodyPr>
            <a:lstStyle/>
            <a:p>
              <a:r>
                <a:rPr lang="en-US" sz="1200" b="1">
                  <a:solidFill>
                    <a:srgbClr val="3C4143"/>
                  </a:solidFill>
                  <a:ea typeface="Arial" charset="0"/>
                  <a:cs typeface="Arial" charset="0"/>
                </a:rPr>
                <a:t>Limerick</a:t>
              </a:r>
            </a:p>
          </p:txBody>
        </p:sp>
        <p:sp>
          <p:nvSpPr>
            <p:cNvPr id="312" name="TextBox 311"/>
            <p:cNvSpPr txBox="1"/>
            <p:nvPr userDrawn="1"/>
          </p:nvSpPr>
          <p:spPr>
            <a:xfrm flipH="1">
              <a:off x="6050997" y="2656905"/>
              <a:ext cx="1096582" cy="276999"/>
            </a:xfrm>
            <a:prstGeom prst="rect">
              <a:avLst/>
            </a:prstGeom>
            <a:noFill/>
            <a:ln>
              <a:noFill/>
            </a:ln>
          </p:spPr>
          <p:txBody>
            <a:bodyPr wrap="none" rtlCol="0">
              <a:spAutoFit/>
            </a:bodyPr>
            <a:lstStyle/>
            <a:p>
              <a:r>
                <a:rPr lang="en-US" sz="1200" b="1" err="1">
                  <a:solidFill>
                    <a:srgbClr val="3C4143"/>
                  </a:solidFill>
                  <a:ea typeface="Arial" charset="0"/>
                  <a:cs typeface="Arial" charset="0"/>
                </a:rPr>
                <a:t>Twickenham</a:t>
              </a:r>
              <a:endParaRPr lang="en-US" sz="1200" b="1">
                <a:solidFill>
                  <a:srgbClr val="3C4143"/>
                </a:solidFill>
                <a:ea typeface="Arial" charset="0"/>
                <a:cs typeface="Arial" charset="0"/>
              </a:endParaRPr>
            </a:p>
          </p:txBody>
        </p:sp>
        <p:sp>
          <p:nvSpPr>
            <p:cNvPr id="313" name="TextBox 312"/>
            <p:cNvSpPr txBox="1"/>
            <p:nvPr userDrawn="1"/>
          </p:nvSpPr>
          <p:spPr>
            <a:xfrm>
              <a:off x="4660329" y="2549187"/>
              <a:ext cx="723276"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Bangor</a:t>
              </a:r>
            </a:p>
          </p:txBody>
        </p:sp>
        <p:sp>
          <p:nvSpPr>
            <p:cNvPr id="314" name="TextBox 313"/>
            <p:cNvSpPr txBox="1"/>
            <p:nvPr userDrawn="1"/>
          </p:nvSpPr>
          <p:spPr>
            <a:xfrm flipH="1">
              <a:off x="7224421" y="2807742"/>
              <a:ext cx="704039" cy="276999"/>
            </a:xfrm>
            <a:prstGeom prst="rect">
              <a:avLst/>
            </a:prstGeom>
            <a:noFill/>
            <a:ln>
              <a:noFill/>
            </a:ln>
          </p:spPr>
          <p:txBody>
            <a:bodyPr wrap="none" rtlCol="0">
              <a:spAutoFit/>
            </a:bodyPr>
            <a:lstStyle/>
            <a:p>
              <a:r>
                <a:rPr lang="en-US" sz="1200" b="1">
                  <a:solidFill>
                    <a:srgbClr val="3C4143"/>
                  </a:solidFill>
                  <a:ea typeface="Arial" charset="0"/>
                  <a:cs typeface="Arial" charset="0"/>
                </a:rPr>
                <a:t>Brasov</a:t>
              </a:r>
            </a:p>
          </p:txBody>
        </p:sp>
        <p:sp>
          <p:nvSpPr>
            <p:cNvPr id="315" name="TextBox 314"/>
            <p:cNvSpPr txBox="1"/>
            <p:nvPr userDrawn="1"/>
          </p:nvSpPr>
          <p:spPr>
            <a:xfrm>
              <a:off x="6281059" y="3406947"/>
              <a:ext cx="934871" cy="276999"/>
            </a:xfrm>
            <a:prstGeom prst="rect">
              <a:avLst/>
            </a:prstGeom>
            <a:noFill/>
            <a:ln>
              <a:noFill/>
            </a:ln>
          </p:spPr>
          <p:txBody>
            <a:bodyPr wrap="none" rtlCol="0">
              <a:spAutoFit/>
            </a:bodyPr>
            <a:lstStyle/>
            <a:p>
              <a:pPr algn="ctr"/>
              <a:r>
                <a:rPr lang="en-US" sz="1200" b="1">
                  <a:solidFill>
                    <a:srgbClr val="3C4143"/>
                  </a:solidFill>
                  <a:ea typeface="Arial" charset="0"/>
                  <a:cs typeface="Arial" charset="0"/>
                </a:rPr>
                <a:t>Bucharest</a:t>
              </a:r>
            </a:p>
          </p:txBody>
        </p:sp>
        <p:sp>
          <p:nvSpPr>
            <p:cNvPr id="316" name="TextBox 315"/>
            <p:cNvSpPr txBox="1"/>
            <p:nvPr userDrawn="1"/>
          </p:nvSpPr>
          <p:spPr>
            <a:xfrm>
              <a:off x="9270744" y="3792425"/>
              <a:ext cx="618887" cy="276999"/>
            </a:xfrm>
            <a:prstGeom prst="rect">
              <a:avLst/>
            </a:prstGeom>
            <a:noFill/>
            <a:ln>
              <a:noFill/>
            </a:ln>
          </p:spPr>
          <p:txBody>
            <a:bodyPr wrap="none" rtlCol="0">
              <a:spAutoFit/>
            </a:bodyPr>
            <a:lstStyle/>
            <a:p>
              <a:r>
                <a:rPr lang="en-US" sz="1200" b="1">
                  <a:solidFill>
                    <a:srgbClr val="3C4143"/>
                  </a:solidFill>
                  <a:ea typeface="Arial" charset="0"/>
                  <a:cs typeface="Arial" charset="0"/>
                </a:rPr>
                <a:t>Taipei</a:t>
              </a:r>
            </a:p>
          </p:txBody>
        </p:sp>
        <p:sp>
          <p:nvSpPr>
            <p:cNvPr id="317" name="TextBox 316"/>
            <p:cNvSpPr txBox="1"/>
            <p:nvPr userDrawn="1"/>
          </p:nvSpPr>
          <p:spPr>
            <a:xfrm>
              <a:off x="7717714" y="3785496"/>
              <a:ext cx="912429"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Shenzhen</a:t>
              </a:r>
            </a:p>
          </p:txBody>
        </p:sp>
        <p:sp>
          <p:nvSpPr>
            <p:cNvPr id="318" name="TextBox 317"/>
            <p:cNvSpPr txBox="1"/>
            <p:nvPr userDrawn="1"/>
          </p:nvSpPr>
          <p:spPr>
            <a:xfrm>
              <a:off x="7268308" y="3472668"/>
              <a:ext cx="1136678" cy="276999"/>
            </a:xfrm>
            <a:prstGeom prst="rect">
              <a:avLst/>
            </a:prstGeom>
            <a:noFill/>
            <a:ln>
              <a:noFill/>
            </a:ln>
          </p:spPr>
          <p:txBody>
            <a:bodyPr wrap="square" rtlCol="0">
              <a:spAutoFit/>
            </a:bodyPr>
            <a:lstStyle/>
            <a:p>
              <a:pPr algn="r"/>
              <a:r>
                <a:rPr lang="en-US" sz="1200" b="1">
                  <a:solidFill>
                    <a:srgbClr val="3C4143"/>
                  </a:solidFill>
                  <a:ea typeface="Arial" charset="0"/>
                  <a:cs typeface="Arial" charset="0"/>
                </a:rPr>
                <a:t>Guangzhou</a:t>
              </a:r>
            </a:p>
          </p:txBody>
        </p:sp>
        <p:sp>
          <p:nvSpPr>
            <p:cNvPr id="319" name="TextBox 318"/>
            <p:cNvSpPr txBox="1"/>
            <p:nvPr userDrawn="1"/>
          </p:nvSpPr>
          <p:spPr>
            <a:xfrm>
              <a:off x="9858375" y="3018469"/>
              <a:ext cx="751010" cy="276999"/>
            </a:xfrm>
            <a:prstGeom prst="rect">
              <a:avLst/>
            </a:prstGeom>
            <a:noFill/>
            <a:ln>
              <a:noFill/>
            </a:ln>
          </p:spPr>
          <p:txBody>
            <a:bodyPr wrap="square" rtlCol="0">
              <a:spAutoFit/>
            </a:bodyPr>
            <a:lstStyle/>
            <a:p>
              <a:r>
                <a:rPr lang="en-US" sz="1200" b="1">
                  <a:solidFill>
                    <a:srgbClr val="3C4143"/>
                  </a:solidFill>
                  <a:ea typeface="Arial" charset="0"/>
                  <a:cs typeface="Arial" charset="0"/>
                </a:rPr>
                <a:t>Seoul</a:t>
              </a:r>
            </a:p>
          </p:txBody>
        </p:sp>
        <p:sp>
          <p:nvSpPr>
            <p:cNvPr id="320" name="TextBox 319"/>
            <p:cNvSpPr txBox="1"/>
            <p:nvPr userDrawn="1"/>
          </p:nvSpPr>
          <p:spPr>
            <a:xfrm>
              <a:off x="7497175" y="4409697"/>
              <a:ext cx="938077"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Singapore</a:t>
              </a:r>
            </a:p>
          </p:txBody>
        </p:sp>
        <p:sp>
          <p:nvSpPr>
            <p:cNvPr id="321" name="TextBox 320"/>
            <p:cNvSpPr txBox="1"/>
            <p:nvPr userDrawn="1"/>
          </p:nvSpPr>
          <p:spPr>
            <a:xfrm>
              <a:off x="9181054" y="4027709"/>
              <a:ext cx="1016625" cy="276999"/>
            </a:xfrm>
            <a:prstGeom prst="rect">
              <a:avLst/>
            </a:prstGeom>
            <a:noFill/>
            <a:ln>
              <a:noFill/>
            </a:ln>
          </p:spPr>
          <p:txBody>
            <a:bodyPr wrap="none" rtlCol="0">
              <a:spAutoFit/>
            </a:bodyPr>
            <a:lstStyle/>
            <a:p>
              <a:r>
                <a:rPr lang="en-US" sz="1200" b="1">
                  <a:solidFill>
                    <a:srgbClr val="3C4143"/>
                  </a:solidFill>
                  <a:ea typeface="Arial" charset="0"/>
                  <a:cs typeface="Arial" charset="0"/>
                </a:rPr>
                <a:t>Hong Kong</a:t>
              </a:r>
            </a:p>
          </p:txBody>
        </p:sp>
        <p:sp>
          <p:nvSpPr>
            <p:cNvPr id="322" name="TextBox 321"/>
            <p:cNvSpPr txBox="1"/>
            <p:nvPr userDrawn="1"/>
          </p:nvSpPr>
          <p:spPr>
            <a:xfrm>
              <a:off x="9812218" y="3293928"/>
              <a:ext cx="626903" cy="276999"/>
            </a:xfrm>
            <a:prstGeom prst="rect">
              <a:avLst/>
            </a:prstGeom>
            <a:noFill/>
            <a:ln>
              <a:noFill/>
            </a:ln>
          </p:spPr>
          <p:txBody>
            <a:bodyPr wrap="none" rtlCol="0">
              <a:spAutoFit/>
            </a:bodyPr>
            <a:lstStyle/>
            <a:p>
              <a:r>
                <a:rPr lang="en-US" sz="1200" b="1">
                  <a:solidFill>
                    <a:srgbClr val="3C4143"/>
                  </a:solidFill>
                  <a:ea typeface="Arial" charset="0"/>
                  <a:cs typeface="Arial" charset="0"/>
                </a:rPr>
                <a:t>Tokyo</a:t>
              </a:r>
            </a:p>
          </p:txBody>
        </p:sp>
        <p:sp>
          <p:nvSpPr>
            <p:cNvPr id="323" name="TextBox 322"/>
            <p:cNvSpPr txBox="1"/>
            <p:nvPr userDrawn="1"/>
          </p:nvSpPr>
          <p:spPr>
            <a:xfrm>
              <a:off x="7762123" y="3297945"/>
              <a:ext cx="878767"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Shanghai</a:t>
              </a:r>
            </a:p>
          </p:txBody>
        </p:sp>
        <p:sp>
          <p:nvSpPr>
            <p:cNvPr id="324" name="TextBox 323"/>
            <p:cNvSpPr txBox="1"/>
            <p:nvPr userDrawn="1"/>
          </p:nvSpPr>
          <p:spPr>
            <a:xfrm>
              <a:off x="8824478" y="5631081"/>
              <a:ext cx="841897"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Australia</a:t>
              </a:r>
            </a:p>
          </p:txBody>
        </p:sp>
        <p:sp>
          <p:nvSpPr>
            <p:cNvPr id="325" name="TextBox 324"/>
            <p:cNvSpPr txBox="1"/>
            <p:nvPr userDrawn="1"/>
          </p:nvSpPr>
          <p:spPr>
            <a:xfrm>
              <a:off x="1221096" y="2862711"/>
              <a:ext cx="930733" cy="276999"/>
            </a:xfrm>
            <a:prstGeom prst="rect">
              <a:avLst/>
            </a:prstGeom>
            <a:noFill/>
            <a:ln>
              <a:noFill/>
            </a:ln>
          </p:spPr>
          <p:txBody>
            <a:bodyPr wrap="square" rtlCol="0">
              <a:spAutoFit/>
            </a:bodyPr>
            <a:lstStyle/>
            <a:p>
              <a:pPr algn="r"/>
              <a:r>
                <a:rPr lang="en-US" sz="1200" b="1">
                  <a:solidFill>
                    <a:srgbClr val="3C4143"/>
                  </a:solidFill>
                  <a:ea typeface="Arial" charset="0"/>
                  <a:cs typeface="Arial" charset="0"/>
                </a:rPr>
                <a:t>Bellevue </a:t>
              </a:r>
            </a:p>
          </p:txBody>
        </p:sp>
        <p:sp>
          <p:nvSpPr>
            <p:cNvPr id="326" name="TextBox 325"/>
            <p:cNvSpPr txBox="1"/>
            <p:nvPr userDrawn="1"/>
          </p:nvSpPr>
          <p:spPr>
            <a:xfrm>
              <a:off x="1261744" y="3062014"/>
              <a:ext cx="1061073" cy="276999"/>
            </a:xfrm>
            <a:prstGeom prst="rect">
              <a:avLst/>
            </a:prstGeom>
            <a:noFill/>
            <a:ln>
              <a:noFill/>
            </a:ln>
          </p:spPr>
          <p:txBody>
            <a:bodyPr wrap="square" rtlCol="0">
              <a:spAutoFit/>
            </a:bodyPr>
            <a:lstStyle/>
            <a:p>
              <a:pPr algn="r"/>
              <a:r>
                <a:rPr lang="en-US" sz="1200" b="1">
                  <a:solidFill>
                    <a:srgbClr val="3C4143"/>
                  </a:solidFill>
                  <a:ea typeface="Arial" charset="0"/>
                  <a:cs typeface="Arial" charset="0"/>
                </a:rPr>
                <a:t>San Jose</a:t>
              </a:r>
            </a:p>
          </p:txBody>
        </p:sp>
        <p:sp>
          <p:nvSpPr>
            <p:cNvPr id="327" name="TextBox 326"/>
            <p:cNvSpPr txBox="1"/>
            <p:nvPr userDrawn="1"/>
          </p:nvSpPr>
          <p:spPr>
            <a:xfrm>
              <a:off x="1438446" y="3336792"/>
              <a:ext cx="942887"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Calabasas</a:t>
              </a:r>
            </a:p>
          </p:txBody>
        </p:sp>
        <p:sp>
          <p:nvSpPr>
            <p:cNvPr id="328" name="TextBox 327"/>
            <p:cNvSpPr txBox="1"/>
            <p:nvPr userDrawn="1"/>
          </p:nvSpPr>
          <p:spPr>
            <a:xfrm>
              <a:off x="1333591" y="3769642"/>
              <a:ext cx="930768"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Santa Ana</a:t>
              </a:r>
            </a:p>
          </p:txBody>
        </p:sp>
        <p:sp>
          <p:nvSpPr>
            <p:cNvPr id="329" name="TextBox 328"/>
            <p:cNvSpPr txBox="1"/>
            <p:nvPr userDrawn="1"/>
          </p:nvSpPr>
          <p:spPr>
            <a:xfrm>
              <a:off x="1648571" y="3543928"/>
              <a:ext cx="699230"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Encino</a:t>
              </a:r>
            </a:p>
          </p:txBody>
        </p:sp>
        <p:sp>
          <p:nvSpPr>
            <p:cNvPr id="330" name="TextBox 329"/>
            <p:cNvSpPr txBox="1"/>
            <p:nvPr userDrawn="1"/>
          </p:nvSpPr>
          <p:spPr>
            <a:xfrm>
              <a:off x="3193911" y="2573806"/>
              <a:ext cx="509628"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Troy</a:t>
              </a:r>
            </a:p>
          </p:txBody>
        </p:sp>
        <p:sp>
          <p:nvSpPr>
            <p:cNvPr id="331" name="TextBox 330"/>
            <p:cNvSpPr txBox="1"/>
            <p:nvPr userDrawn="1"/>
          </p:nvSpPr>
          <p:spPr>
            <a:xfrm>
              <a:off x="3818907" y="3281160"/>
              <a:ext cx="883575"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Somerset</a:t>
              </a:r>
            </a:p>
          </p:txBody>
        </p:sp>
        <p:sp>
          <p:nvSpPr>
            <p:cNvPr id="332" name="TextBox 331"/>
            <p:cNvSpPr txBox="1"/>
            <p:nvPr userDrawn="1"/>
          </p:nvSpPr>
          <p:spPr>
            <a:xfrm>
              <a:off x="3554101" y="3483086"/>
              <a:ext cx="886781"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Columbia</a:t>
              </a:r>
            </a:p>
          </p:txBody>
        </p:sp>
        <p:sp>
          <p:nvSpPr>
            <p:cNvPr id="333" name="TextBox 332"/>
            <p:cNvSpPr txBox="1"/>
            <p:nvPr userDrawn="1"/>
          </p:nvSpPr>
          <p:spPr>
            <a:xfrm>
              <a:off x="1891118" y="4184272"/>
              <a:ext cx="1007835" cy="276999"/>
            </a:xfrm>
            <a:prstGeom prst="rect">
              <a:avLst/>
            </a:prstGeom>
            <a:noFill/>
            <a:ln>
              <a:noFill/>
            </a:ln>
          </p:spPr>
          <p:txBody>
            <a:bodyPr wrap="square" rtlCol="0">
              <a:spAutoFit/>
            </a:bodyPr>
            <a:lstStyle/>
            <a:p>
              <a:pPr algn="r"/>
              <a:r>
                <a:rPr lang="en-US" sz="1200" b="1">
                  <a:solidFill>
                    <a:srgbClr val="3C4143"/>
                  </a:solidFill>
                  <a:ea typeface="Arial" charset="0"/>
                  <a:cs typeface="Arial" charset="0"/>
                </a:rPr>
                <a:t>Mexico</a:t>
              </a:r>
            </a:p>
          </p:txBody>
        </p:sp>
        <p:sp>
          <p:nvSpPr>
            <p:cNvPr id="334" name="TextBox 333"/>
            <p:cNvSpPr txBox="1"/>
            <p:nvPr userDrawn="1"/>
          </p:nvSpPr>
          <p:spPr>
            <a:xfrm flipH="1">
              <a:off x="2559393" y="3156127"/>
              <a:ext cx="1061073" cy="276999"/>
            </a:xfrm>
            <a:prstGeom prst="rect">
              <a:avLst/>
            </a:prstGeom>
            <a:noFill/>
            <a:ln>
              <a:noFill/>
            </a:ln>
          </p:spPr>
          <p:txBody>
            <a:bodyPr wrap="square" rtlCol="0">
              <a:spAutoFit/>
            </a:bodyPr>
            <a:lstStyle/>
            <a:p>
              <a:r>
                <a:rPr lang="en-US" sz="1200" b="1">
                  <a:solidFill>
                    <a:srgbClr val="3C4143"/>
                  </a:solidFill>
                  <a:ea typeface="Arial" charset="0"/>
                  <a:cs typeface="Arial" charset="0"/>
                </a:rPr>
                <a:t>Los Gatos</a:t>
              </a:r>
            </a:p>
          </p:txBody>
        </p:sp>
        <p:sp>
          <p:nvSpPr>
            <p:cNvPr id="335" name="TextBox 334"/>
            <p:cNvSpPr txBox="1"/>
            <p:nvPr userDrawn="1"/>
          </p:nvSpPr>
          <p:spPr>
            <a:xfrm>
              <a:off x="1639063" y="3993916"/>
              <a:ext cx="671979" cy="276999"/>
            </a:xfrm>
            <a:prstGeom prst="rect">
              <a:avLst/>
            </a:prstGeom>
            <a:noFill/>
            <a:ln>
              <a:noFill/>
            </a:ln>
          </p:spPr>
          <p:txBody>
            <a:bodyPr wrap="none" rtlCol="0">
              <a:spAutoFit/>
            </a:bodyPr>
            <a:lstStyle/>
            <a:p>
              <a:pPr algn="r"/>
              <a:r>
                <a:rPr lang="en-US" sz="1200" b="1">
                  <a:solidFill>
                    <a:srgbClr val="3C4143"/>
                  </a:solidFill>
                  <a:ea typeface="Arial" charset="0"/>
                  <a:cs typeface="Arial" charset="0"/>
                </a:rPr>
                <a:t>Poway</a:t>
              </a:r>
            </a:p>
          </p:txBody>
        </p:sp>
        <p:sp>
          <p:nvSpPr>
            <p:cNvPr id="336" name="TextBox 335"/>
            <p:cNvSpPr txBox="1"/>
            <p:nvPr userDrawn="1"/>
          </p:nvSpPr>
          <p:spPr>
            <a:xfrm>
              <a:off x="3214451" y="3699648"/>
              <a:ext cx="740908" cy="276999"/>
            </a:xfrm>
            <a:prstGeom prst="rect">
              <a:avLst/>
            </a:prstGeom>
            <a:noFill/>
            <a:ln>
              <a:noFill/>
            </a:ln>
          </p:spPr>
          <p:txBody>
            <a:bodyPr wrap="none" rtlCol="0">
              <a:spAutoFit/>
            </a:bodyPr>
            <a:lstStyle/>
            <a:p>
              <a:pPr algn="ctr"/>
              <a:r>
                <a:rPr lang="en-US" sz="1200" b="1">
                  <a:solidFill>
                    <a:srgbClr val="3C4143"/>
                  </a:solidFill>
                  <a:ea typeface="Arial" charset="0"/>
                  <a:cs typeface="Arial" charset="0"/>
                </a:rPr>
                <a:t>Raleigh</a:t>
              </a:r>
            </a:p>
          </p:txBody>
        </p:sp>
      </p:grpSp>
    </p:spTree>
    <p:extLst>
      <p:ext uri="{BB962C8B-B14F-4D97-AF65-F5344CB8AC3E}">
        <p14:creationId xmlns:p14="http://schemas.microsoft.com/office/powerpoint/2010/main" val="35755421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ircle Chart (Semiconductor Technologi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grpSp>
        <p:nvGrpSpPr>
          <p:cNvPr id="2" name="Group 1"/>
          <p:cNvGrpSpPr/>
          <p:nvPr userDrawn="1"/>
        </p:nvGrpSpPr>
        <p:grpSpPr>
          <a:xfrm>
            <a:off x="1783972" y="1853585"/>
            <a:ext cx="3811400" cy="3621335"/>
            <a:chOff x="1783972" y="1853585"/>
            <a:chExt cx="3811400" cy="3621335"/>
          </a:xfrm>
        </p:grpSpPr>
        <p:cxnSp>
          <p:nvCxnSpPr>
            <p:cNvPr id="9" name="Straight Connector 8"/>
            <p:cNvCxnSpPr>
              <a:cxnSpLocks noChangeAspect="1"/>
            </p:cNvCxnSpPr>
            <p:nvPr/>
          </p:nvCxnSpPr>
          <p:spPr>
            <a:xfrm flipV="1">
              <a:off x="3800177" y="3300463"/>
              <a:ext cx="1795195" cy="583833"/>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cxnSp>
          <p:nvCxnSpPr>
            <p:cNvPr id="10" name="Straight Connector 9"/>
            <p:cNvCxnSpPr>
              <a:cxnSpLocks noChangeAspect="1"/>
            </p:cNvCxnSpPr>
            <p:nvPr/>
          </p:nvCxnSpPr>
          <p:spPr>
            <a:xfrm>
              <a:off x="3728045" y="4106362"/>
              <a:ext cx="992116" cy="1368558"/>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cxnSp>
          <p:nvCxnSpPr>
            <p:cNvPr id="11" name="Straight Connector 10"/>
            <p:cNvCxnSpPr>
              <a:cxnSpLocks noChangeAspect="1"/>
            </p:cNvCxnSpPr>
            <p:nvPr/>
          </p:nvCxnSpPr>
          <p:spPr>
            <a:xfrm flipH="1">
              <a:off x="2500252" y="4106362"/>
              <a:ext cx="994594" cy="1368558"/>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cxnSp>
          <p:nvCxnSpPr>
            <p:cNvPr id="12" name="Straight Connector 11"/>
            <p:cNvCxnSpPr>
              <a:cxnSpLocks noChangeAspect="1"/>
            </p:cNvCxnSpPr>
            <p:nvPr/>
          </p:nvCxnSpPr>
          <p:spPr>
            <a:xfrm flipH="1" flipV="1">
              <a:off x="1783972" y="3324707"/>
              <a:ext cx="1646706" cy="559892"/>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cxnSp>
          <p:nvCxnSpPr>
            <p:cNvPr id="13" name="Straight Connector 12"/>
            <p:cNvCxnSpPr>
              <a:cxnSpLocks noChangeAspect="1"/>
            </p:cNvCxnSpPr>
            <p:nvPr/>
          </p:nvCxnSpPr>
          <p:spPr>
            <a:xfrm flipV="1">
              <a:off x="3611502" y="1853585"/>
              <a:ext cx="0" cy="1893661"/>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grpSp>
      <p:grpSp>
        <p:nvGrpSpPr>
          <p:cNvPr id="14" name="Group 37"/>
          <p:cNvGrpSpPr>
            <a:grpSpLocks noChangeAspect="1"/>
          </p:cNvGrpSpPr>
          <p:nvPr/>
        </p:nvGrpSpPr>
        <p:grpSpPr bwMode="auto">
          <a:xfrm>
            <a:off x="1342965" y="1546886"/>
            <a:ext cx="4594225" cy="4600575"/>
            <a:chOff x="447" y="1022"/>
            <a:chExt cx="2894" cy="2898"/>
          </a:xfrm>
        </p:grpSpPr>
        <p:sp>
          <p:nvSpPr>
            <p:cNvPr id="15" name="Freeform 38"/>
            <p:cNvSpPr>
              <a:spLocks/>
            </p:cNvSpPr>
            <p:nvPr/>
          </p:nvSpPr>
          <p:spPr bwMode="auto">
            <a:xfrm>
              <a:off x="536" y="1022"/>
              <a:ext cx="1296" cy="944"/>
            </a:xfrm>
            <a:custGeom>
              <a:avLst/>
              <a:gdLst>
                <a:gd name="T0" fmla="*/ 0 w 481"/>
                <a:gd name="T1" fmla="*/ 350 h 350"/>
                <a:gd name="T2" fmla="*/ 481 w 481"/>
                <a:gd name="T3" fmla="*/ 0 h 350"/>
              </a:gdLst>
              <a:ahLst/>
              <a:cxnLst>
                <a:cxn ang="0">
                  <a:pos x="T0" y="T1"/>
                </a:cxn>
                <a:cxn ang="0">
                  <a:pos x="T2" y="T3"/>
                </a:cxn>
              </a:cxnLst>
              <a:rect l="0" t="0" r="r" b="b"/>
              <a:pathLst>
                <a:path w="481" h="350">
                  <a:moveTo>
                    <a:pt x="0" y="350"/>
                  </a:moveTo>
                  <a:cubicBezTo>
                    <a:pt x="76" y="147"/>
                    <a:pt x="265" y="9"/>
                    <a:pt x="481" y="0"/>
                  </a:cubicBezTo>
                </a:path>
              </a:pathLst>
            </a:custGeom>
            <a:solidFill>
              <a:srgbClr val="FFFFFF"/>
            </a:solidFill>
            <a:ln w="98425" cap="rnd">
              <a:solidFill>
                <a:schemeClr val="accent4"/>
              </a:solidFill>
              <a:prstDash val="solid"/>
              <a:miter lim="800000"/>
              <a:headEnd/>
              <a:tailEnd type="triangle"/>
            </a:ln>
          </p:spPr>
          <p:txBody>
            <a:bodyPr vert="horz" wrap="square" lIns="91440" tIns="45720" rIns="91440" bIns="45720" numCol="1" anchor="t" anchorCtr="0" compatLnSpc="1">
              <a:prstTxWarp prst="textNoShape">
                <a:avLst/>
              </a:prstTxWarp>
            </a:bodyPr>
            <a:lstStyle/>
            <a:p>
              <a:endParaRPr lang="en-GB">
                <a:solidFill>
                  <a:srgbClr val="A4A4A4"/>
                </a:solidFill>
              </a:endParaRPr>
            </a:p>
          </p:txBody>
        </p:sp>
        <p:sp>
          <p:nvSpPr>
            <p:cNvPr id="16" name="Freeform 39"/>
            <p:cNvSpPr>
              <a:spLocks/>
            </p:cNvSpPr>
            <p:nvPr/>
          </p:nvSpPr>
          <p:spPr bwMode="auto">
            <a:xfrm>
              <a:off x="447" y="2082"/>
              <a:ext cx="547" cy="1523"/>
            </a:xfrm>
            <a:custGeom>
              <a:avLst/>
              <a:gdLst>
                <a:gd name="T0" fmla="*/ 203 w 203"/>
                <a:gd name="T1" fmla="*/ 565 h 565"/>
                <a:gd name="T2" fmla="*/ 0 w 203"/>
                <a:gd name="T3" fmla="*/ 144 h 565"/>
                <a:gd name="T4" fmla="*/ 19 w 203"/>
                <a:gd name="T5" fmla="*/ 0 h 565"/>
              </a:gdLst>
              <a:ahLst/>
              <a:cxnLst>
                <a:cxn ang="0">
                  <a:pos x="T0" y="T1"/>
                </a:cxn>
                <a:cxn ang="0">
                  <a:pos x="T2" y="T3"/>
                </a:cxn>
                <a:cxn ang="0">
                  <a:pos x="T4" y="T5"/>
                </a:cxn>
              </a:cxnLst>
              <a:rect l="0" t="0" r="r" b="b"/>
              <a:pathLst>
                <a:path w="203" h="565">
                  <a:moveTo>
                    <a:pt x="203" y="565"/>
                  </a:moveTo>
                  <a:cubicBezTo>
                    <a:pt x="75" y="464"/>
                    <a:pt x="0" y="308"/>
                    <a:pt x="0" y="144"/>
                  </a:cubicBezTo>
                  <a:cubicBezTo>
                    <a:pt x="0" y="95"/>
                    <a:pt x="6" y="47"/>
                    <a:pt x="19" y="0"/>
                  </a:cubicBezTo>
                </a:path>
              </a:pathLst>
            </a:custGeom>
            <a:solidFill>
              <a:srgbClr val="FFFFFF"/>
            </a:solidFill>
            <a:ln w="98425" cap="rnd">
              <a:solidFill>
                <a:schemeClr val="accent4"/>
              </a:solidFill>
              <a:prstDash val="solid"/>
              <a:miter lim="800000"/>
              <a:headEnd/>
              <a:tailEnd type="triangle"/>
            </a:ln>
          </p:spPr>
          <p:txBody>
            <a:bodyPr vert="horz" wrap="square" lIns="91440" tIns="45720" rIns="91440" bIns="45720" numCol="1" anchor="t" anchorCtr="0" compatLnSpc="1">
              <a:prstTxWarp prst="textNoShape">
                <a:avLst/>
              </a:prstTxWarp>
            </a:bodyPr>
            <a:lstStyle/>
            <a:p>
              <a:endParaRPr lang="en-GB">
                <a:solidFill>
                  <a:srgbClr val="3C4144"/>
                </a:solidFill>
              </a:endParaRPr>
            </a:p>
          </p:txBody>
        </p:sp>
        <p:sp>
          <p:nvSpPr>
            <p:cNvPr id="17" name="Freeform 40"/>
            <p:cNvSpPr>
              <a:spLocks/>
            </p:cNvSpPr>
            <p:nvPr/>
          </p:nvSpPr>
          <p:spPr bwMode="auto">
            <a:xfrm>
              <a:off x="1956" y="1022"/>
              <a:ext cx="1297" cy="944"/>
            </a:xfrm>
            <a:custGeom>
              <a:avLst/>
              <a:gdLst>
                <a:gd name="T0" fmla="*/ 0 w 481"/>
                <a:gd name="T1" fmla="*/ 0 h 350"/>
                <a:gd name="T2" fmla="*/ 481 w 481"/>
                <a:gd name="T3" fmla="*/ 350 h 350"/>
              </a:gdLst>
              <a:ahLst/>
              <a:cxnLst>
                <a:cxn ang="0">
                  <a:pos x="T0" y="T1"/>
                </a:cxn>
                <a:cxn ang="0">
                  <a:pos x="T2" y="T3"/>
                </a:cxn>
              </a:cxnLst>
              <a:rect l="0" t="0" r="r" b="b"/>
              <a:pathLst>
                <a:path w="481" h="350">
                  <a:moveTo>
                    <a:pt x="0" y="0"/>
                  </a:moveTo>
                  <a:cubicBezTo>
                    <a:pt x="216" y="9"/>
                    <a:pt x="405" y="147"/>
                    <a:pt x="481" y="350"/>
                  </a:cubicBezTo>
                </a:path>
              </a:pathLst>
            </a:custGeom>
            <a:solidFill>
              <a:srgbClr val="FFFFFF"/>
            </a:solidFill>
            <a:ln w="98425" cap="rnd">
              <a:solidFill>
                <a:schemeClr val="accent4"/>
              </a:solidFill>
              <a:prstDash val="solid"/>
              <a:miter lim="800000"/>
              <a:headEnd/>
              <a:tailEnd type="triangle"/>
            </a:ln>
          </p:spPr>
          <p:txBody>
            <a:bodyPr vert="horz" wrap="square" lIns="91440" tIns="45720" rIns="91440" bIns="45720" numCol="1" anchor="t" anchorCtr="0" compatLnSpc="1">
              <a:prstTxWarp prst="textNoShape">
                <a:avLst/>
              </a:prstTxWarp>
            </a:bodyPr>
            <a:lstStyle/>
            <a:p>
              <a:endParaRPr lang="en-GB">
                <a:solidFill>
                  <a:srgbClr val="3C4144"/>
                </a:solidFill>
              </a:endParaRPr>
            </a:p>
          </p:txBody>
        </p:sp>
        <p:sp>
          <p:nvSpPr>
            <p:cNvPr id="18" name="Freeform 41"/>
            <p:cNvSpPr>
              <a:spLocks/>
            </p:cNvSpPr>
            <p:nvPr/>
          </p:nvSpPr>
          <p:spPr bwMode="auto">
            <a:xfrm>
              <a:off x="2794" y="2082"/>
              <a:ext cx="547" cy="1523"/>
            </a:xfrm>
            <a:custGeom>
              <a:avLst/>
              <a:gdLst>
                <a:gd name="T0" fmla="*/ 184 w 203"/>
                <a:gd name="T1" fmla="*/ 0 h 565"/>
                <a:gd name="T2" fmla="*/ 203 w 203"/>
                <a:gd name="T3" fmla="*/ 144 h 565"/>
                <a:gd name="T4" fmla="*/ 0 w 203"/>
                <a:gd name="T5" fmla="*/ 565 h 565"/>
              </a:gdLst>
              <a:ahLst/>
              <a:cxnLst>
                <a:cxn ang="0">
                  <a:pos x="T0" y="T1"/>
                </a:cxn>
                <a:cxn ang="0">
                  <a:pos x="T2" y="T3"/>
                </a:cxn>
                <a:cxn ang="0">
                  <a:pos x="T4" y="T5"/>
                </a:cxn>
              </a:cxnLst>
              <a:rect l="0" t="0" r="r" b="b"/>
              <a:pathLst>
                <a:path w="203" h="565">
                  <a:moveTo>
                    <a:pt x="184" y="0"/>
                  </a:moveTo>
                  <a:cubicBezTo>
                    <a:pt x="197" y="47"/>
                    <a:pt x="203" y="95"/>
                    <a:pt x="203" y="144"/>
                  </a:cubicBezTo>
                  <a:cubicBezTo>
                    <a:pt x="203" y="308"/>
                    <a:pt x="128" y="464"/>
                    <a:pt x="0" y="565"/>
                  </a:cubicBezTo>
                </a:path>
              </a:pathLst>
            </a:custGeom>
            <a:solidFill>
              <a:srgbClr val="FFFFFF"/>
            </a:solidFill>
            <a:ln w="98425" cap="rnd">
              <a:solidFill>
                <a:schemeClr val="accent4"/>
              </a:solidFill>
              <a:prstDash val="solid"/>
              <a:miter lim="800000"/>
              <a:headEnd/>
              <a:tailEnd type="triangle"/>
            </a:ln>
          </p:spPr>
          <p:txBody>
            <a:bodyPr vert="horz" wrap="square" lIns="91440" tIns="45720" rIns="91440" bIns="45720" numCol="1" anchor="t" anchorCtr="0" compatLnSpc="1">
              <a:prstTxWarp prst="textNoShape">
                <a:avLst/>
              </a:prstTxWarp>
            </a:bodyPr>
            <a:lstStyle/>
            <a:p>
              <a:endParaRPr lang="en-GB">
                <a:solidFill>
                  <a:srgbClr val="3C4144"/>
                </a:solidFill>
              </a:endParaRPr>
            </a:p>
          </p:txBody>
        </p:sp>
        <p:sp>
          <p:nvSpPr>
            <p:cNvPr id="19" name="Freeform 42"/>
            <p:cNvSpPr>
              <a:spLocks/>
            </p:cNvSpPr>
            <p:nvPr/>
          </p:nvSpPr>
          <p:spPr bwMode="auto">
            <a:xfrm>
              <a:off x="1094" y="3677"/>
              <a:ext cx="1601" cy="243"/>
            </a:xfrm>
            <a:custGeom>
              <a:avLst/>
              <a:gdLst>
                <a:gd name="T0" fmla="*/ 594 w 594"/>
                <a:gd name="T1" fmla="*/ 0 h 90"/>
                <a:gd name="T2" fmla="*/ 297 w 594"/>
                <a:gd name="T3" fmla="*/ 90 h 90"/>
                <a:gd name="T4" fmla="*/ 297 w 594"/>
                <a:gd name="T5" fmla="*/ 90 h 90"/>
                <a:gd name="T6" fmla="*/ 0 w 594"/>
                <a:gd name="T7" fmla="*/ 0 h 90"/>
              </a:gdLst>
              <a:ahLst/>
              <a:cxnLst>
                <a:cxn ang="0">
                  <a:pos x="T0" y="T1"/>
                </a:cxn>
                <a:cxn ang="0">
                  <a:pos x="T2" y="T3"/>
                </a:cxn>
                <a:cxn ang="0">
                  <a:pos x="T4" y="T5"/>
                </a:cxn>
                <a:cxn ang="0">
                  <a:pos x="T6" y="T7"/>
                </a:cxn>
              </a:cxnLst>
              <a:rect l="0" t="0" r="r" b="b"/>
              <a:pathLst>
                <a:path w="594" h="90">
                  <a:moveTo>
                    <a:pt x="594" y="0"/>
                  </a:moveTo>
                  <a:cubicBezTo>
                    <a:pt x="506" y="59"/>
                    <a:pt x="404" y="90"/>
                    <a:pt x="297" y="90"/>
                  </a:cubicBezTo>
                  <a:cubicBezTo>
                    <a:pt x="297" y="90"/>
                    <a:pt x="297" y="90"/>
                    <a:pt x="297" y="90"/>
                  </a:cubicBezTo>
                  <a:cubicBezTo>
                    <a:pt x="190" y="90"/>
                    <a:pt x="88" y="59"/>
                    <a:pt x="0" y="0"/>
                  </a:cubicBezTo>
                </a:path>
              </a:pathLst>
            </a:custGeom>
            <a:solidFill>
              <a:srgbClr val="FFFFFF"/>
            </a:solidFill>
            <a:ln w="98425" cap="rnd">
              <a:solidFill>
                <a:schemeClr val="accent4"/>
              </a:solidFill>
              <a:prstDash val="solid"/>
              <a:miter lim="800000"/>
              <a:headEnd/>
              <a:tailEnd type="triangle"/>
            </a:ln>
          </p:spPr>
          <p:txBody>
            <a:bodyPr vert="horz" wrap="square" lIns="91440" tIns="45720" rIns="91440" bIns="45720" numCol="1" anchor="t" anchorCtr="0" compatLnSpc="1">
              <a:prstTxWarp prst="textNoShape">
                <a:avLst/>
              </a:prstTxWarp>
            </a:bodyPr>
            <a:lstStyle/>
            <a:p>
              <a:endParaRPr lang="en-GB">
                <a:solidFill>
                  <a:srgbClr val="3C4144"/>
                </a:solidFill>
              </a:endParaRPr>
            </a:p>
          </p:txBody>
        </p:sp>
      </p:grpSp>
      <p:sp>
        <p:nvSpPr>
          <p:cNvPr id="53" name="Title 4"/>
          <p:cNvSpPr>
            <a:spLocks noGrp="1"/>
          </p:cNvSpPr>
          <p:nvPr userDrawn="1">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sp>
        <p:nvSpPr>
          <p:cNvPr id="56" name="Text Placeholder 5"/>
          <p:cNvSpPr>
            <a:spLocks noGrp="1"/>
          </p:cNvSpPr>
          <p:nvPr>
            <p:ph type="body" sz="quarter" idx="29" hasCustomPrompt="1"/>
          </p:nvPr>
        </p:nvSpPr>
        <p:spPr>
          <a:xfrm>
            <a:off x="1989220" y="2296187"/>
            <a:ext cx="1542739" cy="941584"/>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sp>
        <p:nvSpPr>
          <p:cNvPr id="57" name="Text Placeholder 5"/>
          <p:cNvSpPr>
            <a:spLocks noGrp="1"/>
          </p:cNvSpPr>
          <p:nvPr>
            <p:ph type="body" sz="quarter" idx="30" hasCustomPrompt="1"/>
          </p:nvPr>
        </p:nvSpPr>
        <p:spPr>
          <a:xfrm>
            <a:off x="3712003" y="2296187"/>
            <a:ext cx="1537650" cy="941584"/>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sp>
        <p:nvSpPr>
          <p:cNvPr id="58" name="Text Placeholder 5"/>
          <p:cNvSpPr>
            <a:spLocks noGrp="1"/>
          </p:cNvSpPr>
          <p:nvPr>
            <p:ph type="body" sz="quarter" idx="31" hasCustomPrompt="1"/>
          </p:nvPr>
        </p:nvSpPr>
        <p:spPr>
          <a:xfrm>
            <a:off x="1537265" y="3791572"/>
            <a:ext cx="1542739" cy="941584"/>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sp>
        <p:nvSpPr>
          <p:cNvPr id="59" name="Text Placeholder 5"/>
          <p:cNvSpPr>
            <a:spLocks noGrp="1"/>
          </p:cNvSpPr>
          <p:nvPr>
            <p:ph type="body" sz="quarter" idx="32" hasCustomPrompt="1"/>
          </p:nvPr>
        </p:nvSpPr>
        <p:spPr>
          <a:xfrm>
            <a:off x="4147422" y="3770223"/>
            <a:ext cx="1537650" cy="941584"/>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sp>
        <p:nvSpPr>
          <p:cNvPr id="60" name="Text Placeholder 5"/>
          <p:cNvSpPr>
            <a:spLocks noGrp="1"/>
          </p:cNvSpPr>
          <p:nvPr>
            <p:ph type="body" sz="quarter" idx="33" hasCustomPrompt="1"/>
          </p:nvPr>
        </p:nvSpPr>
        <p:spPr>
          <a:xfrm>
            <a:off x="2872047" y="4841464"/>
            <a:ext cx="1537650" cy="941584"/>
          </a:xfrm>
          <a:prstGeom prst="rect">
            <a:avLst/>
          </a:prstGeom>
        </p:spPr>
        <p:txBody>
          <a:bodyPr anchor="ctr"/>
          <a:lstStyle>
            <a:lvl1pPr marL="0" indent="0" algn="ctr">
              <a:buNone/>
              <a:defRPr sz="18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18PT Headline</a:t>
            </a:r>
          </a:p>
        </p:txBody>
      </p:sp>
      <p:sp>
        <p:nvSpPr>
          <p:cNvPr id="22" name="Text Placeholder 4"/>
          <p:cNvSpPr>
            <a:spLocks noGrp="1"/>
          </p:cNvSpPr>
          <p:nvPr>
            <p:ph type="body" sz="quarter" idx="34" hasCustomPrompt="1"/>
          </p:nvPr>
        </p:nvSpPr>
        <p:spPr>
          <a:xfrm>
            <a:off x="6602819" y="1403498"/>
            <a:ext cx="4795431" cy="4678325"/>
          </a:xfrm>
          <a:prstGeom prst="rect">
            <a:avLst/>
          </a:prstGeom>
        </p:spPr>
        <p:txBody>
          <a:bodyPr anchor="ctr" anchorCtr="0"/>
          <a:lstStyle>
            <a:lvl1pPr marL="365760" indent="-365760">
              <a:buClr>
                <a:schemeClr val="accent4"/>
              </a:buClr>
              <a:buSzPct val="105000"/>
              <a:buFont typeface="LucidaGrande" charset="0"/>
              <a:buChar char="▸"/>
              <a:defRPr lang="en-US" sz="2500" b="0" kern="1200" baseline="0" dirty="0">
                <a:solidFill>
                  <a:schemeClr val="bg1"/>
                </a:solidFill>
                <a:latin typeface="+mn-lt"/>
                <a:ea typeface="+mn-ea"/>
                <a:cs typeface="+mn-cs"/>
              </a:defRPr>
            </a:lvl1pPr>
            <a:lvl2pPr marL="800100" indent="-342900">
              <a:buClr>
                <a:schemeClr val="accent4"/>
              </a:buClr>
              <a:buSzPct val="100000"/>
              <a:buFont typeface="LucidaGrande" charset="0"/>
              <a:buChar char="▸"/>
              <a:defRPr sz="2000"/>
            </a:lvl2pPr>
            <a:lvl3pPr marL="1143000" indent="-228600">
              <a:buClr>
                <a:schemeClr val="accent4"/>
              </a:buClr>
              <a:buSzPct val="100000"/>
              <a:buFont typeface="LucidaGrande" charset="0"/>
              <a:buChar char="‣"/>
              <a:defRPr sz="1800"/>
            </a:lvl3pPr>
            <a:lvl4pPr marL="1600200" indent="-228600">
              <a:buClr>
                <a:schemeClr val="accent4"/>
              </a:buClr>
              <a:buSzPct val="100000"/>
              <a:buFont typeface="LucidaGrande" charset="0"/>
              <a:buChar char="▸"/>
              <a:defRPr sz="1600"/>
            </a:lvl4pPr>
            <a:lvl5pPr marL="2057400" indent="-228600">
              <a:buClr>
                <a:schemeClr val="accent4"/>
              </a:buClr>
              <a:buSzPct val="100000"/>
              <a:buFont typeface="LucidaGrande" charset="0"/>
              <a:buChar char="‣"/>
              <a:defRPr sz="1600"/>
            </a:lvl5pPr>
            <a:lvl6pPr marL="2514600" indent="-228600">
              <a:buClr>
                <a:schemeClr val="accent4"/>
              </a:buClr>
              <a:buFont typeface="LucidaGrande" charset="0"/>
              <a:buChar char="‣"/>
              <a:defRPr/>
            </a:lvl6pPr>
          </a:lstStyle>
          <a:p>
            <a:pPr lvl="0"/>
            <a:r>
              <a:rPr lang="en-US"/>
              <a:t>25PT bullet list</a:t>
            </a:r>
          </a:p>
          <a:p>
            <a:pPr lvl="0"/>
            <a:endParaRPr lang="en-US"/>
          </a:p>
          <a:p>
            <a:pPr lvl="0"/>
            <a:r>
              <a:rPr lang="en-US"/>
              <a:t>25PT bullet list</a:t>
            </a:r>
          </a:p>
          <a:p>
            <a:pPr lvl="0"/>
            <a:endParaRPr lang="en-US"/>
          </a:p>
          <a:p>
            <a:pPr lvl="0"/>
            <a:r>
              <a:rPr lang="en-US"/>
              <a:t>25PT bullet list</a:t>
            </a:r>
          </a:p>
          <a:p>
            <a:pPr lvl="0"/>
            <a:endParaRPr lang="en-US"/>
          </a:p>
          <a:p>
            <a:pPr lvl="0"/>
            <a:r>
              <a:rPr lang="en-US"/>
              <a:t>25PT bullet list</a:t>
            </a:r>
          </a:p>
        </p:txBody>
      </p:sp>
    </p:spTree>
    <p:extLst>
      <p:ext uri="{BB962C8B-B14F-4D97-AF65-F5344CB8AC3E}">
        <p14:creationId xmlns:p14="http://schemas.microsoft.com/office/powerpoint/2010/main" val="2298097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Level Bullets (1-Headline)">
    <p:spTree>
      <p:nvGrpSpPr>
        <p:cNvPr id="1" name=""/>
        <p:cNvGrpSpPr/>
        <p:nvPr/>
      </p:nvGrpSpPr>
      <p:grpSpPr>
        <a:xfrm>
          <a:off x="0" y="0"/>
          <a:ext cx="0" cy="0"/>
          <a:chOff x="0" y="0"/>
          <a:chExt cx="0" cy="0"/>
        </a:xfrm>
      </p:grpSpPr>
      <p:sp>
        <p:nvSpPr>
          <p:cNvPr id="6" name="Title 4"/>
          <p:cNvSpPr>
            <a:spLocks noGrp="1"/>
          </p:cNvSpPr>
          <p:nvPr>
            <p:ph type="title" hasCustomPrompt="1"/>
          </p:nvPr>
        </p:nvSpPr>
        <p:spPr>
          <a:xfrm>
            <a:off x="771705" y="493777"/>
            <a:ext cx="10637848" cy="461263"/>
          </a:xfrm>
          <a:prstGeom prst="rect">
            <a:avLst/>
          </a:prstGeom>
        </p:spPr>
        <p:txBody>
          <a:bodyPr anchor="t"/>
          <a:lstStyle>
            <a:lvl1pPr>
              <a:defRPr sz="3500" b="0" i="0">
                <a:solidFill>
                  <a:schemeClr val="tx1"/>
                </a:solidFill>
                <a:latin typeface="+mj-lt"/>
                <a:ea typeface="Calibri" charset="0"/>
                <a:cs typeface="Calibri" charset="0"/>
              </a:defRPr>
            </a:lvl1pPr>
          </a:lstStyle>
          <a:p>
            <a:r>
              <a:rPr lang="en-US"/>
              <a:t>35PT - Insert Heading</a:t>
            </a:r>
          </a:p>
        </p:txBody>
      </p:sp>
      <p:sp>
        <p:nvSpPr>
          <p:cNvPr id="2" name="Slide Number Placeholder 1"/>
          <p:cNvSpPr>
            <a:spLocks noGrp="1"/>
          </p:cNvSpPr>
          <p:nvPr>
            <p:ph type="sldNum" sz="quarter" idx="15"/>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8" name="Content Placeholder 7"/>
          <p:cNvSpPr>
            <a:spLocks noGrp="1"/>
          </p:cNvSpPr>
          <p:nvPr>
            <p:ph sz="quarter" idx="16" hasCustomPrompt="1"/>
          </p:nvPr>
        </p:nvSpPr>
        <p:spPr>
          <a:xfrm>
            <a:off x="776288" y="1339850"/>
            <a:ext cx="10642600" cy="4805363"/>
          </a:xfrm>
          <a:prstGeom prst="rect">
            <a:avLst/>
          </a:prstGeom>
        </p:spPr>
        <p:txBody>
          <a:bodyPr/>
          <a:lstStyle>
            <a:lvl1pPr marL="342900" indent="-342900">
              <a:buClr>
                <a:schemeClr val="accent4"/>
              </a:buClr>
              <a:buSzPct val="105000"/>
              <a:buFont typeface="LucidaGrande" charset="0"/>
              <a:buChar char="‣"/>
              <a:defRPr sz="2000" b="1"/>
            </a:lvl1pPr>
            <a:lvl2pPr marL="320040" indent="-228600">
              <a:buClr>
                <a:schemeClr val="accent4"/>
              </a:buClr>
              <a:buFont typeface="LucidaGrande" charset="0"/>
              <a:buChar char="▸"/>
              <a:defRPr sz="2000" baseline="0"/>
            </a:lvl2pPr>
            <a:lvl3pPr marL="1143000" indent="-228600">
              <a:buClr>
                <a:schemeClr val="accent4"/>
              </a:buClr>
              <a:buFont typeface="LucidaGrande" charset="0"/>
              <a:buChar char="▸"/>
              <a:defRPr sz="1800" baseline="0"/>
            </a:lvl3pPr>
            <a:lvl4pPr marL="1600200" indent="-228600">
              <a:buClr>
                <a:schemeClr val="accent4"/>
              </a:buClr>
              <a:buFont typeface="LucidaGrande" charset="0"/>
              <a:buChar char="▸"/>
              <a:defRPr sz="1600" baseline="0"/>
            </a:lvl4pPr>
            <a:lvl5pPr marL="2057400" indent="-228600">
              <a:buClr>
                <a:schemeClr val="accent4"/>
              </a:buClr>
              <a:buFont typeface="LucidaGrande" charset="0"/>
              <a:buChar char="▸"/>
              <a:defRPr sz="2000"/>
            </a:lvl5pPr>
          </a:lstStyle>
          <a:p>
            <a:pPr lvl="0"/>
            <a:r>
              <a:rPr lang="en-US"/>
              <a:t>20PT Click to edit Master text styles</a:t>
            </a:r>
          </a:p>
          <a:p>
            <a:pPr lvl="1"/>
            <a:r>
              <a:rPr lang="en-US"/>
              <a:t>20PT Second level</a:t>
            </a:r>
          </a:p>
          <a:p>
            <a:pPr lvl="1"/>
            <a:r>
              <a:rPr lang="en-US"/>
              <a:t>20PT Second level</a:t>
            </a:r>
          </a:p>
          <a:p>
            <a:pPr lvl="2"/>
            <a:r>
              <a:rPr lang="en-US"/>
              <a:t>18PT Third level</a:t>
            </a:r>
          </a:p>
          <a:p>
            <a:pPr lvl="3"/>
            <a:r>
              <a:rPr lang="en-US"/>
              <a:t>16PT Fourth level</a:t>
            </a:r>
          </a:p>
          <a:p>
            <a:pPr lvl="1"/>
            <a:endParaRPr lang="en-US"/>
          </a:p>
          <a:p>
            <a:pPr lvl="0"/>
            <a:r>
              <a:rPr lang="en-US"/>
              <a:t>20PT Click to edit Master text styles</a:t>
            </a:r>
          </a:p>
          <a:p>
            <a:pPr lvl="1"/>
            <a:r>
              <a:rPr lang="en-US"/>
              <a:t>20PT Second level</a:t>
            </a:r>
          </a:p>
          <a:p>
            <a:pPr lvl="1"/>
            <a:r>
              <a:rPr lang="en-US"/>
              <a:t>20PT Second level</a:t>
            </a:r>
          </a:p>
          <a:p>
            <a:pPr lvl="2"/>
            <a:r>
              <a:rPr lang="en-US"/>
              <a:t>18PT Third level</a:t>
            </a:r>
          </a:p>
          <a:p>
            <a:pPr lvl="3"/>
            <a:r>
              <a:rPr lang="en-US"/>
              <a:t>16PT Fourth level</a:t>
            </a:r>
          </a:p>
          <a:p>
            <a:pPr lvl="1"/>
            <a:endParaRPr lang="en-US"/>
          </a:p>
        </p:txBody>
      </p:sp>
    </p:spTree>
    <p:extLst>
      <p:ext uri="{BB962C8B-B14F-4D97-AF65-F5344CB8AC3E}">
        <p14:creationId xmlns:p14="http://schemas.microsoft.com/office/powerpoint/2010/main" val="1801053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Level Bullets (2-Headline)">
    <p:spTree>
      <p:nvGrpSpPr>
        <p:cNvPr id="1" name=""/>
        <p:cNvGrpSpPr/>
        <p:nvPr/>
      </p:nvGrpSpPr>
      <p:grpSpPr>
        <a:xfrm>
          <a:off x="0" y="0"/>
          <a:ext cx="0" cy="0"/>
          <a:chOff x="0" y="0"/>
          <a:chExt cx="0" cy="0"/>
        </a:xfrm>
      </p:grpSpPr>
      <p:sp>
        <p:nvSpPr>
          <p:cNvPr id="5" name="Content Placeholder 7"/>
          <p:cNvSpPr>
            <a:spLocks noGrp="1"/>
          </p:cNvSpPr>
          <p:nvPr>
            <p:ph sz="quarter" idx="17" hasCustomPrompt="1"/>
          </p:nvPr>
        </p:nvSpPr>
        <p:spPr>
          <a:xfrm>
            <a:off x="776288" y="1913860"/>
            <a:ext cx="10642600" cy="4231353"/>
          </a:xfrm>
          <a:prstGeom prst="rect">
            <a:avLst/>
          </a:prstGeom>
        </p:spPr>
        <p:txBody>
          <a:bodyPr/>
          <a:lstStyle>
            <a:lvl1pPr marL="342900" indent="-342900">
              <a:buClr>
                <a:schemeClr val="accent4"/>
              </a:buClr>
              <a:buFont typeface="LucidaGrande" charset="0"/>
              <a:buChar char="‣"/>
              <a:defRPr sz="2000" b="1"/>
            </a:lvl1pPr>
            <a:lvl2pPr marL="320040" indent="-228600">
              <a:buClr>
                <a:schemeClr val="accent4"/>
              </a:buClr>
              <a:buFont typeface="LucidaGrande" charset="0"/>
              <a:buChar char="▸"/>
              <a:defRPr sz="2000" baseline="0"/>
            </a:lvl2pPr>
            <a:lvl3pPr marL="1143000" indent="-228600">
              <a:buClr>
                <a:schemeClr val="accent4"/>
              </a:buClr>
              <a:buFont typeface="LucidaGrande" charset="0"/>
              <a:buChar char="▸"/>
              <a:defRPr sz="1800" baseline="0"/>
            </a:lvl3pPr>
            <a:lvl4pPr marL="1600200" indent="-228600">
              <a:buClr>
                <a:schemeClr val="accent4"/>
              </a:buClr>
              <a:buFont typeface="LucidaGrande" charset="0"/>
              <a:buChar char="▸"/>
              <a:defRPr sz="1800" baseline="0"/>
            </a:lvl4pPr>
            <a:lvl5pPr marL="2057400" indent="-228600">
              <a:buClr>
                <a:schemeClr val="accent4"/>
              </a:buClr>
              <a:buFont typeface="LucidaGrande" charset="0"/>
              <a:buChar char="▸"/>
              <a:defRPr sz="2000"/>
            </a:lvl5pPr>
          </a:lstStyle>
          <a:p>
            <a:pPr lvl="0"/>
            <a:r>
              <a:rPr lang="en-US"/>
              <a:t>20PT Click to edit Master text styles</a:t>
            </a:r>
          </a:p>
          <a:p>
            <a:pPr lvl="1"/>
            <a:r>
              <a:rPr lang="en-US"/>
              <a:t>20PT Second level</a:t>
            </a:r>
          </a:p>
          <a:p>
            <a:pPr lvl="1"/>
            <a:r>
              <a:rPr lang="en-US"/>
              <a:t>20PT Second level</a:t>
            </a:r>
          </a:p>
          <a:p>
            <a:pPr lvl="2"/>
            <a:r>
              <a:rPr lang="en-US"/>
              <a:t>18PT Third level</a:t>
            </a:r>
          </a:p>
          <a:p>
            <a:pPr lvl="3"/>
            <a:r>
              <a:rPr lang="en-US"/>
              <a:t>16 PT Fourth level</a:t>
            </a:r>
          </a:p>
          <a:p>
            <a:pPr lvl="1"/>
            <a:endParaRPr lang="en-US"/>
          </a:p>
          <a:p>
            <a:pPr lvl="0"/>
            <a:r>
              <a:rPr lang="en-US"/>
              <a:t>20PT Click to edit Master text styles</a:t>
            </a:r>
          </a:p>
          <a:p>
            <a:pPr lvl="1"/>
            <a:r>
              <a:rPr lang="en-US"/>
              <a:t>20PT Second level</a:t>
            </a:r>
          </a:p>
          <a:p>
            <a:pPr lvl="1"/>
            <a:r>
              <a:rPr lang="en-US"/>
              <a:t>20PT Second level</a:t>
            </a:r>
          </a:p>
          <a:p>
            <a:pPr lvl="2"/>
            <a:r>
              <a:rPr lang="en-US"/>
              <a:t>18PT Third level</a:t>
            </a:r>
          </a:p>
          <a:p>
            <a:pPr lvl="3"/>
            <a:r>
              <a:rPr lang="en-US"/>
              <a:t>16 PT Fourth level</a:t>
            </a:r>
          </a:p>
          <a:p>
            <a:pPr lvl="1"/>
            <a:endParaRPr lang="en-US"/>
          </a:p>
        </p:txBody>
      </p:sp>
      <p:sp>
        <p:nvSpPr>
          <p:cNvPr id="7" name="Title 4"/>
          <p:cNvSpPr>
            <a:spLocks noGrp="1"/>
          </p:cNvSpPr>
          <p:nvPr>
            <p:ph type="title" hasCustomPrompt="1"/>
          </p:nvPr>
        </p:nvSpPr>
        <p:spPr>
          <a:xfrm>
            <a:off x="771705" y="493777"/>
            <a:ext cx="10637848" cy="1020698"/>
          </a:xfrm>
          <a:prstGeom prst="rect">
            <a:avLst/>
          </a:prstGeom>
        </p:spPr>
        <p:txBody>
          <a:bodyPr anchor="t"/>
          <a:lstStyle>
            <a:lvl1pPr>
              <a:defRPr sz="3500" b="0" i="0" baseline="0">
                <a:solidFill>
                  <a:schemeClr val="tx1"/>
                </a:solidFill>
                <a:latin typeface="+mj-lt"/>
                <a:ea typeface="Calibri" charset="0"/>
                <a:cs typeface="Calibri" charset="0"/>
              </a:defRPr>
            </a:lvl1pPr>
          </a:lstStyle>
          <a:p>
            <a:r>
              <a:rPr lang="en-US"/>
              <a:t>35PT - Insert Heading</a:t>
            </a:r>
            <a:br>
              <a:rPr lang="en-US"/>
            </a:br>
            <a:r>
              <a:rPr lang="en-US"/>
              <a:t>(Max two lines)</a:t>
            </a:r>
          </a:p>
        </p:txBody>
      </p:sp>
      <p:sp>
        <p:nvSpPr>
          <p:cNvPr id="2" name="Slide Number Placeholder 1"/>
          <p:cNvSpPr>
            <a:spLocks noGrp="1"/>
          </p:cNvSpPr>
          <p:nvPr>
            <p:ph type="sldNum" sz="quarter" idx="15"/>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Tree>
    <p:extLst>
      <p:ext uri="{BB962C8B-B14F-4D97-AF65-F5344CB8AC3E}">
        <p14:creationId xmlns:p14="http://schemas.microsoft.com/office/powerpoint/2010/main" val="3151064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Copy (1-Headline)">
    <p:spTree>
      <p:nvGrpSpPr>
        <p:cNvPr id="1" name=""/>
        <p:cNvGrpSpPr/>
        <p:nvPr/>
      </p:nvGrpSpPr>
      <p:grpSpPr>
        <a:xfrm>
          <a:off x="0" y="0"/>
          <a:ext cx="0" cy="0"/>
          <a:chOff x="0" y="0"/>
          <a:chExt cx="0" cy="0"/>
        </a:xfrm>
      </p:grpSpPr>
      <p:sp>
        <p:nvSpPr>
          <p:cNvPr id="10" name="Title 4"/>
          <p:cNvSpPr>
            <a:spLocks noGrp="1"/>
          </p:cNvSpPr>
          <p:nvPr>
            <p:ph type="title" hasCustomPrompt="1"/>
          </p:nvPr>
        </p:nvSpPr>
        <p:spPr>
          <a:xfrm>
            <a:off x="771705" y="493777"/>
            <a:ext cx="10637848" cy="461263"/>
          </a:xfrm>
          <a:prstGeom prst="rect">
            <a:avLst/>
          </a:prstGeom>
        </p:spPr>
        <p:txBody>
          <a:bodyPr anchor="t"/>
          <a:lstStyle>
            <a:lvl1pPr>
              <a:defRPr sz="3500" b="0" i="0">
                <a:solidFill>
                  <a:schemeClr val="tx1"/>
                </a:solidFill>
                <a:latin typeface="+mj-lt"/>
                <a:ea typeface="Calibri" charset="0"/>
                <a:cs typeface="Calibri" charset="0"/>
              </a:defRPr>
            </a:lvl1pPr>
          </a:lstStyle>
          <a:p>
            <a:r>
              <a:rPr lang="en-US"/>
              <a:t>35PT - Insert Heading</a:t>
            </a:r>
          </a:p>
        </p:txBody>
      </p:sp>
      <p:sp>
        <p:nvSpPr>
          <p:cNvPr id="2" name="Slide Number Placeholder 1"/>
          <p:cNvSpPr>
            <a:spLocks noGrp="1"/>
          </p:cNvSpPr>
          <p:nvPr>
            <p:ph type="sldNum" sz="quarter" idx="16"/>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15" name="Content Placeholder 6"/>
          <p:cNvSpPr>
            <a:spLocks noGrp="1"/>
          </p:cNvSpPr>
          <p:nvPr>
            <p:ph sz="quarter" idx="13" hasCustomPrompt="1"/>
          </p:nvPr>
        </p:nvSpPr>
        <p:spPr>
          <a:xfrm>
            <a:off x="6356350" y="1351283"/>
            <a:ext cx="5053012" cy="4809805"/>
          </a:xfrm>
          <a:prstGeom prst="rect">
            <a:avLst/>
          </a:prstGeom>
        </p:spPr>
        <p:txBody>
          <a:bodyPr anchor="ctr">
            <a:noAutofit/>
          </a:bodyPr>
          <a:lstStyle>
            <a:lvl1pPr algn="ctr">
              <a:defRPr sz="1800" b="1" i="1" baseline="0">
                <a:latin typeface="+mn-lt"/>
                <a:ea typeface="DIN Next LT Pro" charset="0"/>
                <a:cs typeface="DIN Next LT Pro" charset="0"/>
              </a:defRPr>
            </a:lvl1pPr>
          </a:lstStyle>
          <a:p>
            <a:pPr lvl="0"/>
            <a:r>
              <a:rPr lang="en-US"/>
              <a:t>Click to insert content</a:t>
            </a:r>
          </a:p>
        </p:txBody>
      </p:sp>
      <p:cxnSp>
        <p:nvCxnSpPr>
          <p:cNvPr id="17" name="Straight Connector 16"/>
          <p:cNvCxnSpPr/>
          <p:nvPr userDrawn="1"/>
        </p:nvCxnSpPr>
        <p:spPr>
          <a:xfrm>
            <a:off x="6192764" y="1351283"/>
            <a:ext cx="0" cy="4809805"/>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8" name="Content Placeholder 7"/>
          <p:cNvSpPr>
            <a:spLocks noGrp="1"/>
          </p:cNvSpPr>
          <p:nvPr>
            <p:ph sz="quarter" idx="24" hasCustomPrompt="1"/>
          </p:nvPr>
        </p:nvSpPr>
        <p:spPr>
          <a:xfrm>
            <a:off x="776288" y="1339850"/>
            <a:ext cx="5241740" cy="4805363"/>
          </a:xfrm>
          <a:prstGeom prst="rect">
            <a:avLst/>
          </a:prstGeom>
        </p:spPr>
        <p:txBody>
          <a:bodyPr/>
          <a:lstStyle>
            <a:lvl1pPr marL="285750" indent="-285750">
              <a:buClr>
                <a:schemeClr val="accent4"/>
              </a:buClr>
              <a:buFont typeface="LucidaGrande" charset="0"/>
              <a:buChar char="‣"/>
              <a:defRPr sz="1800" b="0"/>
            </a:lvl1pPr>
            <a:lvl2pPr marL="457200" indent="-228600">
              <a:buClr>
                <a:schemeClr val="accent4"/>
              </a:buClr>
              <a:buFont typeface="LucidaGrande" charset="0"/>
              <a:buChar char="▸"/>
              <a:defRPr sz="1600" b="0" baseline="0"/>
            </a:lvl2pPr>
            <a:lvl3pPr marL="1143000" indent="-228600">
              <a:buClr>
                <a:schemeClr val="accent4"/>
              </a:buClr>
              <a:buFont typeface="LucidaGrande" charset="0"/>
              <a:buChar char="▸"/>
              <a:defRPr sz="1400" baseline="0"/>
            </a:lvl3pPr>
            <a:lvl4pPr marL="1600200" indent="-228600">
              <a:buClr>
                <a:schemeClr val="accent4"/>
              </a:buClr>
              <a:buFont typeface="LucidaGrande" charset="0"/>
              <a:buChar char="▸"/>
              <a:defRPr sz="1200" baseline="0"/>
            </a:lvl4pPr>
            <a:lvl5pPr marL="2057400" indent="-228600">
              <a:buClr>
                <a:schemeClr val="accent4"/>
              </a:buClr>
              <a:buFont typeface="LucidaGrande" charset="0"/>
              <a:buChar char="▸"/>
              <a:defRPr sz="1600"/>
            </a:lvl5pPr>
            <a:lvl6pPr marL="2514600" indent="-228600">
              <a:buClr>
                <a:schemeClr val="accent4"/>
              </a:buClr>
              <a:buFont typeface="LucidaGrande" charset="0"/>
              <a:buChar char="‣"/>
              <a:defRPr sz="1600"/>
            </a:lvl6pPr>
          </a:lstStyle>
          <a:p>
            <a:pPr lvl="0"/>
            <a:r>
              <a:rPr lang="en-US"/>
              <a:t>18PT Click to edit Master text styles</a:t>
            </a:r>
          </a:p>
          <a:p>
            <a:pPr lvl="1"/>
            <a:r>
              <a:rPr lang="en-US"/>
              <a:t>16PT Second level</a:t>
            </a:r>
          </a:p>
          <a:p>
            <a:pPr lvl="2"/>
            <a:r>
              <a:rPr lang="en-US"/>
              <a:t>14PT Third Level</a:t>
            </a:r>
          </a:p>
          <a:p>
            <a:pPr lvl="3"/>
            <a:r>
              <a:rPr lang="en-US"/>
              <a:t>12PT Fourth level</a:t>
            </a:r>
          </a:p>
          <a:p>
            <a:pPr lvl="2"/>
            <a:endParaRPr lang="en-US"/>
          </a:p>
          <a:p>
            <a:pPr lvl="3"/>
            <a:endParaRPr lang="en-US"/>
          </a:p>
          <a:p>
            <a:pPr lvl="4"/>
            <a:endParaRPr lang="en-US"/>
          </a:p>
          <a:p>
            <a:pPr lvl="5"/>
            <a:endParaRPr lang="en-US"/>
          </a:p>
        </p:txBody>
      </p:sp>
    </p:spTree>
    <p:extLst>
      <p:ext uri="{BB962C8B-B14F-4D97-AF65-F5344CB8AC3E}">
        <p14:creationId xmlns:p14="http://schemas.microsoft.com/office/powerpoint/2010/main" val="3759092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Copy (2-Headline)">
    <p:spTree>
      <p:nvGrpSpPr>
        <p:cNvPr id="1" name=""/>
        <p:cNvGrpSpPr/>
        <p:nvPr/>
      </p:nvGrpSpPr>
      <p:grpSpPr>
        <a:xfrm>
          <a:off x="0" y="0"/>
          <a:ext cx="0" cy="0"/>
          <a:chOff x="0" y="0"/>
          <a:chExt cx="0" cy="0"/>
        </a:xfrm>
      </p:grpSpPr>
      <p:sp>
        <p:nvSpPr>
          <p:cNvPr id="9" name="Title 4"/>
          <p:cNvSpPr>
            <a:spLocks noGrp="1"/>
          </p:cNvSpPr>
          <p:nvPr>
            <p:ph type="title" hasCustomPrompt="1"/>
          </p:nvPr>
        </p:nvSpPr>
        <p:spPr>
          <a:xfrm>
            <a:off x="771705" y="493777"/>
            <a:ext cx="10637848" cy="1020698"/>
          </a:xfrm>
          <a:prstGeom prst="rect">
            <a:avLst/>
          </a:prstGeom>
        </p:spPr>
        <p:txBody>
          <a:bodyPr anchor="t"/>
          <a:lstStyle>
            <a:lvl1pPr>
              <a:defRPr sz="3500" b="0" i="0" baseline="0">
                <a:solidFill>
                  <a:schemeClr val="tx1"/>
                </a:solidFill>
                <a:latin typeface="+mj-lt"/>
                <a:ea typeface="Calibri" charset="0"/>
                <a:cs typeface="Calibri" charset="0"/>
              </a:defRPr>
            </a:lvl1pPr>
          </a:lstStyle>
          <a:p>
            <a:r>
              <a:rPr lang="en-US"/>
              <a:t>35PT - Insert Heading</a:t>
            </a:r>
            <a:br>
              <a:rPr lang="en-US"/>
            </a:br>
            <a:r>
              <a:rPr lang="en-US"/>
              <a:t>(Max two lines)</a:t>
            </a:r>
          </a:p>
        </p:txBody>
      </p:sp>
      <p:sp>
        <p:nvSpPr>
          <p:cNvPr id="11" name="Content Placeholder 6"/>
          <p:cNvSpPr>
            <a:spLocks noGrp="1"/>
          </p:cNvSpPr>
          <p:nvPr>
            <p:ph sz="quarter" idx="13" hasCustomPrompt="1"/>
          </p:nvPr>
        </p:nvSpPr>
        <p:spPr>
          <a:xfrm>
            <a:off x="6356350" y="1910715"/>
            <a:ext cx="5053012" cy="4250373"/>
          </a:xfrm>
          <a:prstGeom prst="rect">
            <a:avLst/>
          </a:prstGeom>
        </p:spPr>
        <p:txBody>
          <a:bodyPr anchor="ctr">
            <a:noAutofit/>
          </a:bodyPr>
          <a:lstStyle>
            <a:lvl1pPr algn="ctr">
              <a:defRPr sz="1800" b="1" i="1" baseline="0">
                <a:latin typeface="+mn-lt"/>
                <a:ea typeface="DIN Next LT Pro" charset="0"/>
                <a:cs typeface="DIN Next LT Pro" charset="0"/>
              </a:defRPr>
            </a:lvl1pPr>
          </a:lstStyle>
          <a:p>
            <a:pPr lvl="0"/>
            <a:r>
              <a:rPr lang="en-US"/>
              <a:t>Click to insert content</a:t>
            </a:r>
          </a:p>
        </p:txBody>
      </p:sp>
      <p:sp>
        <p:nvSpPr>
          <p:cNvPr id="2" name="Slide Number Placeholder 1"/>
          <p:cNvSpPr>
            <a:spLocks noGrp="1"/>
          </p:cNvSpPr>
          <p:nvPr>
            <p:ph type="sldNum" sz="quarter" idx="16"/>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cxnSp>
        <p:nvCxnSpPr>
          <p:cNvPr id="12" name="Straight Connector 11"/>
          <p:cNvCxnSpPr/>
          <p:nvPr userDrawn="1"/>
        </p:nvCxnSpPr>
        <p:spPr>
          <a:xfrm>
            <a:off x="6192764" y="1910715"/>
            <a:ext cx="0" cy="4250373"/>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8" name="Content Placeholder 7"/>
          <p:cNvSpPr>
            <a:spLocks noGrp="1"/>
          </p:cNvSpPr>
          <p:nvPr>
            <p:ph sz="quarter" idx="25" hasCustomPrompt="1"/>
          </p:nvPr>
        </p:nvSpPr>
        <p:spPr>
          <a:xfrm>
            <a:off x="776288" y="1913860"/>
            <a:ext cx="5241740" cy="4231353"/>
          </a:xfrm>
          <a:prstGeom prst="rect">
            <a:avLst/>
          </a:prstGeom>
        </p:spPr>
        <p:txBody>
          <a:bodyPr/>
          <a:lstStyle>
            <a:lvl1pPr marL="0" indent="0">
              <a:buClr>
                <a:schemeClr val="accent4"/>
              </a:buClr>
              <a:buFont typeface="Arial" charset="0"/>
              <a:buNone/>
              <a:defRPr sz="1800" b="0"/>
            </a:lvl1pPr>
            <a:lvl2pPr marL="228600" indent="0">
              <a:buClr>
                <a:schemeClr val="accent4"/>
              </a:buClr>
              <a:buFont typeface="LucidaGrande" charset="0"/>
              <a:buNone/>
              <a:defRPr sz="1600" b="0" baseline="0"/>
            </a:lvl2pPr>
            <a:lvl3pPr marL="1143000" indent="-228600">
              <a:buClr>
                <a:schemeClr val="accent4"/>
              </a:buClr>
              <a:buFont typeface="LucidaGrande" charset="0"/>
              <a:buChar char="▸"/>
              <a:defRPr sz="2000"/>
            </a:lvl3pPr>
            <a:lvl4pPr marL="1600200" indent="-228600">
              <a:buClr>
                <a:schemeClr val="accent4"/>
              </a:buClr>
              <a:buFont typeface="LucidaGrande" charset="0"/>
              <a:buChar char="▸"/>
              <a:defRPr sz="2000"/>
            </a:lvl4pPr>
            <a:lvl5pPr marL="2057400" indent="-228600">
              <a:buClr>
                <a:schemeClr val="accent4"/>
              </a:buClr>
              <a:buFont typeface="LucidaGrande" charset="0"/>
              <a:buChar char="▸"/>
              <a:defRPr sz="2000"/>
            </a:lvl5pPr>
          </a:lstStyle>
          <a:p>
            <a:pPr lvl="0"/>
            <a:r>
              <a:rPr lang="en-US"/>
              <a:t>18PT Click to edit Master text styles</a:t>
            </a:r>
          </a:p>
          <a:p>
            <a:pPr lvl="1"/>
            <a:r>
              <a:rPr lang="en-US"/>
              <a:t>16PT Second level</a:t>
            </a:r>
          </a:p>
        </p:txBody>
      </p:sp>
    </p:spTree>
    <p:extLst>
      <p:ext uri="{BB962C8B-B14F-4D97-AF65-F5344CB8AC3E}">
        <p14:creationId xmlns:p14="http://schemas.microsoft.com/office/powerpoint/2010/main" val="40034852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Layout 1 (Auto)">
    <p:spTree>
      <p:nvGrpSpPr>
        <p:cNvPr id="1" name=""/>
        <p:cNvGrpSpPr/>
        <p:nvPr/>
      </p:nvGrpSpPr>
      <p:grpSpPr>
        <a:xfrm>
          <a:off x="0" y="0"/>
          <a:ext cx="0" cy="0"/>
          <a:chOff x="0" y="0"/>
          <a:chExt cx="0" cy="0"/>
        </a:xfrm>
      </p:grpSpPr>
      <p:sp>
        <p:nvSpPr>
          <p:cNvPr id="4" name="Rectangle 3"/>
          <p:cNvSpPr/>
          <p:nvPr userDrawn="1"/>
        </p:nvSpPr>
        <p:spPr>
          <a:xfrm>
            <a:off x="771705" y="1158240"/>
            <a:ext cx="3594928" cy="741680"/>
          </a:xfrm>
          <a:prstGeom prst="rect">
            <a:avLst/>
          </a:prstGeom>
          <a:solidFill>
            <a:srgbClr val="E069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5" name="Rectangle 4"/>
          <p:cNvSpPr/>
          <p:nvPr userDrawn="1"/>
        </p:nvSpPr>
        <p:spPr>
          <a:xfrm>
            <a:off x="4421768" y="1158240"/>
            <a:ext cx="910066" cy="74168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6" name="Text Placeholder 5"/>
          <p:cNvSpPr>
            <a:spLocks noGrp="1"/>
          </p:cNvSpPr>
          <p:nvPr>
            <p:ph type="body" sz="quarter" idx="26" hasCustomPrompt="1"/>
          </p:nvPr>
        </p:nvSpPr>
        <p:spPr>
          <a:xfrm>
            <a:off x="771705" y="1158241"/>
            <a:ext cx="3594928" cy="741679"/>
          </a:xfrm>
          <a:prstGeom prst="rect">
            <a:avLst/>
          </a:prstGeom>
          <a:solidFill>
            <a:schemeClr val="accent4"/>
          </a:solidFill>
        </p:spPr>
        <p:txBody>
          <a:bodyPr anchor="ctr"/>
          <a:lstStyle>
            <a:lvl1pPr marL="0" indent="0" algn="ctr">
              <a:buNone/>
              <a:defRPr sz="1600">
                <a:solidFill>
                  <a:srgbClr val="FFFFFF"/>
                </a:solidFill>
              </a:defRPr>
            </a:lvl1pPr>
          </a:lstStyle>
          <a:p>
            <a:pPr lvl="0"/>
            <a:r>
              <a:rPr lang="en-US"/>
              <a:t>Headline</a:t>
            </a:r>
          </a:p>
        </p:txBody>
      </p:sp>
      <p:sp>
        <p:nvSpPr>
          <p:cNvPr id="7" name="Rectangle 6"/>
          <p:cNvSpPr/>
          <p:nvPr userDrawn="1"/>
        </p:nvSpPr>
        <p:spPr>
          <a:xfrm>
            <a:off x="5386969" y="1158240"/>
            <a:ext cx="910066" cy="741680"/>
          </a:xfrm>
          <a:prstGeom prst="rect">
            <a:avLst/>
          </a:prstGeom>
          <a:solidFill>
            <a:srgbClr val="E069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8" name="Rectangle 7"/>
          <p:cNvSpPr/>
          <p:nvPr userDrawn="1"/>
        </p:nvSpPr>
        <p:spPr>
          <a:xfrm>
            <a:off x="6352170" y="1158240"/>
            <a:ext cx="910066" cy="741680"/>
          </a:xfrm>
          <a:prstGeom prst="rect">
            <a:avLst/>
          </a:prstGeom>
          <a:solidFill>
            <a:srgbClr val="E069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9" name="Rectangle 8"/>
          <p:cNvSpPr/>
          <p:nvPr userDrawn="1"/>
        </p:nvSpPr>
        <p:spPr>
          <a:xfrm>
            <a:off x="7317371" y="1158240"/>
            <a:ext cx="910066" cy="741680"/>
          </a:xfrm>
          <a:prstGeom prst="rect">
            <a:avLst/>
          </a:prstGeom>
          <a:solidFill>
            <a:srgbClr val="E069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10" name="Text Placeholder 5"/>
          <p:cNvSpPr>
            <a:spLocks noGrp="1"/>
          </p:cNvSpPr>
          <p:nvPr>
            <p:ph type="body" sz="quarter" idx="30" hasCustomPrompt="1"/>
          </p:nvPr>
        </p:nvSpPr>
        <p:spPr>
          <a:xfrm>
            <a:off x="6352169" y="1158241"/>
            <a:ext cx="910065" cy="741679"/>
          </a:xfrm>
          <a:prstGeom prst="rect">
            <a:avLst/>
          </a:prstGeom>
          <a:solidFill>
            <a:schemeClr val="accent4"/>
          </a:solidFill>
        </p:spPr>
        <p:txBody>
          <a:bodyPr anchor="ctr"/>
          <a:lstStyle>
            <a:lvl1pPr marL="0" indent="0" algn="ctr">
              <a:buNone/>
              <a:defRPr sz="1600">
                <a:solidFill>
                  <a:srgbClr val="FFFFFF"/>
                </a:solidFill>
              </a:defRPr>
            </a:lvl1pPr>
          </a:lstStyle>
          <a:p>
            <a:pPr lvl="0"/>
            <a:r>
              <a:rPr lang="en-US"/>
              <a:t>QX</a:t>
            </a:r>
            <a:br>
              <a:rPr lang="en-US"/>
            </a:br>
            <a:r>
              <a:rPr lang="en-US"/>
              <a:t>YEAR</a:t>
            </a:r>
          </a:p>
        </p:txBody>
      </p:sp>
      <p:sp>
        <p:nvSpPr>
          <p:cNvPr id="11" name="Text Placeholder 5"/>
          <p:cNvSpPr>
            <a:spLocks noGrp="1"/>
          </p:cNvSpPr>
          <p:nvPr>
            <p:ph type="body" sz="quarter" idx="31" hasCustomPrompt="1"/>
          </p:nvPr>
        </p:nvSpPr>
        <p:spPr>
          <a:xfrm>
            <a:off x="7317371" y="1158241"/>
            <a:ext cx="910065" cy="741679"/>
          </a:xfrm>
          <a:prstGeom prst="rect">
            <a:avLst/>
          </a:prstGeom>
          <a:solidFill>
            <a:schemeClr val="accent4"/>
          </a:solidFill>
        </p:spPr>
        <p:txBody>
          <a:bodyPr anchor="ctr"/>
          <a:lstStyle>
            <a:lvl1pPr marL="0" indent="0" algn="ctr">
              <a:buNone/>
              <a:defRPr sz="1600">
                <a:solidFill>
                  <a:srgbClr val="FFFFFF"/>
                </a:solidFill>
              </a:defRPr>
            </a:lvl1pPr>
          </a:lstStyle>
          <a:p>
            <a:pPr lvl="0"/>
            <a:r>
              <a:rPr lang="en-US"/>
              <a:t>QX</a:t>
            </a:r>
            <a:br>
              <a:rPr lang="en-US"/>
            </a:br>
            <a:r>
              <a:rPr lang="en-US"/>
              <a:t>YEAR</a:t>
            </a:r>
          </a:p>
        </p:txBody>
      </p:sp>
      <p:sp>
        <p:nvSpPr>
          <p:cNvPr id="12" name="Text Placeholder 5"/>
          <p:cNvSpPr>
            <a:spLocks noGrp="1"/>
          </p:cNvSpPr>
          <p:nvPr>
            <p:ph type="body" sz="quarter" idx="32" hasCustomPrompt="1"/>
          </p:nvPr>
        </p:nvSpPr>
        <p:spPr>
          <a:xfrm>
            <a:off x="5386969" y="1158241"/>
            <a:ext cx="910065" cy="741679"/>
          </a:xfrm>
          <a:prstGeom prst="rect">
            <a:avLst/>
          </a:prstGeom>
          <a:solidFill>
            <a:schemeClr val="accent4"/>
          </a:solidFill>
        </p:spPr>
        <p:txBody>
          <a:bodyPr anchor="ctr"/>
          <a:lstStyle>
            <a:lvl1pPr marL="0" indent="0" algn="ctr">
              <a:buNone/>
              <a:defRPr sz="1600">
                <a:solidFill>
                  <a:srgbClr val="FFFFFF"/>
                </a:solidFill>
              </a:defRPr>
            </a:lvl1pPr>
          </a:lstStyle>
          <a:p>
            <a:pPr lvl="0"/>
            <a:r>
              <a:rPr lang="en-US"/>
              <a:t>QX</a:t>
            </a:r>
            <a:br>
              <a:rPr lang="en-US"/>
            </a:br>
            <a:r>
              <a:rPr lang="en-US"/>
              <a:t>YEAR</a:t>
            </a:r>
          </a:p>
        </p:txBody>
      </p:sp>
      <p:sp>
        <p:nvSpPr>
          <p:cNvPr id="13" name="Text Placeholder 5"/>
          <p:cNvSpPr>
            <a:spLocks noGrp="1"/>
          </p:cNvSpPr>
          <p:nvPr>
            <p:ph type="body" sz="quarter" idx="33" hasCustomPrompt="1"/>
          </p:nvPr>
        </p:nvSpPr>
        <p:spPr>
          <a:xfrm>
            <a:off x="4421769" y="1158241"/>
            <a:ext cx="910065" cy="741679"/>
          </a:xfrm>
          <a:prstGeom prst="rect">
            <a:avLst/>
          </a:prstGeom>
          <a:solidFill>
            <a:schemeClr val="accent4"/>
          </a:solidFill>
        </p:spPr>
        <p:txBody>
          <a:bodyPr anchor="ctr"/>
          <a:lstStyle>
            <a:lvl1pPr marL="0" indent="0" algn="ctr">
              <a:buNone/>
              <a:defRPr sz="1600">
                <a:solidFill>
                  <a:srgbClr val="FFFFFF"/>
                </a:solidFill>
              </a:defRPr>
            </a:lvl1pPr>
          </a:lstStyle>
          <a:p>
            <a:pPr lvl="0"/>
            <a:r>
              <a:rPr lang="en-US"/>
              <a:t>QX</a:t>
            </a:r>
            <a:br>
              <a:rPr lang="en-US"/>
            </a:br>
            <a:r>
              <a:rPr lang="en-US"/>
              <a:t>YEAR</a:t>
            </a:r>
          </a:p>
        </p:txBody>
      </p:sp>
      <p:sp>
        <p:nvSpPr>
          <p:cNvPr id="14" name="Rectangle 13"/>
          <p:cNvSpPr/>
          <p:nvPr userDrawn="1"/>
        </p:nvSpPr>
        <p:spPr>
          <a:xfrm>
            <a:off x="771705" y="1945641"/>
            <a:ext cx="3594928"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15" name="Rectangle 14"/>
          <p:cNvSpPr/>
          <p:nvPr userDrawn="1"/>
        </p:nvSpPr>
        <p:spPr>
          <a:xfrm>
            <a:off x="771705" y="2745636"/>
            <a:ext cx="3594928"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16" name="Rectangle 15"/>
          <p:cNvSpPr/>
          <p:nvPr userDrawn="1"/>
        </p:nvSpPr>
        <p:spPr>
          <a:xfrm>
            <a:off x="771705" y="3537447"/>
            <a:ext cx="3594928"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17" name="Rectangle 16"/>
          <p:cNvSpPr/>
          <p:nvPr userDrawn="1"/>
        </p:nvSpPr>
        <p:spPr>
          <a:xfrm>
            <a:off x="771705" y="4329258"/>
            <a:ext cx="3594928"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18" name="Rectangle 17"/>
          <p:cNvSpPr/>
          <p:nvPr userDrawn="1"/>
        </p:nvSpPr>
        <p:spPr>
          <a:xfrm>
            <a:off x="771705" y="5182030"/>
            <a:ext cx="3594928"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19" name="Rectangle 18"/>
          <p:cNvSpPr/>
          <p:nvPr userDrawn="1"/>
        </p:nvSpPr>
        <p:spPr>
          <a:xfrm>
            <a:off x="4421768" y="1945641"/>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0" name="Text Placeholder 5"/>
          <p:cNvSpPr>
            <a:spLocks noGrp="1"/>
          </p:cNvSpPr>
          <p:nvPr>
            <p:ph type="body" sz="quarter" idx="34" hasCustomPrompt="1"/>
          </p:nvPr>
        </p:nvSpPr>
        <p:spPr>
          <a:xfrm>
            <a:off x="4421768" y="1945642"/>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21" name="Rectangle 20"/>
          <p:cNvSpPr/>
          <p:nvPr userDrawn="1"/>
        </p:nvSpPr>
        <p:spPr>
          <a:xfrm>
            <a:off x="4421767" y="2745636"/>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2" name="Rectangle 21"/>
          <p:cNvSpPr/>
          <p:nvPr userDrawn="1"/>
        </p:nvSpPr>
        <p:spPr>
          <a:xfrm>
            <a:off x="4421767" y="3537447"/>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3" name="Rectangle 22"/>
          <p:cNvSpPr/>
          <p:nvPr userDrawn="1"/>
        </p:nvSpPr>
        <p:spPr>
          <a:xfrm>
            <a:off x="4421767" y="4329258"/>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4" name="Rectangle 23"/>
          <p:cNvSpPr/>
          <p:nvPr userDrawn="1"/>
        </p:nvSpPr>
        <p:spPr>
          <a:xfrm>
            <a:off x="4421767" y="5182030"/>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5" name="Rectangle 24"/>
          <p:cNvSpPr/>
          <p:nvPr userDrawn="1"/>
        </p:nvSpPr>
        <p:spPr>
          <a:xfrm>
            <a:off x="8269658" y="1945641"/>
            <a:ext cx="3139895"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6" name="Rectangle 25"/>
          <p:cNvSpPr/>
          <p:nvPr userDrawn="1"/>
        </p:nvSpPr>
        <p:spPr>
          <a:xfrm>
            <a:off x="5386968" y="1945641"/>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7" name="Rectangle 26"/>
          <p:cNvSpPr/>
          <p:nvPr userDrawn="1"/>
        </p:nvSpPr>
        <p:spPr>
          <a:xfrm>
            <a:off x="6339255" y="1945641"/>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8" name="Rectangle 27"/>
          <p:cNvSpPr/>
          <p:nvPr userDrawn="1"/>
        </p:nvSpPr>
        <p:spPr>
          <a:xfrm>
            <a:off x="7295086" y="1945641"/>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9" name="Text Placeholder 5"/>
          <p:cNvSpPr>
            <a:spLocks noGrp="1"/>
          </p:cNvSpPr>
          <p:nvPr>
            <p:ph type="body" sz="quarter" idx="35" hasCustomPrompt="1"/>
          </p:nvPr>
        </p:nvSpPr>
        <p:spPr>
          <a:xfrm>
            <a:off x="5377599" y="1945642"/>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30" name="Text Placeholder 5"/>
          <p:cNvSpPr>
            <a:spLocks noGrp="1"/>
          </p:cNvSpPr>
          <p:nvPr>
            <p:ph type="body" sz="quarter" idx="36" hasCustomPrompt="1"/>
          </p:nvPr>
        </p:nvSpPr>
        <p:spPr>
          <a:xfrm>
            <a:off x="6343589" y="1945642"/>
            <a:ext cx="89990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31" name="Text Placeholder 5"/>
          <p:cNvSpPr>
            <a:spLocks noGrp="1"/>
          </p:cNvSpPr>
          <p:nvPr>
            <p:ph type="body" sz="quarter" idx="37" hasCustomPrompt="1"/>
          </p:nvPr>
        </p:nvSpPr>
        <p:spPr>
          <a:xfrm>
            <a:off x="7295086" y="1945642"/>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32" name="Rectangle 31"/>
          <p:cNvSpPr/>
          <p:nvPr userDrawn="1"/>
        </p:nvSpPr>
        <p:spPr>
          <a:xfrm>
            <a:off x="8269658" y="2789974"/>
            <a:ext cx="3139895" cy="232530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33" name="Rectangle 32"/>
          <p:cNvSpPr/>
          <p:nvPr userDrawn="1"/>
        </p:nvSpPr>
        <p:spPr>
          <a:xfrm>
            <a:off x="8269658" y="5226368"/>
            <a:ext cx="3139895"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34" name="Rectangle 33"/>
          <p:cNvSpPr/>
          <p:nvPr userDrawn="1"/>
        </p:nvSpPr>
        <p:spPr>
          <a:xfrm>
            <a:off x="5386968" y="2745636"/>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35" name="Rectangle 34"/>
          <p:cNvSpPr/>
          <p:nvPr userDrawn="1"/>
        </p:nvSpPr>
        <p:spPr>
          <a:xfrm>
            <a:off x="6333429" y="2745636"/>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36" name="Rectangle 35"/>
          <p:cNvSpPr/>
          <p:nvPr userDrawn="1"/>
        </p:nvSpPr>
        <p:spPr>
          <a:xfrm>
            <a:off x="7298630" y="2745636"/>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37" name="Rectangle 36"/>
          <p:cNvSpPr/>
          <p:nvPr userDrawn="1"/>
        </p:nvSpPr>
        <p:spPr>
          <a:xfrm>
            <a:off x="5386968" y="3537832"/>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38" name="Rectangle 37"/>
          <p:cNvSpPr/>
          <p:nvPr userDrawn="1"/>
        </p:nvSpPr>
        <p:spPr>
          <a:xfrm>
            <a:off x="6333429" y="3537832"/>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39" name="Rectangle 38"/>
          <p:cNvSpPr/>
          <p:nvPr userDrawn="1"/>
        </p:nvSpPr>
        <p:spPr>
          <a:xfrm>
            <a:off x="7298630" y="3537832"/>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40" name="Rectangle 39"/>
          <p:cNvSpPr/>
          <p:nvPr userDrawn="1"/>
        </p:nvSpPr>
        <p:spPr>
          <a:xfrm>
            <a:off x="5386968" y="4329258"/>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41" name="Rectangle 40"/>
          <p:cNvSpPr/>
          <p:nvPr userDrawn="1"/>
        </p:nvSpPr>
        <p:spPr>
          <a:xfrm>
            <a:off x="6333429" y="4329258"/>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42" name="Rectangle 41"/>
          <p:cNvSpPr/>
          <p:nvPr userDrawn="1"/>
        </p:nvSpPr>
        <p:spPr>
          <a:xfrm>
            <a:off x="7298630" y="4329258"/>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43" name="Rectangle 42"/>
          <p:cNvSpPr/>
          <p:nvPr userDrawn="1"/>
        </p:nvSpPr>
        <p:spPr>
          <a:xfrm>
            <a:off x="5386968" y="5182030"/>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44" name="Rectangle 43"/>
          <p:cNvSpPr/>
          <p:nvPr userDrawn="1"/>
        </p:nvSpPr>
        <p:spPr>
          <a:xfrm>
            <a:off x="6333429" y="5182030"/>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45" name="Rectangle 44"/>
          <p:cNvSpPr/>
          <p:nvPr userDrawn="1"/>
        </p:nvSpPr>
        <p:spPr>
          <a:xfrm>
            <a:off x="7298630" y="5182030"/>
            <a:ext cx="910066" cy="7416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46" name="Text Placeholder 5"/>
          <p:cNvSpPr>
            <a:spLocks noGrp="1"/>
          </p:cNvSpPr>
          <p:nvPr>
            <p:ph type="body" sz="quarter" idx="38" hasCustomPrompt="1"/>
          </p:nvPr>
        </p:nvSpPr>
        <p:spPr>
          <a:xfrm>
            <a:off x="4421768" y="2745636"/>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47" name="Text Placeholder 5"/>
          <p:cNvSpPr>
            <a:spLocks noGrp="1"/>
          </p:cNvSpPr>
          <p:nvPr>
            <p:ph type="body" sz="quarter" idx="39" hasCustomPrompt="1"/>
          </p:nvPr>
        </p:nvSpPr>
        <p:spPr>
          <a:xfrm>
            <a:off x="5377599" y="2745636"/>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48" name="Text Placeholder 5"/>
          <p:cNvSpPr>
            <a:spLocks noGrp="1"/>
          </p:cNvSpPr>
          <p:nvPr>
            <p:ph type="body" sz="quarter" idx="40" hasCustomPrompt="1"/>
          </p:nvPr>
        </p:nvSpPr>
        <p:spPr>
          <a:xfrm>
            <a:off x="6343589" y="2745636"/>
            <a:ext cx="89990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49" name="Text Placeholder 5"/>
          <p:cNvSpPr>
            <a:spLocks noGrp="1"/>
          </p:cNvSpPr>
          <p:nvPr>
            <p:ph type="body" sz="quarter" idx="41" hasCustomPrompt="1"/>
          </p:nvPr>
        </p:nvSpPr>
        <p:spPr>
          <a:xfrm>
            <a:off x="7295086" y="2745636"/>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50" name="Text Placeholder 5"/>
          <p:cNvSpPr>
            <a:spLocks noGrp="1"/>
          </p:cNvSpPr>
          <p:nvPr>
            <p:ph type="body" sz="quarter" idx="42" hasCustomPrompt="1"/>
          </p:nvPr>
        </p:nvSpPr>
        <p:spPr>
          <a:xfrm>
            <a:off x="4421768" y="3537448"/>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51" name="Text Placeholder 5"/>
          <p:cNvSpPr>
            <a:spLocks noGrp="1"/>
          </p:cNvSpPr>
          <p:nvPr>
            <p:ph type="body" sz="quarter" idx="43" hasCustomPrompt="1"/>
          </p:nvPr>
        </p:nvSpPr>
        <p:spPr>
          <a:xfrm>
            <a:off x="5377599" y="3537448"/>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52" name="Text Placeholder 5"/>
          <p:cNvSpPr>
            <a:spLocks noGrp="1"/>
          </p:cNvSpPr>
          <p:nvPr>
            <p:ph type="body" sz="quarter" idx="44" hasCustomPrompt="1"/>
          </p:nvPr>
        </p:nvSpPr>
        <p:spPr>
          <a:xfrm>
            <a:off x="6343589" y="3537448"/>
            <a:ext cx="89990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53" name="Text Placeholder 5"/>
          <p:cNvSpPr>
            <a:spLocks noGrp="1"/>
          </p:cNvSpPr>
          <p:nvPr>
            <p:ph type="body" sz="quarter" idx="45" hasCustomPrompt="1"/>
          </p:nvPr>
        </p:nvSpPr>
        <p:spPr>
          <a:xfrm>
            <a:off x="7295086" y="3537448"/>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54" name="Text Placeholder 5"/>
          <p:cNvSpPr>
            <a:spLocks noGrp="1"/>
          </p:cNvSpPr>
          <p:nvPr>
            <p:ph type="body" sz="quarter" idx="46" hasCustomPrompt="1"/>
          </p:nvPr>
        </p:nvSpPr>
        <p:spPr>
          <a:xfrm>
            <a:off x="4421768" y="4329259"/>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55" name="Text Placeholder 5"/>
          <p:cNvSpPr>
            <a:spLocks noGrp="1"/>
          </p:cNvSpPr>
          <p:nvPr>
            <p:ph type="body" sz="quarter" idx="47" hasCustomPrompt="1"/>
          </p:nvPr>
        </p:nvSpPr>
        <p:spPr>
          <a:xfrm>
            <a:off x="5377599" y="4329259"/>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56" name="Text Placeholder 5"/>
          <p:cNvSpPr>
            <a:spLocks noGrp="1"/>
          </p:cNvSpPr>
          <p:nvPr>
            <p:ph type="body" sz="quarter" idx="48" hasCustomPrompt="1"/>
          </p:nvPr>
        </p:nvSpPr>
        <p:spPr>
          <a:xfrm>
            <a:off x="6343589" y="4329259"/>
            <a:ext cx="89990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57" name="Text Placeholder 5"/>
          <p:cNvSpPr>
            <a:spLocks noGrp="1"/>
          </p:cNvSpPr>
          <p:nvPr>
            <p:ph type="body" sz="quarter" idx="49" hasCustomPrompt="1"/>
          </p:nvPr>
        </p:nvSpPr>
        <p:spPr>
          <a:xfrm>
            <a:off x="7295086" y="4329259"/>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58" name="Text Placeholder 5"/>
          <p:cNvSpPr>
            <a:spLocks noGrp="1"/>
          </p:cNvSpPr>
          <p:nvPr>
            <p:ph type="body" sz="quarter" idx="50" hasCustomPrompt="1"/>
          </p:nvPr>
        </p:nvSpPr>
        <p:spPr>
          <a:xfrm>
            <a:off x="4421768" y="5130602"/>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59" name="Text Placeholder 5"/>
          <p:cNvSpPr>
            <a:spLocks noGrp="1"/>
          </p:cNvSpPr>
          <p:nvPr>
            <p:ph type="body" sz="quarter" idx="51" hasCustomPrompt="1"/>
          </p:nvPr>
        </p:nvSpPr>
        <p:spPr>
          <a:xfrm>
            <a:off x="5377599" y="5130602"/>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60" name="Text Placeholder 5"/>
          <p:cNvSpPr>
            <a:spLocks noGrp="1"/>
          </p:cNvSpPr>
          <p:nvPr>
            <p:ph type="body" sz="quarter" idx="52" hasCustomPrompt="1"/>
          </p:nvPr>
        </p:nvSpPr>
        <p:spPr>
          <a:xfrm>
            <a:off x="6343589" y="5130602"/>
            <a:ext cx="89990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61" name="Text Placeholder 5"/>
          <p:cNvSpPr>
            <a:spLocks noGrp="1"/>
          </p:cNvSpPr>
          <p:nvPr>
            <p:ph type="body" sz="quarter" idx="53" hasCustomPrompt="1"/>
          </p:nvPr>
        </p:nvSpPr>
        <p:spPr>
          <a:xfrm>
            <a:off x="7295086" y="5130602"/>
            <a:ext cx="910065" cy="741679"/>
          </a:xfrm>
          <a:prstGeom prst="rect">
            <a:avLst/>
          </a:prstGeom>
          <a:noFill/>
        </p:spPr>
        <p:txBody>
          <a:bodyPr anchor="ctr"/>
          <a:lstStyle>
            <a:lvl1pPr marL="0" indent="0" algn="ctr">
              <a:buNone/>
              <a:defRPr sz="1400">
                <a:solidFill>
                  <a:schemeClr val="tx1"/>
                </a:solidFill>
              </a:defRPr>
            </a:lvl1pPr>
          </a:lstStyle>
          <a:p>
            <a:pPr lvl="0"/>
            <a:r>
              <a:rPr lang="en-US"/>
              <a:t>$XXXX</a:t>
            </a:r>
          </a:p>
        </p:txBody>
      </p:sp>
      <p:sp>
        <p:nvSpPr>
          <p:cNvPr id="62" name="Text Placeholder 5"/>
          <p:cNvSpPr>
            <a:spLocks noGrp="1"/>
          </p:cNvSpPr>
          <p:nvPr>
            <p:ph type="body" sz="quarter" idx="54" hasCustomPrompt="1"/>
          </p:nvPr>
        </p:nvSpPr>
        <p:spPr>
          <a:xfrm>
            <a:off x="771705" y="1945642"/>
            <a:ext cx="3594928" cy="741679"/>
          </a:xfrm>
          <a:prstGeom prst="rect">
            <a:avLst/>
          </a:prstGeom>
          <a:noFill/>
        </p:spPr>
        <p:txBody>
          <a:bodyPr anchor="ctr"/>
          <a:lstStyle>
            <a:lvl1pPr marL="0" indent="0" algn="ctr">
              <a:buNone/>
              <a:defRPr sz="1400">
                <a:solidFill>
                  <a:schemeClr val="tx1"/>
                </a:solidFill>
              </a:defRPr>
            </a:lvl1pPr>
          </a:lstStyle>
          <a:p>
            <a:pPr lvl="0"/>
            <a:r>
              <a:rPr lang="en-US"/>
              <a:t>Headline</a:t>
            </a:r>
          </a:p>
        </p:txBody>
      </p:sp>
      <p:sp>
        <p:nvSpPr>
          <p:cNvPr id="63" name="Text Placeholder 5"/>
          <p:cNvSpPr>
            <a:spLocks noGrp="1"/>
          </p:cNvSpPr>
          <p:nvPr>
            <p:ph type="body" sz="quarter" idx="55" hasCustomPrompt="1"/>
          </p:nvPr>
        </p:nvSpPr>
        <p:spPr>
          <a:xfrm>
            <a:off x="771705" y="2745636"/>
            <a:ext cx="3594928" cy="741679"/>
          </a:xfrm>
          <a:prstGeom prst="rect">
            <a:avLst/>
          </a:prstGeom>
          <a:noFill/>
        </p:spPr>
        <p:txBody>
          <a:bodyPr anchor="ctr"/>
          <a:lstStyle>
            <a:lvl1pPr marL="0" indent="0" algn="ctr">
              <a:buNone/>
              <a:defRPr sz="1400">
                <a:solidFill>
                  <a:schemeClr val="tx1"/>
                </a:solidFill>
              </a:defRPr>
            </a:lvl1pPr>
          </a:lstStyle>
          <a:p>
            <a:pPr lvl="0"/>
            <a:r>
              <a:rPr lang="en-US"/>
              <a:t>Headline</a:t>
            </a:r>
          </a:p>
        </p:txBody>
      </p:sp>
      <p:sp>
        <p:nvSpPr>
          <p:cNvPr id="64" name="Text Placeholder 5"/>
          <p:cNvSpPr>
            <a:spLocks noGrp="1"/>
          </p:cNvSpPr>
          <p:nvPr>
            <p:ph type="body" sz="quarter" idx="56" hasCustomPrompt="1"/>
          </p:nvPr>
        </p:nvSpPr>
        <p:spPr>
          <a:xfrm>
            <a:off x="771705" y="3543582"/>
            <a:ext cx="3594928" cy="741679"/>
          </a:xfrm>
          <a:prstGeom prst="rect">
            <a:avLst/>
          </a:prstGeom>
          <a:noFill/>
        </p:spPr>
        <p:txBody>
          <a:bodyPr anchor="ctr"/>
          <a:lstStyle>
            <a:lvl1pPr marL="0" indent="0" algn="ctr">
              <a:buNone/>
              <a:defRPr sz="1400">
                <a:solidFill>
                  <a:schemeClr val="tx1"/>
                </a:solidFill>
              </a:defRPr>
            </a:lvl1pPr>
          </a:lstStyle>
          <a:p>
            <a:pPr lvl="0"/>
            <a:r>
              <a:rPr lang="en-US"/>
              <a:t>Headline</a:t>
            </a:r>
          </a:p>
        </p:txBody>
      </p:sp>
      <p:sp>
        <p:nvSpPr>
          <p:cNvPr id="65" name="Text Placeholder 5"/>
          <p:cNvSpPr>
            <a:spLocks noGrp="1"/>
          </p:cNvSpPr>
          <p:nvPr>
            <p:ph type="body" sz="quarter" idx="57" hasCustomPrompt="1"/>
          </p:nvPr>
        </p:nvSpPr>
        <p:spPr>
          <a:xfrm>
            <a:off x="771705" y="4329258"/>
            <a:ext cx="3594928" cy="741679"/>
          </a:xfrm>
          <a:prstGeom prst="rect">
            <a:avLst/>
          </a:prstGeom>
          <a:noFill/>
        </p:spPr>
        <p:txBody>
          <a:bodyPr anchor="ctr"/>
          <a:lstStyle>
            <a:lvl1pPr marL="0" indent="0" algn="ctr">
              <a:buNone/>
              <a:defRPr sz="1400">
                <a:solidFill>
                  <a:schemeClr val="tx1"/>
                </a:solidFill>
              </a:defRPr>
            </a:lvl1pPr>
          </a:lstStyle>
          <a:p>
            <a:pPr lvl="0"/>
            <a:r>
              <a:rPr lang="en-US"/>
              <a:t>Headline</a:t>
            </a:r>
          </a:p>
        </p:txBody>
      </p:sp>
      <p:sp>
        <p:nvSpPr>
          <p:cNvPr id="66" name="Text Placeholder 5"/>
          <p:cNvSpPr>
            <a:spLocks noGrp="1"/>
          </p:cNvSpPr>
          <p:nvPr>
            <p:ph type="body" sz="quarter" idx="58" hasCustomPrompt="1"/>
          </p:nvPr>
        </p:nvSpPr>
        <p:spPr>
          <a:xfrm>
            <a:off x="771705" y="5130602"/>
            <a:ext cx="3594928" cy="741679"/>
          </a:xfrm>
          <a:prstGeom prst="rect">
            <a:avLst/>
          </a:prstGeom>
          <a:noFill/>
        </p:spPr>
        <p:txBody>
          <a:bodyPr anchor="ctr"/>
          <a:lstStyle>
            <a:lvl1pPr marL="0" indent="0" algn="ctr">
              <a:buNone/>
              <a:defRPr sz="1400">
                <a:solidFill>
                  <a:schemeClr val="tx1"/>
                </a:solidFill>
              </a:defRPr>
            </a:lvl1pPr>
          </a:lstStyle>
          <a:p>
            <a:pPr lvl="0"/>
            <a:r>
              <a:rPr lang="en-US"/>
              <a:t>Headline</a:t>
            </a:r>
          </a:p>
        </p:txBody>
      </p:sp>
      <p:sp>
        <p:nvSpPr>
          <p:cNvPr id="67" name="Text Placeholder 5"/>
          <p:cNvSpPr>
            <a:spLocks noGrp="1"/>
          </p:cNvSpPr>
          <p:nvPr>
            <p:ph type="body" sz="quarter" idx="59" hasCustomPrompt="1"/>
          </p:nvPr>
        </p:nvSpPr>
        <p:spPr>
          <a:xfrm>
            <a:off x="8269656" y="1945642"/>
            <a:ext cx="3139897" cy="741679"/>
          </a:xfrm>
          <a:prstGeom prst="rect">
            <a:avLst/>
          </a:prstGeom>
          <a:solidFill>
            <a:srgbClr val="EBEBEB"/>
          </a:solidFill>
        </p:spPr>
        <p:txBody>
          <a:bodyPr anchor="ctr"/>
          <a:lstStyle>
            <a:lvl1pPr marL="0" indent="0" algn="ctr">
              <a:lnSpc>
                <a:spcPct val="100000"/>
              </a:lnSpc>
              <a:buNone/>
              <a:defRPr sz="1400" spc="0" baseline="0">
                <a:solidFill>
                  <a:schemeClr val="tx1"/>
                </a:solidFill>
              </a:defRPr>
            </a:lvl1pPr>
          </a:lstStyle>
          <a:p>
            <a:pPr lvl="0"/>
            <a:r>
              <a:rPr lang="en-US"/>
              <a:t>Copy goes here</a:t>
            </a:r>
          </a:p>
        </p:txBody>
      </p:sp>
      <p:sp>
        <p:nvSpPr>
          <p:cNvPr id="68" name="Text Placeholder 5"/>
          <p:cNvSpPr>
            <a:spLocks noGrp="1"/>
          </p:cNvSpPr>
          <p:nvPr>
            <p:ph type="body" sz="quarter" idx="60" hasCustomPrompt="1"/>
          </p:nvPr>
        </p:nvSpPr>
        <p:spPr>
          <a:xfrm>
            <a:off x="8269656" y="2745636"/>
            <a:ext cx="3139897" cy="2325301"/>
          </a:xfrm>
          <a:prstGeom prst="rect">
            <a:avLst/>
          </a:prstGeom>
          <a:solidFill>
            <a:srgbClr val="EBEBEB"/>
          </a:solidFill>
        </p:spPr>
        <p:txBody>
          <a:bodyPr anchor="ctr"/>
          <a:lstStyle>
            <a:lvl1pPr marL="0" indent="0" algn="ctr">
              <a:lnSpc>
                <a:spcPct val="100000"/>
              </a:lnSpc>
              <a:buNone/>
              <a:defRPr sz="1400" spc="0" baseline="0">
                <a:solidFill>
                  <a:schemeClr val="tx1"/>
                </a:solidFill>
              </a:defRPr>
            </a:lvl1pPr>
          </a:lstStyle>
          <a:p>
            <a:pPr lvl="0"/>
            <a:r>
              <a:rPr lang="en-US"/>
              <a:t>Copy goes here</a:t>
            </a:r>
          </a:p>
        </p:txBody>
      </p:sp>
      <p:sp>
        <p:nvSpPr>
          <p:cNvPr id="69" name="Text Placeholder 5"/>
          <p:cNvSpPr>
            <a:spLocks noGrp="1"/>
          </p:cNvSpPr>
          <p:nvPr>
            <p:ph type="body" sz="quarter" idx="61" hasCustomPrompt="1"/>
          </p:nvPr>
        </p:nvSpPr>
        <p:spPr>
          <a:xfrm>
            <a:off x="8269656" y="5129253"/>
            <a:ext cx="3139897" cy="743028"/>
          </a:xfrm>
          <a:prstGeom prst="rect">
            <a:avLst/>
          </a:prstGeom>
          <a:solidFill>
            <a:srgbClr val="EBEBEB"/>
          </a:solidFill>
        </p:spPr>
        <p:txBody>
          <a:bodyPr anchor="ctr"/>
          <a:lstStyle>
            <a:lvl1pPr marL="0" indent="0" algn="ctr">
              <a:lnSpc>
                <a:spcPct val="100000"/>
              </a:lnSpc>
              <a:buNone/>
              <a:defRPr sz="1400" spc="0" baseline="0">
                <a:solidFill>
                  <a:schemeClr val="tx1"/>
                </a:solidFill>
              </a:defRPr>
            </a:lvl1pPr>
          </a:lstStyle>
          <a:p>
            <a:pPr lvl="0"/>
            <a:r>
              <a:rPr lang="en-US"/>
              <a:t>Copy goes here</a:t>
            </a:r>
          </a:p>
        </p:txBody>
      </p:sp>
      <p:sp>
        <p:nvSpPr>
          <p:cNvPr id="70" name="Text Placeholder 5"/>
          <p:cNvSpPr>
            <a:spLocks noGrp="1"/>
          </p:cNvSpPr>
          <p:nvPr>
            <p:ph type="body" sz="quarter" idx="62" hasCustomPrompt="1"/>
          </p:nvPr>
        </p:nvSpPr>
        <p:spPr>
          <a:xfrm>
            <a:off x="771705" y="6062947"/>
            <a:ext cx="10637848" cy="266733"/>
          </a:xfrm>
          <a:prstGeom prst="rect">
            <a:avLst/>
          </a:prstGeom>
          <a:noFill/>
        </p:spPr>
        <p:txBody>
          <a:bodyPr anchor="ctr"/>
          <a:lstStyle>
            <a:lvl1pPr marL="0" indent="0" algn="l">
              <a:buNone/>
              <a:defRPr sz="900">
                <a:solidFill>
                  <a:schemeClr val="tx1"/>
                </a:solidFill>
              </a:defRPr>
            </a:lvl1pPr>
          </a:lstStyle>
          <a:p>
            <a:pPr lvl="0"/>
            <a:r>
              <a:rPr lang="en-US"/>
              <a:t>Any notes can go here</a:t>
            </a:r>
          </a:p>
        </p:txBody>
      </p:sp>
      <p:sp>
        <p:nvSpPr>
          <p:cNvPr id="71"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cxnSp>
        <p:nvCxnSpPr>
          <p:cNvPr id="77" name="Straight Connector 76"/>
          <p:cNvCxnSpPr/>
          <p:nvPr userDrawn="1"/>
        </p:nvCxnSpPr>
        <p:spPr>
          <a:xfrm>
            <a:off x="771705" y="2718331"/>
            <a:ext cx="7433446"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cxnSp>
        <p:nvCxnSpPr>
          <p:cNvPr id="78" name="Straight Connector 77"/>
          <p:cNvCxnSpPr/>
          <p:nvPr userDrawn="1"/>
        </p:nvCxnSpPr>
        <p:spPr>
          <a:xfrm>
            <a:off x="771705" y="3512578"/>
            <a:ext cx="7433446"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cxnSp>
        <p:nvCxnSpPr>
          <p:cNvPr id="79" name="Straight Connector 78"/>
          <p:cNvCxnSpPr/>
          <p:nvPr userDrawn="1"/>
        </p:nvCxnSpPr>
        <p:spPr>
          <a:xfrm>
            <a:off x="771705" y="4310404"/>
            <a:ext cx="7433446"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cxnSp>
        <p:nvCxnSpPr>
          <p:cNvPr id="80" name="Straight Connector 79"/>
          <p:cNvCxnSpPr/>
          <p:nvPr userDrawn="1"/>
        </p:nvCxnSpPr>
        <p:spPr>
          <a:xfrm>
            <a:off x="771705" y="5103297"/>
            <a:ext cx="7433446" cy="0"/>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sp>
        <p:nvSpPr>
          <p:cNvPr id="2" name="Slide Number Placeholder 1"/>
          <p:cNvSpPr>
            <a:spLocks noGrp="1"/>
          </p:cNvSpPr>
          <p:nvPr>
            <p:ph type="sldNum" sz="quarter" idx="63"/>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Tree>
    <p:extLst>
      <p:ext uri="{BB962C8B-B14F-4D97-AF65-F5344CB8AC3E}">
        <p14:creationId xmlns:p14="http://schemas.microsoft.com/office/powerpoint/2010/main" val="39821431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rt Layout 2 (Auto)">
    <p:spTree>
      <p:nvGrpSpPr>
        <p:cNvPr id="1" name=""/>
        <p:cNvGrpSpPr/>
        <p:nvPr/>
      </p:nvGrpSpPr>
      <p:grpSpPr>
        <a:xfrm>
          <a:off x="0" y="0"/>
          <a:ext cx="0" cy="0"/>
          <a:chOff x="0" y="0"/>
          <a:chExt cx="0" cy="0"/>
        </a:xfrm>
      </p:grpSpPr>
      <p:sp>
        <p:nvSpPr>
          <p:cNvPr id="4" name="Rectangle 3"/>
          <p:cNvSpPr/>
          <p:nvPr userDrawn="1"/>
        </p:nvSpPr>
        <p:spPr>
          <a:xfrm>
            <a:off x="6268265" y="1239520"/>
            <a:ext cx="2215335" cy="4836156"/>
          </a:xfrm>
          <a:prstGeom prst="rect">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charset="0"/>
              <a:buNone/>
            </a:pPr>
            <a:endParaRPr lang="en-US">
              <a:solidFill>
                <a:srgbClr val="3C4144">
                  <a:lumMod val="50000"/>
                  <a:lumOff val="50000"/>
                </a:srgbClr>
              </a:solidFill>
            </a:endParaRPr>
          </a:p>
        </p:txBody>
      </p:sp>
      <p:cxnSp>
        <p:nvCxnSpPr>
          <p:cNvPr id="5" name="Straight Arrow Connector 4"/>
          <p:cNvCxnSpPr/>
          <p:nvPr userDrawn="1"/>
        </p:nvCxnSpPr>
        <p:spPr>
          <a:xfrm>
            <a:off x="7864067" y="3596640"/>
            <a:ext cx="751385" cy="0"/>
          </a:xfrm>
          <a:prstGeom prst="straightConnector1">
            <a:avLst/>
          </a:prstGeom>
          <a:ln>
            <a:solidFill>
              <a:srgbClr val="E0692C"/>
            </a:solidFill>
            <a:tailEnd type="triangle"/>
          </a:ln>
        </p:spPr>
        <p:style>
          <a:lnRef idx="1">
            <a:schemeClr val="accent6"/>
          </a:lnRef>
          <a:fillRef idx="0">
            <a:schemeClr val="accent6"/>
          </a:fillRef>
          <a:effectRef idx="0">
            <a:schemeClr val="accent6"/>
          </a:effectRef>
          <a:fontRef idx="minor">
            <a:schemeClr val="tx1"/>
          </a:fontRef>
        </p:style>
      </p:cxnSp>
      <p:sp>
        <p:nvSpPr>
          <p:cNvPr id="6" name="Rectangle 5"/>
          <p:cNvSpPr/>
          <p:nvPr userDrawn="1"/>
        </p:nvSpPr>
        <p:spPr>
          <a:xfrm>
            <a:off x="4145279" y="1239520"/>
            <a:ext cx="1960425" cy="2357120"/>
          </a:xfrm>
          <a:prstGeom prst="rect">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charset="0"/>
              <a:buNone/>
            </a:pPr>
            <a:endParaRPr lang="en-US">
              <a:solidFill>
                <a:srgbClr val="3C4144">
                  <a:lumMod val="50000"/>
                  <a:lumOff val="50000"/>
                </a:srgbClr>
              </a:solidFill>
            </a:endParaRPr>
          </a:p>
        </p:txBody>
      </p:sp>
      <p:sp>
        <p:nvSpPr>
          <p:cNvPr id="7" name="Rectangle 6"/>
          <p:cNvSpPr/>
          <p:nvPr userDrawn="1"/>
        </p:nvSpPr>
        <p:spPr>
          <a:xfrm>
            <a:off x="4145279" y="3718556"/>
            <a:ext cx="1960425" cy="2357120"/>
          </a:xfrm>
          <a:prstGeom prst="rect">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charset="0"/>
              <a:buNone/>
            </a:pPr>
            <a:endParaRPr lang="en-US">
              <a:solidFill>
                <a:srgbClr val="3C4144">
                  <a:lumMod val="50000"/>
                  <a:lumOff val="50000"/>
                </a:srgbClr>
              </a:solidFill>
            </a:endParaRPr>
          </a:p>
        </p:txBody>
      </p:sp>
      <p:sp>
        <p:nvSpPr>
          <p:cNvPr id="8" name="Rectangle 7"/>
          <p:cNvSpPr/>
          <p:nvPr userDrawn="1"/>
        </p:nvSpPr>
        <p:spPr>
          <a:xfrm>
            <a:off x="1645920" y="3718556"/>
            <a:ext cx="2346960" cy="2357120"/>
          </a:xfrm>
          <a:prstGeom prst="rect">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charset="0"/>
              <a:buNone/>
            </a:pPr>
            <a:endParaRPr lang="en-US">
              <a:solidFill>
                <a:srgbClr val="3C4144">
                  <a:lumMod val="50000"/>
                  <a:lumOff val="50000"/>
                </a:srgbClr>
              </a:solidFill>
            </a:endParaRPr>
          </a:p>
        </p:txBody>
      </p:sp>
      <p:sp>
        <p:nvSpPr>
          <p:cNvPr id="9" name="Rectangle 8"/>
          <p:cNvSpPr/>
          <p:nvPr userDrawn="1"/>
        </p:nvSpPr>
        <p:spPr>
          <a:xfrm>
            <a:off x="1645920" y="1239520"/>
            <a:ext cx="2346960" cy="2357120"/>
          </a:xfrm>
          <a:prstGeom prst="rect">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charset="0"/>
              <a:buNone/>
            </a:pPr>
            <a:endParaRPr lang="en-US">
              <a:solidFill>
                <a:srgbClr val="3C4144">
                  <a:lumMod val="50000"/>
                  <a:lumOff val="50000"/>
                </a:srgbClr>
              </a:solidFill>
            </a:endParaRPr>
          </a:p>
        </p:txBody>
      </p:sp>
      <p:sp>
        <p:nvSpPr>
          <p:cNvPr id="10"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sp>
        <p:nvSpPr>
          <p:cNvPr id="11" name="Rectangle 10"/>
          <p:cNvSpPr/>
          <p:nvPr userDrawn="1"/>
        </p:nvSpPr>
        <p:spPr>
          <a:xfrm>
            <a:off x="771705" y="1351280"/>
            <a:ext cx="630375" cy="2164534"/>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12" name="Rectangle 11"/>
          <p:cNvSpPr/>
          <p:nvPr userDrawn="1"/>
        </p:nvSpPr>
        <p:spPr>
          <a:xfrm>
            <a:off x="771705" y="3800289"/>
            <a:ext cx="630375" cy="218485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13" name="Text Placeholder 5"/>
          <p:cNvSpPr>
            <a:spLocks noGrp="1"/>
          </p:cNvSpPr>
          <p:nvPr>
            <p:ph type="body" sz="quarter" idx="26" hasCustomPrompt="1"/>
          </p:nvPr>
        </p:nvSpPr>
        <p:spPr>
          <a:xfrm rot="16200000">
            <a:off x="4627" y="4587690"/>
            <a:ext cx="2164535" cy="630375"/>
          </a:xfrm>
          <a:prstGeom prst="rect">
            <a:avLst/>
          </a:prstGeom>
          <a:noFill/>
        </p:spPr>
        <p:txBody>
          <a:bodyPr anchor="ctr"/>
          <a:lstStyle>
            <a:lvl1pPr marL="0" indent="0" algn="ctr">
              <a:buNone/>
              <a:defRPr sz="1600">
                <a:solidFill>
                  <a:srgbClr val="FFFFFF"/>
                </a:solidFill>
              </a:defRPr>
            </a:lvl1pPr>
          </a:lstStyle>
          <a:p>
            <a:pPr lvl="0"/>
            <a:r>
              <a:rPr lang="en-US"/>
              <a:t>Headline</a:t>
            </a:r>
          </a:p>
        </p:txBody>
      </p:sp>
      <p:sp>
        <p:nvSpPr>
          <p:cNvPr id="14" name="Text Placeholder 5"/>
          <p:cNvSpPr>
            <a:spLocks noGrp="1"/>
          </p:cNvSpPr>
          <p:nvPr>
            <p:ph type="body" sz="quarter" idx="27" hasCustomPrompt="1"/>
          </p:nvPr>
        </p:nvSpPr>
        <p:spPr>
          <a:xfrm rot="16200000">
            <a:off x="4156" y="2117887"/>
            <a:ext cx="2165478" cy="630374"/>
          </a:xfrm>
          <a:prstGeom prst="rect">
            <a:avLst/>
          </a:prstGeom>
          <a:noFill/>
        </p:spPr>
        <p:txBody>
          <a:bodyPr anchor="ctr"/>
          <a:lstStyle>
            <a:lvl1pPr marL="0" indent="0" algn="ctr">
              <a:buNone/>
              <a:defRPr sz="1600">
                <a:solidFill>
                  <a:srgbClr val="FFFFFF"/>
                </a:solidFill>
              </a:defRPr>
            </a:lvl1pPr>
          </a:lstStyle>
          <a:p>
            <a:pPr lvl="0"/>
            <a:r>
              <a:rPr lang="en-US"/>
              <a:t>Headline</a:t>
            </a:r>
          </a:p>
        </p:txBody>
      </p:sp>
      <p:sp>
        <p:nvSpPr>
          <p:cNvPr id="15" name="Rectangle 14"/>
          <p:cNvSpPr/>
          <p:nvPr userDrawn="1"/>
        </p:nvSpPr>
        <p:spPr>
          <a:xfrm>
            <a:off x="1747065" y="1351279"/>
            <a:ext cx="1026615" cy="2164535"/>
          </a:xfrm>
          <a:prstGeom prst="rect">
            <a:avLst/>
          </a:prstGeom>
          <a:solidFill>
            <a:srgbClr val="C5C4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16" name="Rectangle 15"/>
          <p:cNvSpPr/>
          <p:nvPr userDrawn="1"/>
        </p:nvSpPr>
        <p:spPr>
          <a:xfrm>
            <a:off x="2884985" y="1351279"/>
            <a:ext cx="1026615" cy="2164535"/>
          </a:xfrm>
          <a:prstGeom prst="rect">
            <a:avLst/>
          </a:prstGeom>
          <a:solidFill>
            <a:srgbClr val="EBEB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lumMod val="50000"/>
                </a:srgbClr>
              </a:solidFill>
            </a:endParaRPr>
          </a:p>
        </p:txBody>
      </p:sp>
      <p:sp>
        <p:nvSpPr>
          <p:cNvPr id="17" name="Rectangle 16"/>
          <p:cNvSpPr/>
          <p:nvPr userDrawn="1"/>
        </p:nvSpPr>
        <p:spPr>
          <a:xfrm>
            <a:off x="1747065" y="3820610"/>
            <a:ext cx="1026615" cy="2164535"/>
          </a:xfrm>
          <a:prstGeom prst="rect">
            <a:avLst/>
          </a:prstGeom>
          <a:solidFill>
            <a:srgbClr val="C5C4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18" name="Rectangle 17"/>
          <p:cNvSpPr/>
          <p:nvPr userDrawn="1"/>
        </p:nvSpPr>
        <p:spPr>
          <a:xfrm>
            <a:off x="2884984" y="3820610"/>
            <a:ext cx="1026615" cy="2164535"/>
          </a:xfrm>
          <a:prstGeom prst="rect">
            <a:avLst/>
          </a:prstGeom>
          <a:solidFill>
            <a:srgbClr val="EBEB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lumMod val="50000"/>
                </a:srgbClr>
              </a:solidFill>
            </a:endParaRPr>
          </a:p>
        </p:txBody>
      </p:sp>
      <p:sp>
        <p:nvSpPr>
          <p:cNvPr id="19" name="Rectangle 18"/>
          <p:cNvSpPr/>
          <p:nvPr userDrawn="1"/>
        </p:nvSpPr>
        <p:spPr>
          <a:xfrm>
            <a:off x="4256585" y="1351278"/>
            <a:ext cx="1747975" cy="2164535"/>
          </a:xfrm>
          <a:prstGeom prst="rect">
            <a:avLst/>
          </a:prstGeom>
          <a:solidFill>
            <a:srgbClr val="C5C4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0" name="Rectangle 19"/>
          <p:cNvSpPr/>
          <p:nvPr userDrawn="1"/>
        </p:nvSpPr>
        <p:spPr>
          <a:xfrm>
            <a:off x="4256585" y="3820609"/>
            <a:ext cx="1747975" cy="2164535"/>
          </a:xfrm>
          <a:prstGeom prst="rect">
            <a:avLst/>
          </a:prstGeom>
          <a:solidFill>
            <a:srgbClr val="C5C4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1" name="Rectangle 20"/>
          <p:cNvSpPr/>
          <p:nvPr userDrawn="1"/>
        </p:nvSpPr>
        <p:spPr>
          <a:xfrm>
            <a:off x="6349545" y="1351278"/>
            <a:ext cx="2053230" cy="463386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2" name="Rectangle 21"/>
          <p:cNvSpPr/>
          <p:nvPr userDrawn="1"/>
        </p:nvSpPr>
        <p:spPr>
          <a:xfrm>
            <a:off x="8747760" y="1239520"/>
            <a:ext cx="2661793" cy="2276293"/>
          </a:xfrm>
          <a:prstGeom prst="rect">
            <a:avLst/>
          </a:prstGeom>
          <a:solidFill>
            <a:srgbClr val="C5C4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23" name="Text Placeholder 44"/>
          <p:cNvSpPr>
            <a:spLocks noGrp="1"/>
          </p:cNvSpPr>
          <p:nvPr>
            <p:ph type="body" sz="quarter" idx="28"/>
          </p:nvPr>
        </p:nvSpPr>
        <p:spPr>
          <a:xfrm>
            <a:off x="6471920" y="2011679"/>
            <a:ext cx="1818640" cy="3830321"/>
          </a:xfrm>
          <a:prstGeom prst="rect">
            <a:avLst/>
          </a:prstGeom>
        </p:spPr>
        <p:txBody>
          <a:bodyPr anchor="t"/>
          <a:lstStyle>
            <a:lvl1pPr marL="0" indent="0">
              <a:buNone/>
              <a:defRPr sz="1200">
                <a:solidFill>
                  <a:srgbClr val="FFFFFF"/>
                </a:solidFill>
              </a:defRPr>
            </a:lvl1pPr>
            <a:lvl2pPr>
              <a:defRPr sz="1200">
                <a:solidFill>
                  <a:schemeClr val="bg1"/>
                </a:solidFill>
              </a:defRPr>
            </a:lvl2pPr>
            <a:lvl3pPr>
              <a:defRPr sz="1200"/>
            </a:lvl3pPr>
            <a:lvl4pPr>
              <a:defRPr sz="1200"/>
            </a:lvl4pPr>
            <a:lvl5pPr>
              <a:defRPr sz="1200"/>
            </a:lvl5pPr>
          </a:lstStyle>
          <a:p>
            <a:pPr lvl="0"/>
            <a:r>
              <a:rPr lang="en-US"/>
              <a:t>Click to edit Master text style</a:t>
            </a:r>
          </a:p>
        </p:txBody>
      </p:sp>
      <p:sp>
        <p:nvSpPr>
          <p:cNvPr id="24" name="Text Placeholder 46"/>
          <p:cNvSpPr>
            <a:spLocks noGrp="1"/>
          </p:cNvSpPr>
          <p:nvPr>
            <p:ph type="body" sz="quarter" idx="29" hasCustomPrompt="1"/>
          </p:nvPr>
        </p:nvSpPr>
        <p:spPr>
          <a:xfrm>
            <a:off x="6471920" y="1463675"/>
            <a:ext cx="1818640" cy="466725"/>
          </a:xfrm>
          <a:prstGeom prst="rect">
            <a:avLst/>
          </a:prstGeom>
        </p:spPr>
        <p:txBody>
          <a:bodyPr anchor="ctr"/>
          <a:lstStyle>
            <a:lvl1pPr marL="0" indent="0" algn="ctr">
              <a:buNone/>
              <a:defRPr sz="1200" b="1">
                <a:solidFill>
                  <a:srgbClr val="FFFFFF"/>
                </a:solidFill>
              </a:defRPr>
            </a:lvl1pPr>
          </a:lstStyle>
          <a:p>
            <a:pPr lvl="0"/>
            <a:r>
              <a:rPr lang="en-US"/>
              <a:t>Headline</a:t>
            </a:r>
          </a:p>
        </p:txBody>
      </p:sp>
      <p:sp>
        <p:nvSpPr>
          <p:cNvPr id="25" name="Text Placeholder 46"/>
          <p:cNvSpPr>
            <a:spLocks noGrp="1"/>
          </p:cNvSpPr>
          <p:nvPr>
            <p:ph type="body" sz="quarter" idx="30" hasCustomPrompt="1"/>
          </p:nvPr>
        </p:nvSpPr>
        <p:spPr>
          <a:xfrm>
            <a:off x="4348480" y="1463675"/>
            <a:ext cx="1564640" cy="466725"/>
          </a:xfrm>
          <a:prstGeom prst="rect">
            <a:avLst/>
          </a:prstGeom>
          <a:solidFill>
            <a:srgbClr val="C5C4C6"/>
          </a:solidFill>
        </p:spPr>
        <p:txBody>
          <a:bodyPr anchor="ctr"/>
          <a:lstStyle>
            <a:lvl1pPr marL="0" indent="0" algn="ctr">
              <a:buNone/>
              <a:defRPr sz="1200" b="1">
                <a:solidFill>
                  <a:schemeClr val="bg1"/>
                </a:solidFill>
              </a:defRPr>
            </a:lvl1pPr>
          </a:lstStyle>
          <a:p>
            <a:pPr lvl="0"/>
            <a:r>
              <a:rPr lang="en-US"/>
              <a:t>Headline</a:t>
            </a:r>
          </a:p>
        </p:txBody>
      </p:sp>
      <p:sp>
        <p:nvSpPr>
          <p:cNvPr id="26" name="Text Placeholder 46"/>
          <p:cNvSpPr>
            <a:spLocks noGrp="1"/>
          </p:cNvSpPr>
          <p:nvPr>
            <p:ph type="body" sz="quarter" idx="31" hasCustomPrompt="1"/>
          </p:nvPr>
        </p:nvSpPr>
        <p:spPr>
          <a:xfrm>
            <a:off x="2926536" y="1463675"/>
            <a:ext cx="943970" cy="466725"/>
          </a:xfrm>
          <a:prstGeom prst="rect">
            <a:avLst/>
          </a:prstGeom>
          <a:solidFill>
            <a:srgbClr val="EBEBEB"/>
          </a:solidFill>
        </p:spPr>
        <p:txBody>
          <a:bodyPr anchor="ctr"/>
          <a:lstStyle>
            <a:lvl1pPr marL="0" indent="0" algn="ctr">
              <a:buNone/>
              <a:defRPr sz="1200" b="1">
                <a:solidFill>
                  <a:schemeClr val="bg1">
                    <a:lumMod val="50000"/>
                  </a:schemeClr>
                </a:solidFill>
              </a:defRPr>
            </a:lvl1pPr>
          </a:lstStyle>
          <a:p>
            <a:pPr lvl="0"/>
            <a:r>
              <a:rPr lang="en-US"/>
              <a:t>Headline</a:t>
            </a:r>
          </a:p>
        </p:txBody>
      </p:sp>
      <p:sp>
        <p:nvSpPr>
          <p:cNvPr id="27" name="Text Placeholder 46"/>
          <p:cNvSpPr>
            <a:spLocks noGrp="1"/>
          </p:cNvSpPr>
          <p:nvPr>
            <p:ph type="body" sz="quarter" idx="32" hasCustomPrompt="1"/>
          </p:nvPr>
        </p:nvSpPr>
        <p:spPr>
          <a:xfrm>
            <a:off x="1778000" y="1463675"/>
            <a:ext cx="943970" cy="466725"/>
          </a:xfrm>
          <a:prstGeom prst="rect">
            <a:avLst/>
          </a:prstGeom>
          <a:solidFill>
            <a:srgbClr val="C5C4C6"/>
          </a:solidFill>
        </p:spPr>
        <p:txBody>
          <a:bodyPr anchor="ctr"/>
          <a:lstStyle>
            <a:lvl1pPr marL="0" indent="0" algn="ctr">
              <a:buNone/>
              <a:defRPr sz="1200" b="1">
                <a:solidFill>
                  <a:schemeClr val="bg1"/>
                </a:solidFill>
              </a:defRPr>
            </a:lvl1pPr>
          </a:lstStyle>
          <a:p>
            <a:pPr lvl="0"/>
            <a:r>
              <a:rPr lang="en-US"/>
              <a:t>Headline</a:t>
            </a:r>
          </a:p>
        </p:txBody>
      </p:sp>
      <p:sp>
        <p:nvSpPr>
          <p:cNvPr id="28" name="Text Placeholder 46"/>
          <p:cNvSpPr>
            <a:spLocks noGrp="1"/>
          </p:cNvSpPr>
          <p:nvPr>
            <p:ph type="body" sz="quarter" idx="33" hasCustomPrompt="1"/>
          </p:nvPr>
        </p:nvSpPr>
        <p:spPr>
          <a:xfrm>
            <a:off x="8817968" y="1351918"/>
            <a:ext cx="2510431" cy="367984"/>
          </a:xfrm>
          <a:prstGeom prst="rect">
            <a:avLst/>
          </a:prstGeom>
          <a:noFill/>
        </p:spPr>
        <p:txBody>
          <a:bodyPr anchor="ctr"/>
          <a:lstStyle>
            <a:lvl1pPr marL="0" indent="0" algn="ctr">
              <a:buNone/>
              <a:defRPr sz="1200" b="1">
                <a:solidFill>
                  <a:schemeClr val="bg1"/>
                </a:solidFill>
              </a:defRPr>
            </a:lvl1pPr>
          </a:lstStyle>
          <a:p>
            <a:pPr lvl="0"/>
            <a:r>
              <a:rPr lang="en-US"/>
              <a:t>Headline</a:t>
            </a:r>
          </a:p>
        </p:txBody>
      </p:sp>
      <p:sp>
        <p:nvSpPr>
          <p:cNvPr id="31" name="Text Placeholder 44"/>
          <p:cNvSpPr>
            <a:spLocks noGrp="1"/>
          </p:cNvSpPr>
          <p:nvPr>
            <p:ph type="body" sz="quarter" idx="35"/>
          </p:nvPr>
        </p:nvSpPr>
        <p:spPr>
          <a:xfrm>
            <a:off x="8817968" y="1930854"/>
            <a:ext cx="2510430" cy="1503226"/>
          </a:xfrm>
          <a:prstGeom prst="rect">
            <a:avLst/>
          </a:prstGeom>
          <a:noFill/>
        </p:spPr>
        <p:txBody>
          <a:bodyPr anchor="t"/>
          <a:lstStyle>
            <a:lvl1pPr marL="0" indent="0">
              <a:buNone/>
              <a:defRPr sz="1200">
                <a:solidFill>
                  <a:schemeClr val="bg1"/>
                </a:solidFill>
              </a:defRPr>
            </a:lvl1pPr>
            <a:lvl2pPr>
              <a:defRPr sz="1200">
                <a:solidFill>
                  <a:schemeClr val="bg1"/>
                </a:solidFill>
              </a:defRPr>
            </a:lvl2pPr>
            <a:lvl3pPr>
              <a:defRPr sz="1200"/>
            </a:lvl3pPr>
            <a:lvl4pPr>
              <a:defRPr sz="1200"/>
            </a:lvl4pPr>
            <a:lvl5pPr>
              <a:defRPr sz="1200"/>
            </a:lvl5pPr>
          </a:lstStyle>
          <a:p>
            <a:pPr lvl="0"/>
            <a:r>
              <a:rPr lang="en-US"/>
              <a:t>Click to edit Master text style</a:t>
            </a:r>
          </a:p>
        </p:txBody>
      </p:sp>
      <p:sp>
        <p:nvSpPr>
          <p:cNvPr id="33" name="Text Placeholder 46"/>
          <p:cNvSpPr>
            <a:spLocks noGrp="1"/>
          </p:cNvSpPr>
          <p:nvPr>
            <p:ph type="body" sz="quarter" idx="37" hasCustomPrompt="1"/>
          </p:nvPr>
        </p:nvSpPr>
        <p:spPr>
          <a:xfrm>
            <a:off x="4369256" y="3933006"/>
            <a:ext cx="1564640" cy="466725"/>
          </a:xfrm>
          <a:prstGeom prst="rect">
            <a:avLst/>
          </a:prstGeom>
          <a:solidFill>
            <a:srgbClr val="C5C4C6"/>
          </a:solidFill>
        </p:spPr>
        <p:txBody>
          <a:bodyPr anchor="ctr"/>
          <a:lstStyle>
            <a:lvl1pPr marL="0" indent="0" algn="ctr">
              <a:buNone/>
              <a:defRPr sz="1200" b="1">
                <a:solidFill>
                  <a:schemeClr val="bg1"/>
                </a:solidFill>
              </a:defRPr>
            </a:lvl1pPr>
          </a:lstStyle>
          <a:p>
            <a:pPr lvl="0"/>
            <a:r>
              <a:rPr lang="en-US"/>
              <a:t>Headline</a:t>
            </a:r>
          </a:p>
        </p:txBody>
      </p:sp>
      <p:sp>
        <p:nvSpPr>
          <p:cNvPr id="34" name="Text Placeholder 46"/>
          <p:cNvSpPr>
            <a:spLocks noGrp="1"/>
          </p:cNvSpPr>
          <p:nvPr>
            <p:ph type="body" sz="quarter" idx="38" hasCustomPrompt="1"/>
          </p:nvPr>
        </p:nvSpPr>
        <p:spPr>
          <a:xfrm>
            <a:off x="2947312" y="3933006"/>
            <a:ext cx="943970" cy="466725"/>
          </a:xfrm>
          <a:prstGeom prst="rect">
            <a:avLst/>
          </a:prstGeom>
          <a:solidFill>
            <a:srgbClr val="EBEBEB"/>
          </a:solidFill>
        </p:spPr>
        <p:txBody>
          <a:bodyPr anchor="ctr"/>
          <a:lstStyle>
            <a:lvl1pPr marL="0" indent="0" algn="ctr">
              <a:buNone/>
              <a:defRPr sz="1200" b="1">
                <a:solidFill>
                  <a:schemeClr val="bg1">
                    <a:lumMod val="50000"/>
                  </a:schemeClr>
                </a:solidFill>
              </a:defRPr>
            </a:lvl1pPr>
          </a:lstStyle>
          <a:p>
            <a:pPr lvl="0"/>
            <a:r>
              <a:rPr lang="en-US"/>
              <a:t>Headline</a:t>
            </a:r>
          </a:p>
        </p:txBody>
      </p:sp>
      <p:sp>
        <p:nvSpPr>
          <p:cNvPr id="35" name="Text Placeholder 46"/>
          <p:cNvSpPr>
            <a:spLocks noGrp="1"/>
          </p:cNvSpPr>
          <p:nvPr>
            <p:ph type="body" sz="quarter" idx="39" hasCustomPrompt="1"/>
          </p:nvPr>
        </p:nvSpPr>
        <p:spPr>
          <a:xfrm>
            <a:off x="1798776" y="3933006"/>
            <a:ext cx="943970" cy="466725"/>
          </a:xfrm>
          <a:prstGeom prst="rect">
            <a:avLst/>
          </a:prstGeom>
          <a:solidFill>
            <a:srgbClr val="C5C4C6"/>
          </a:solidFill>
        </p:spPr>
        <p:txBody>
          <a:bodyPr anchor="ctr"/>
          <a:lstStyle>
            <a:lvl1pPr marL="0" indent="0" algn="ctr">
              <a:buNone/>
              <a:defRPr sz="1200" b="1">
                <a:solidFill>
                  <a:schemeClr val="bg1"/>
                </a:solidFill>
              </a:defRPr>
            </a:lvl1pPr>
          </a:lstStyle>
          <a:p>
            <a:pPr lvl="0"/>
            <a:r>
              <a:rPr lang="en-US"/>
              <a:t>Headline</a:t>
            </a:r>
          </a:p>
        </p:txBody>
      </p:sp>
      <p:sp>
        <p:nvSpPr>
          <p:cNvPr id="36" name="Text Placeholder 46"/>
          <p:cNvSpPr>
            <a:spLocks noGrp="1"/>
          </p:cNvSpPr>
          <p:nvPr>
            <p:ph type="body" sz="quarter" idx="40" hasCustomPrompt="1"/>
          </p:nvPr>
        </p:nvSpPr>
        <p:spPr>
          <a:xfrm>
            <a:off x="1645920" y="6076311"/>
            <a:ext cx="2346960" cy="304169"/>
          </a:xfrm>
          <a:prstGeom prst="rect">
            <a:avLst/>
          </a:prstGeom>
        </p:spPr>
        <p:txBody>
          <a:bodyPr anchor="ctr"/>
          <a:lstStyle>
            <a:lvl1pPr marL="0" indent="0" algn="ctr">
              <a:buNone/>
              <a:defRPr sz="1200" b="1">
                <a:solidFill>
                  <a:schemeClr val="tx1"/>
                </a:solidFill>
              </a:defRPr>
            </a:lvl1pPr>
          </a:lstStyle>
          <a:p>
            <a:pPr lvl="0"/>
            <a:r>
              <a:rPr lang="en-US"/>
              <a:t>Headline</a:t>
            </a:r>
          </a:p>
        </p:txBody>
      </p:sp>
      <p:sp>
        <p:nvSpPr>
          <p:cNvPr id="37" name="Text Placeholder 46"/>
          <p:cNvSpPr>
            <a:spLocks noGrp="1"/>
          </p:cNvSpPr>
          <p:nvPr>
            <p:ph type="body" sz="quarter" idx="41" hasCustomPrompt="1"/>
          </p:nvPr>
        </p:nvSpPr>
        <p:spPr>
          <a:xfrm>
            <a:off x="4145279" y="6076311"/>
            <a:ext cx="1960425" cy="304169"/>
          </a:xfrm>
          <a:prstGeom prst="rect">
            <a:avLst/>
          </a:prstGeom>
        </p:spPr>
        <p:txBody>
          <a:bodyPr anchor="ctr"/>
          <a:lstStyle>
            <a:lvl1pPr marL="0" indent="0" algn="ctr">
              <a:buNone/>
              <a:defRPr sz="1200" b="1">
                <a:solidFill>
                  <a:schemeClr val="tx1"/>
                </a:solidFill>
              </a:defRPr>
            </a:lvl1pPr>
          </a:lstStyle>
          <a:p>
            <a:pPr lvl="0"/>
            <a:r>
              <a:rPr lang="en-US"/>
              <a:t>Headline</a:t>
            </a:r>
          </a:p>
        </p:txBody>
      </p:sp>
      <p:sp>
        <p:nvSpPr>
          <p:cNvPr id="38" name="Text Placeholder 46"/>
          <p:cNvSpPr>
            <a:spLocks noGrp="1"/>
          </p:cNvSpPr>
          <p:nvPr>
            <p:ph type="body" sz="quarter" idx="42" hasCustomPrompt="1"/>
          </p:nvPr>
        </p:nvSpPr>
        <p:spPr>
          <a:xfrm>
            <a:off x="6268265" y="6076311"/>
            <a:ext cx="2215335" cy="304169"/>
          </a:xfrm>
          <a:prstGeom prst="rect">
            <a:avLst/>
          </a:prstGeom>
        </p:spPr>
        <p:txBody>
          <a:bodyPr anchor="ctr"/>
          <a:lstStyle>
            <a:lvl1pPr marL="0" indent="0" algn="ctr">
              <a:buNone/>
              <a:defRPr sz="1200" b="1">
                <a:solidFill>
                  <a:schemeClr val="tx1"/>
                </a:solidFill>
              </a:defRPr>
            </a:lvl1pPr>
          </a:lstStyle>
          <a:p>
            <a:pPr lvl="0"/>
            <a:r>
              <a:rPr lang="en-US"/>
              <a:t>Headline</a:t>
            </a:r>
          </a:p>
        </p:txBody>
      </p:sp>
      <p:sp>
        <p:nvSpPr>
          <p:cNvPr id="39" name="Text Placeholder 44"/>
          <p:cNvSpPr>
            <a:spLocks noGrp="1"/>
          </p:cNvSpPr>
          <p:nvPr>
            <p:ph type="body" sz="quarter" idx="43"/>
          </p:nvPr>
        </p:nvSpPr>
        <p:spPr>
          <a:xfrm>
            <a:off x="4348480" y="2011679"/>
            <a:ext cx="1564640" cy="1422401"/>
          </a:xfrm>
          <a:prstGeom prst="rect">
            <a:avLst/>
          </a:prstGeom>
          <a:solidFill>
            <a:srgbClr val="C5C4C6"/>
          </a:solidFill>
        </p:spPr>
        <p:txBody>
          <a:bodyPr anchor="t"/>
          <a:lstStyle>
            <a:lvl1pPr marL="0" indent="0">
              <a:buNone/>
              <a:defRPr sz="1200">
                <a:solidFill>
                  <a:schemeClr val="bg1"/>
                </a:solidFill>
              </a:defRPr>
            </a:lvl1pPr>
            <a:lvl2pPr>
              <a:defRPr sz="1200">
                <a:solidFill>
                  <a:schemeClr val="bg1"/>
                </a:solidFill>
              </a:defRPr>
            </a:lvl2pPr>
            <a:lvl3pPr>
              <a:defRPr sz="1200"/>
            </a:lvl3pPr>
            <a:lvl4pPr>
              <a:defRPr sz="1200"/>
            </a:lvl4pPr>
            <a:lvl5pPr>
              <a:defRPr sz="1200"/>
            </a:lvl5pPr>
          </a:lstStyle>
          <a:p>
            <a:pPr lvl="0"/>
            <a:r>
              <a:rPr lang="en-US"/>
              <a:t>Click to edit Master text style</a:t>
            </a:r>
          </a:p>
        </p:txBody>
      </p:sp>
      <p:sp>
        <p:nvSpPr>
          <p:cNvPr id="40" name="Text Placeholder 44"/>
          <p:cNvSpPr>
            <a:spLocks noGrp="1"/>
          </p:cNvSpPr>
          <p:nvPr>
            <p:ph type="body" sz="quarter" idx="44"/>
          </p:nvPr>
        </p:nvSpPr>
        <p:spPr>
          <a:xfrm>
            <a:off x="2947312" y="2011679"/>
            <a:ext cx="923194" cy="1422401"/>
          </a:xfrm>
          <a:prstGeom prst="rect">
            <a:avLst/>
          </a:prstGeom>
          <a:solidFill>
            <a:srgbClr val="EBEBEB"/>
          </a:solidFill>
        </p:spPr>
        <p:txBody>
          <a:bodyPr anchor="t"/>
          <a:lstStyle>
            <a:lvl1pPr marL="0" indent="0">
              <a:buNone/>
              <a:defRPr sz="1200">
                <a:solidFill>
                  <a:schemeClr val="bg1">
                    <a:lumMod val="50000"/>
                  </a:schemeClr>
                </a:solidFill>
              </a:defRPr>
            </a:lvl1pPr>
            <a:lvl2pPr>
              <a:defRPr sz="1200">
                <a:solidFill>
                  <a:schemeClr val="bg1"/>
                </a:solidFill>
              </a:defRPr>
            </a:lvl2pPr>
            <a:lvl3pPr>
              <a:defRPr sz="1200"/>
            </a:lvl3pPr>
            <a:lvl4pPr>
              <a:defRPr sz="1200"/>
            </a:lvl4pPr>
            <a:lvl5pPr>
              <a:defRPr sz="1200"/>
            </a:lvl5pPr>
          </a:lstStyle>
          <a:p>
            <a:pPr lvl="0"/>
            <a:r>
              <a:rPr lang="en-US"/>
              <a:t>Click to edit Master text style</a:t>
            </a:r>
          </a:p>
        </p:txBody>
      </p:sp>
      <p:sp>
        <p:nvSpPr>
          <p:cNvPr id="41" name="Text Placeholder 44"/>
          <p:cNvSpPr>
            <a:spLocks noGrp="1"/>
          </p:cNvSpPr>
          <p:nvPr>
            <p:ph type="body" sz="quarter" idx="45"/>
          </p:nvPr>
        </p:nvSpPr>
        <p:spPr>
          <a:xfrm>
            <a:off x="1778000" y="2011679"/>
            <a:ext cx="943970" cy="1422401"/>
          </a:xfrm>
          <a:prstGeom prst="rect">
            <a:avLst/>
          </a:prstGeom>
          <a:solidFill>
            <a:srgbClr val="C5C4C6"/>
          </a:solidFill>
        </p:spPr>
        <p:txBody>
          <a:bodyPr anchor="t"/>
          <a:lstStyle>
            <a:lvl1pPr marL="0" indent="0">
              <a:buNone/>
              <a:defRPr sz="1200">
                <a:solidFill>
                  <a:schemeClr val="bg1"/>
                </a:solidFill>
              </a:defRPr>
            </a:lvl1pPr>
            <a:lvl2pPr>
              <a:defRPr sz="1200">
                <a:solidFill>
                  <a:schemeClr val="bg1"/>
                </a:solidFill>
              </a:defRPr>
            </a:lvl2pPr>
            <a:lvl3pPr>
              <a:defRPr sz="1200"/>
            </a:lvl3pPr>
            <a:lvl4pPr>
              <a:defRPr sz="1200"/>
            </a:lvl4pPr>
            <a:lvl5pPr>
              <a:defRPr sz="1200"/>
            </a:lvl5pPr>
          </a:lstStyle>
          <a:p>
            <a:pPr lvl="0"/>
            <a:r>
              <a:rPr lang="en-US"/>
              <a:t>Click to edit Master text style</a:t>
            </a:r>
          </a:p>
        </p:txBody>
      </p:sp>
      <p:sp>
        <p:nvSpPr>
          <p:cNvPr id="42" name="Text Placeholder 44"/>
          <p:cNvSpPr>
            <a:spLocks noGrp="1"/>
          </p:cNvSpPr>
          <p:nvPr>
            <p:ph type="body" sz="quarter" idx="46"/>
          </p:nvPr>
        </p:nvSpPr>
        <p:spPr>
          <a:xfrm>
            <a:off x="2947312" y="4481011"/>
            <a:ext cx="923194" cy="1422401"/>
          </a:xfrm>
          <a:prstGeom prst="rect">
            <a:avLst/>
          </a:prstGeom>
          <a:solidFill>
            <a:srgbClr val="EBEBEB"/>
          </a:solidFill>
        </p:spPr>
        <p:txBody>
          <a:bodyPr anchor="t"/>
          <a:lstStyle>
            <a:lvl1pPr marL="0" indent="0">
              <a:buNone/>
              <a:defRPr sz="1200">
                <a:solidFill>
                  <a:schemeClr val="bg1">
                    <a:lumMod val="50000"/>
                  </a:schemeClr>
                </a:solidFill>
              </a:defRPr>
            </a:lvl1pPr>
            <a:lvl2pPr>
              <a:defRPr sz="1200">
                <a:solidFill>
                  <a:schemeClr val="bg1"/>
                </a:solidFill>
              </a:defRPr>
            </a:lvl2pPr>
            <a:lvl3pPr>
              <a:defRPr sz="1200"/>
            </a:lvl3pPr>
            <a:lvl4pPr>
              <a:defRPr sz="1200"/>
            </a:lvl4pPr>
            <a:lvl5pPr>
              <a:defRPr sz="1200"/>
            </a:lvl5pPr>
          </a:lstStyle>
          <a:p>
            <a:pPr lvl="0"/>
            <a:r>
              <a:rPr lang="en-US"/>
              <a:t>Click to edit Master text style</a:t>
            </a:r>
          </a:p>
        </p:txBody>
      </p:sp>
      <p:sp>
        <p:nvSpPr>
          <p:cNvPr id="43" name="Text Placeholder 44"/>
          <p:cNvSpPr>
            <a:spLocks noGrp="1"/>
          </p:cNvSpPr>
          <p:nvPr>
            <p:ph type="body" sz="quarter" idx="47"/>
          </p:nvPr>
        </p:nvSpPr>
        <p:spPr>
          <a:xfrm>
            <a:off x="1778000" y="4481011"/>
            <a:ext cx="943970" cy="1422401"/>
          </a:xfrm>
          <a:prstGeom prst="rect">
            <a:avLst/>
          </a:prstGeom>
          <a:solidFill>
            <a:srgbClr val="C5C4C6"/>
          </a:solidFill>
        </p:spPr>
        <p:txBody>
          <a:bodyPr anchor="t"/>
          <a:lstStyle>
            <a:lvl1pPr marL="0" indent="0">
              <a:buNone/>
              <a:defRPr sz="1200">
                <a:solidFill>
                  <a:schemeClr val="bg1"/>
                </a:solidFill>
              </a:defRPr>
            </a:lvl1pPr>
            <a:lvl2pPr>
              <a:defRPr sz="1200">
                <a:solidFill>
                  <a:schemeClr val="bg1"/>
                </a:solidFill>
              </a:defRPr>
            </a:lvl2pPr>
            <a:lvl3pPr>
              <a:defRPr sz="1200"/>
            </a:lvl3pPr>
            <a:lvl4pPr>
              <a:defRPr sz="1200"/>
            </a:lvl4pPr>
            <a:lvl5pPr>
              <a:defRPr sz="1200"/>
            </a:lvl5pPr>
          </a:lstStyle>
          <a:p>
            <a:pPr lvl="0"/>
            <a:r>
              <a:rPr lang="en-US"/>
              <a:t>Click to edit Master text style</a:t>
            </a:r>
          </a:p>
        </p:txBody>
      </p:sp>
      <p:sp>
        <p:nvSpPr>
          <p:cNvPr id="44" name="Text Placeholder 44"/>
          <p:cNvSpPr>
            <a:spLocks noGrp="1"/>
          </p:cNvSpPr>
          <p:nvPr>
            <p:ph type="body" sz="quarter" idx="48"/>
          </p:nvPr>
        </p:nvSpPr>
        <p:spPr>
          <a:xfrm>
            <a:off x="4348480" y="4481011"/>
            <a:ext cx="1564640" cy="1422401"/>
          </a:xfrm>
          <a:prstGeom prst="rect">
            <a:avLst/>
          </a:prstGeom>
          <a:solidFill>
            <a:srgbClr val="C5C4C6"/>
          </a:solidFill>
        </p:spPr>
        <p:txBody>
          <a:bodyPr anchor="t"/>
          <a:lstStyle>
            <a:lvl1pPr marL="0" indent="0">
              <a:buNone/>
              <a:defRPr sz="1200">
                <a:solidFill>
                  <a:schemeClr val="bg1"/>
                </a:solidFill>
              </a:defRPr>
            </a:lvl1pPr>
            <a:lvl2pPr>
              <a:defRPr sz="1200">
                <a:solidFill>
                  <a:schemeClr val="bg1"/>
                </a:solidFill>
              </a:defRPr>
            </a:lvl2pPr>
            <a:lvl3pPr>
              <a:defRPr sz="1200"/>
            </a:lvl3pPr>
            <a:lvl4pPr>
              <a:defRPr sz="1200"/>
            </a:lvl4pPr>
            <a:lvl5pPr>
              <a:defRPr sz="1200"/>
            </a:lvl5pPr>
          </a:lstStyle>
          <a:p>
            <a:pPr lvl="0"/>
            <a:r>
              <a:rPr lang="en-US"/>
              <a:t>Click to edit Master text style</a:t>
            </a:r>
          </a:p>
        </p:txBody>
      </p:sp>
      <p:sp>
        <p:nvSpPr>
          <p:cNvPr id="2" name="Slide Number Placeholder 1"/>
          <p:cNvSpPr>
            <a:spLocks noGrp="1"/>
          </p:cNvSpPr>
          <p:nvPr>
            <p:ph type="sldNum" sz="quarter" idx="49"/>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46" name="Rectangle 45"/>
          <p:cNvSpPr/>
          <p:nvPr userDrawn="1"/>
        </p:nvSpPr>
        <p:spPr>
          <a:xfrm>
            <a:off x="8747760" y="3708851"/>
            <a:ext cx="2661793" cy="2276293"/>
          </a:xfrm>
          <a:prstGeom prst="rect">
            <a:avLst/>
          </a:prstGeom>
          <a:solidFill>
            <a:srgbClr val="C5C4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charset="0"/>
              <a:buNone/>
            </a:pPr>
            <a:endParaRPr lang="en-US">
              <a:solidFill>
                <a:srgbClr val="3C4143"/>
              </a:solidFill>
            </a:endParaRPr>
          </a:p>
        </p:txBody>
      </p:sp>
      <p:sp>
        <p:nvSpPr>
          <p:cNvPr id="47" name="Text Placeholder 46"/>
          <p:cNvSpPr>
            <a:spLocks noGrp="1"/>
          </p:cNvSpPr>
          <p:nvPr>
            <p:ph type="body" sz="quarter" idx="50" hasCustomPrompt="1"/>
          </p:nvPr>
        </p:nvSpPr>
        <p:spPr>
          <a:xfrm>
            <a:off x="8817968" y="3821249"/>
            <a:ext cx="2510431" cy="367984"/>
          </a:xfrm>
          <a:prstGeom prst="rect">
            <a:avLst/>
          </a:prstGeom>
          <a:noFill/>
        </p:spPr>
        <p:txBody>
          <a:bodyPr anchor="ctr"/>
          <a:lstStyle>
            <a:lvl1pPr marL="0" indent="0" algn="ctr">
              <a:buNone/>
              <a:defRPr sz="1200" b="1">
                <a:solidFill>
                  <a:schemeClr val="bg1"/>
                </a:solidFill>
              </a:defRPr>
            </a:lvl1pPr>
          </a:lstStyle>
          <a:p>
            <a:pPr lvl="0"/>
            <a:r>
              <a:rPr lang="en-US"/>
              <a:t>Headline</a:t>
            </a:r>
          </a:p>
        </p:txBody>
      </p:sp>
      <p:sp>
        <p:nvSpPr>
          <p:cNvPr id="48" name="Text Placeholder 44"/>
          <p:cNvSpPr>
            <a:spLocks noGrp="1"/>
          </p:cNvSpPr>
          <p:nvPr>
            <p:ph type="body" sz="quarter" idx="51"/>
          </p:nvPr>
        </p:nvSpPr>
        <p:spPr>
          <a:xfrm>
            <a:off x="8817968" y="4400185"/>
            <a:ext cx="2510430" cy="1503226"/>
          </a:xfrm>
          <a:prstGeom prst="rect">
            <a:avLst/>
          </a:prstGeom>
          <a:noFill/>
        </p:spPr>
        <p:txBody>
          <a:bodyPr anchor="t"/>
          <a:lstStyle>
            <a:lvl1pPr marL="0" indent="0">
              <a:buNone/>
              <a:defRPr sz="1200">
                <a:solidFill>
                  <a:schemeClr val="bg1"/>
                </a:solidFill>
              </a:defRPr>
            </a:lvl1pPr>
            <a:lvl2pPr>
              <a:defRPr sz="1200">
                <a:solidFill>
                  <a:schemeClr val="bg1"/>
                </a:solidFill>
              </a:defRPr>
            </a:lvl2pPr>
            <a:lvl3pPr>
              <a:defRPr sz="1200"/>
            </a:lvl3pPr>
            <a:lvl4pPr>
              <a:defRPr sz="1200"/>
            </a:lvl4pPr>
            <a:lvl5pPr>
              <a:defRPr sz="1200"/>
            </a:lvl5pPr>
          </a:lstStyle>
          <a:p>
            <a:pPr lvl="0"/>
            <a:r>
              <a:rPr lang="en-US"/>
              <a:t>Click to edit Master text style</a:t>
            </a:r>
          </a:p>
        </p:txBody>
      </p:sp>
    </p:spTree>
    <p:extLst>
      <p:ext uri="{BB962C8B-B14F-4D97-AF65-F5344CB8AC3E}">
        <p14:creationId xmlns:p14="http://schemas.microsoft.com/office/powerpoint/2010/main" val="26063928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ogression (Aut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grpSp>
        <p:nvGrpSpPr>
          <p:cNvPr id="24" name="Group 23"/>
          <p:cNvGrpSpPr/>
          <p:nvPr userDrawn="1"/>
        </p:nvGrpSpPr>
        <p:grpSpPr>
          <a:xfrm>
            <a:off x="2139217" y="1196558"/>
            <a:ext cx="7592669" cy="3102216"/>
            <a:chOff x="831412" y="1062028"/>
            <a:chExt cx="7592669" cy="3102216"/>
          </a:xfrm>
        </p:grpSpPr>
        <p:sp>
          <p:nvSpPr>
            <p:cNvPr id="4" name="Isosceles Triangle 3"/>
            <p:cNvSpPr/>
            <p:nvPr userDrawn="1"/>
          </p:nvSpPr>
          <p:spPr>
            <a:xfrm rot="4424824">
              <a:off x="5217679" y="2146713"/>
              <a:ext cx="638361" cy="394528"/>
            </a:xfrm>
            <a:prstGeom prst="triangle">
              <a:avLst/>
            </a:prstGeom>
            <a:solidFill>
              <a:schemeClr val="accent4"/>
            </a:solidFill>
            <a:ln w="12700">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US">
                <a:solidFill>
                  <a:prstClr val="black"/>
                </a:solidFill>
              </a:endParaRPr>
            </a:p>
          </p:txBody>
        </p:sp>
        <p:sp>
          <p:nvSpPr>
            <p:cNvPr id="5" name="Isosceles Triangle 4"/>
            <p:cNvSpPr/>
            <p:nvPr userDrawn="1"/>
          </p:nvSpPr>
          <p:spPr>
            <a:xfrm rot="4424824">
              <a:off x="2133279" y="2962172"/>
              <a:ext cx="638361" cy="394528"/>
            </a:xfrm>
            <a:prstGeom prst="triangle">
              <a:avLst/>
            </a:prstGeom>
            <a:solidFill>
              <a:schemeClr val="accent4"/>
            </a:solidFill>
            <a:ln w="12700">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US">
                <a:solidFill>
                  <a:prstClr val="black"/>
                </a:solidFill>
              </a:endParaRPr>
            </a:p>
          </p:txBody>
        </p:sp>
        <p:sp>
          <p:nvSpPr>
            <p:cNvPr id="9" name="Oval 8"/>
            <p:cNvSpPr/>
            <p:nvPr userDrawn="1"/>
          </p:nvSpPr>
          <p:spPr>
            <a:xfrm>
              <a:off x="3909723" y="1837277"/>
              <a:ext cx="1551718" cy="155171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 name="Oval 9"/>
            <p:cNvSpPr/>
            <p:nvPr userDrawn="1"/>
          </p:nvSpPr>
          <p:spPr>
            <a:xfrm>
              <a:off x="831412" y="2612526"/>
              <a:ext cx="1551718" cy="155171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Oval 15"/>
            <p:cNvSpPr/>
            <p:nvPr userDrawn="1"/>
          </p:nvSpPr>
          <p:spPr>
            <a:xfrm>
              <a:off x="6872363" y="1062028"/>
              <a:ext cx="1551718" cy="1551718"/>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25"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cxnSp>
        <p:nvCxnSpPr>
          <p:cNvPr id="26" name="Straight Connector 25"/>
          <p:cNvCxnSpPr/>
          <p:nvPr userDrawn="1"/>
        </p:nvCxnSpPr>
        <p:spPr>
          <a:xfrm flipV="1">
            <a:off x="577113" y="322798"/>
            <a:ext cx="0" cy="873760"/>
          </a:xfrm>
          <a:prstGeom prst="line">
            <a:avLst/>
          </a:prstGeom>
          <a:ln w="28575" cmpd="sng">
            <a:solidFill>
              <a:srgbClr val="E0692C"/>
            </a:solidFill>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userDrawn="1"/>
        </p:nvGrpSpPr>
        <p:grpSpPr>
          <a:xfrm rot="5400000">
            <a:off x="2781973" y="3916351"/>
            <a:ext cx="266204" cy="1031051"/>
            <a:chOff x="2358464" y="2167467"/>
            <a:chExt cx="266204" cy="1031051"/>
          </a:xfrm>
        </p:grpSpPr>
        <p:cxnSp>
          <p:nvCxnSpPr>
            <p:cNvPr id="28" name="Straight Connector 27"/>
            <p:cNvCxnSpPr/>
            <p:nvPr userDrawn="1"/>
          </p:nvCxnSpPr>
          <p:spPr>
            <a:xfrm rot="16200000">
              <a:off x="2491566" y="2549890"/>
              <a:ext cx="0" cy="266204"/>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29" name="Straight Connector 28"/>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nvGrpSpPr>
          <p:cNvPr id="30" name="Group 29"/>
          <p:cNvGrpSpPr/>
          <p:nvPr userDrawn="1"/>
        </p:nvGrpSpPr>
        <p:grpSpPr>
          <a:xfrm rot="5400000">
            <a:off x="5860284" y="3140492"/>
            <a:ext cx="266204" cy="1031051"/>
            <a:chOff x="2358464" y="2167467"/>
            <a:chExt cx="266204" cy="1031051"/>
          </a:xfrm>
        </p:grpSpPr>
        <p:cxnSp>
          <p:nvCxnSpPr>
            <p:cNvPr id="31" name="Straight Connector 30"/>
            <p:cNvCxnSpPr/>
            <p:nvPr userDrawn="1"/>
          </p:nvCxnSpPr>
          <p:spPr>
            <a:xfrm rot="16200000">
              <a:off x="2491566" y="2549890"/>
              <a:ext cx="0" cy="266204"/>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32" name="Straight Connector 31"/>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nvGrpSpPr>
          <p:cNvPr id="33" name="Group 32"/>
          <p:cNvGrpSpPr/>
          <p:nvPr userDrawn="1"/>
        </p:nvGrpSpPr>
        <p:grpSpPr>
          <a:xfrm rot="5400000">
            <a:off x="8822924" y="2364633"/>
            <a:ext cx="266204" cy="1031051"/>
            <a:chOff x="2358464" y="2167467"/>
            <a:chExt cx="266204" cy="1031051"/>
          </a:xfrm>
        </p:grpSpPr>
        <p:cxnSp>
          <p:nvCxnSpPr>
            <p:cNvPr id="34" name="Straight Connector 33"/>
            <p:cNvCxnSpPr/>
            <p:nvPr userDrawn="1"/>
          </p:nvCxnSpPr>
          <p:spPr>
            <a:xfrm rot="16200000">
              <a:off x="2491566" y="2549890"/>
              <a:ext cx="0" cy="266204"/>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35" name="Straight Connector 34"/>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sp>
        <p:nvSpPr>
          <p:cNvPr id="36" name="Text Placeholder 5"/>
          <p:cNvSpPr>
            <a:spLocks noGrp="1"/>
          </p:cNvSpPr>
          <p:nvPr>
            <p:ph type="body" sz="quarter" idx="28" hasCustomPrompt="1"/>
          </p:nvPr>
        </p:nvSpPr>
        <p:spPr>
          <a:xfrm>
            <a:off x="1773262" y="4980006"/>
            <a:ext cx="2265715" cy="1026752"/>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37" name="Text Placeholder 5"/>
          <p:cNvSpPr>
            <a:spLocks noGrp="1"/>
          </p:cNvSpPr>
          <p:nvPr>
            <p:ph type="body" sz="quarter" idx="29" hasCustomPrompt="1"/>
          </p:nvPr>
        </p:nvSpPr>
        <p:spPr>
          <a:xfrm>
            <a:off x="1773262" y="4677583"/>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38" name="Text Placeholder 5"/>
          <p:cNvSpPr>
            <a:spLocks noGrp="1"/>
          </p:cNvSpPr>
          <p:nvPr>
            <p:ph type="body" sz="quarter" idx="30" hasCustomPrompt="1"/>
          </p:nvPr>
        </p:nvSpPr>
        <p:spPr>
          <a:xfrm>
            <a:off x="4857662" y="4234814"/>
            <a:ext cx="2265715" cy="1026752"/>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39" name="Text Placeholder 5"/>
          <p:cNvSpPr>
            <a:spLocks noGrp="1"/>
          </p:cNvSpPr>
          <p:nvPr>
            <p:ph type="body" sz="quarter" idx="31" hasCustomPrompt="1"/>
          </p:nvPr>
        </p:nvSpPr>
        <p:spPr>
          <a:xfrm>
            <a:off x="4857662" y="3932391"/>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40" name="Text Placeholder 5"/>
          <p:cNvSpPr>
            <a:spLocks noGrp="1"/>
          </p:cNvSpPr>
          <p:nvPr>
            <p:ph type="body" sz="quarter" idx="32" hasCustomPrompt="1"/>
          </p:nvPr>
        </p:nvSpPr>
        <p:spPr>
          <a:xfrm>
            <a:off x="7823169" y="3427069"/>
            <a:ext cx="2265715" cy="1026752"/>
          </a:xfrm>
          <a:prstGeom prst="rect">
            <a:avLst/>
          </a:prstGeom>
        </p:spPr>
        <p:txBody>
          <a:bodyPr/>
          <a:lstStyle>
            <a:lvl1pPr marL="0" indent="0" algn="ctr">
              <a:buNone/>
              <a:defRPr sz="12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12PT placeholder text</a:t>
            </a:r>
          </a:p>
        </p:txBody>
      </p:sp>
      <p:sp>
        <p:nvSpPr>
          <p:cNvPr id="41" name="Text Placeholder 5"/>
          <p:cNvSpPr>
            <a:spLocks noGrp="1"/>
          </p:cNvSpPr>
          <p:nvPr>
            <p:ph type="body" sz="quarter" idx="33" hasCustomPrompt="1"/>
          </p:nvPr>
        </p:nvSpPr>
        <p:spPr>
          <a:xfrm>
            <a:off x="7823169" y="3124646"/>
            <a:ext cx="2265715"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42" name="Picture Placeholder 48"/>
          <p:cNvSpPr>
            <a:spLocks noGrp="1"/>
          </p:cNvSpPr>
          <p:nvPr>
            <p:ph type="pic" sz="quarter" idx="37" hasCustomPrompt="1"/>
          </p:nvPr>
        </p:nvSpPr>
        <p:spPr>
          <a:xfrm>
            <a:off x="2368183" y="2989869"/>
            <a:ext cx="1090125" cy="1054955"/>
          </a:xfrm>
          <a:prstGeom prst="rect">
            <a:avLst/>
          </a:prstGeom>
        </p:spPr>
        <p:txBody>
          <a:bodyPr anchor="ctr"/>
          <a:lstStyle>
            <a:lvl1pPr marL="0" indent="0" algn="ctr">
              <a:buNone/>
              <a:defRPr sz="2400"/>
            </a:lvl1pPr>
          </a:lstStyle>
          <a:p>
            <a:r>
              <a:rPr lang="en-US"/>
              <a:t>Icon</a:t>
            </a:r>
          </a:p>
        </p:txBody>
      </p:sp>
      <p:sp>
        <p:nvSpPr>
          <p:cNvPr id="43" name="Picture Placeholder 48"/>
          <p:cNvSpPr>
            <a:spLocks noGrp="1"/>
          </p:cNvSpPr>
          <p:nvPr>
            <p:ph type="pic" sz="quarter" idx="38" hasCustomPrompt="1"/>
          </p:nvPr>
        </p:nvSpPr>
        <p:spPr>
          <a:xfrm>
            <a:off x="5457092" y="2209800"/>
            <a:ext cx="1090125" cy="1054955"/>
          </a:xfrm>
          <a:prstGeom prst="rect">
            <a:avLst/>
          </a:prstGeom>
        </p:spPr>
        <p:txBody>
          <a:bodyPr anchor="ctr"/>
          <a:lstStyle>
            <a:lvl1pPr marL="0" indent="0" algn="ctr">
              <a:buNone/>
              <a:defRPr sz="2400"/>
            </a:lvl1pPr>
          </a:lstStyle>
          <a:p>
            <a:r>
              <a:rPr lang="en-US"/>
              <a:t>Icon</a:t>
            </a:r>
          </a:p>
        </p:txBody>
      </p:sp>
      <p:sp>
        <p:nvSpPr>
          <p:cNvPr id="44" name="Picture Placeholder 48"/>
          <p:cNvSpPr>
            <a:spLocks noGrp="1"/>
          </p:cNvSpPr>
          <p:nvPr>
            <p:ph type="pic" sz="quarter" idx="39" hasCustomPrompt="1"/>
          </p:nvPr>
        </p:nvSpPr>
        <p:spPr>
          <a:xfrm>
            <a:off x="8405446" y="1447800"/>
            <a:ext cx="1090125" cy="1054955"/>
          </a:xfrm>
          <a:prstGeom prst="rect">
            <a:avLst/>
          </a:prstGeom>
        </p:spPr>
        <p:txBody>
          <a:bodyPr anchor="ctr"/>
          <a:lstStyle>
            <a:lvl1pPr marL="0" indent="0" algn="ctr">
              <a:buNone/>
              <a:defRPr sz="2400"/>
            </a:lvl1pPr>
          </a:lstStyle>
          <a:p>
            <a:r>
              <a:rPr lang="en-US"/>
              <a:t>Icon</a:t>
            </a:r>
          </a:p>
        </p:txBody>
      </p:sp>
    </p:spTree>
    <p:extLst>
      <p:ext uri="{BB962C8B-B14F-4D97-AF65-F5344CB8AC3E}">
        <p14:creationId xmlns:p14="http://schemas.microsoft.com/office/powerpoint/2010/main" val="23515112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Grid 2 (Auto)">
    <p:spTree>
      <p:nvGrpSpPr>
        <p:cNvPr id="1" name=""/>
        <p:cNvGrpSpPr/>
        <p:nvPr/>
      </p:nvGrpSpPr>
      <p:grpSpPr>
        <a:xfrm>
          <a:off x="0" y="0"/>
          <a:ext cx="0" cy="0"/>
          <a:chOff x="0" y="0"/>
          <a:chExt cx="0" cy="0"/>
        </a:xfrm>
      </p:grpSpPr>
      <p:sp>
        <p:nvSpPr>
          <p:cNvPr id="14" name="Picture Placeholder 2"/>
          <p:cNvSpPr>
            <a:spLocks noGrp="1"/>
          </p:cNvSpPr>
          <p:nvPr>
            <p:ph type="pic" sz="quarter" idx="22" hasCustomPrompt="1"/>
          </p:nvPr>
        </p:nvSpPr>
        <p:spPr>
          <a:xfrm>
            <a:off x="569669" y="218942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3" name="Slide Number Placeholder 2"/>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grpSp>
        <p:nvGrpSpPr>
          <p:cNvPr id="4" name="Group 3"/>
          <p:cNvGrpSpPr/>
          <p:nvPr userDrawn="1"/>
        </p:nvGrpSpPr>
        <p:grpSpPr>
          <a:xfrm>
            <a:off x="215616" y="2142698"/>
            <a:ext cx="11760769" cy="3848985"/>
            <a:chOff x="256032" y="196762"/>
            <a:chExt cx="9546336" cy="6240614"/>
          </a:xfrm>
        </p:grpSpPr>
        <p:grpSp>
          <p:nvGrpSpPr>
            <p:cNvPr id="5" name="Group 4"/>
            <p:cNvGrpSpPr/>
            <p:nvPr/>
          </p:nvGrpSpPr>
          <p:grpSpPr>
            <a:xfrm>
              <a:off x="1655473" y="196762"/>
              <a:ext cx="6729709" cy="6240614"/>
              <a:chOff x="1687372" y="196762"/>
              <a:chExt cx="6729709" cy="6240614"/>
            </a:xfrm>
          </p:grpSpPr>
          <p:cxnSp>
            <p:nvCxnSpPr>
              <p:cNvPr id="8" name="Straight Connector 7"/>
              <p:cNvCxnSpPr/>
              <p:nvPr/>
            </p:nvCxnSpPr>
            <p:spPr>
              <a:xfrm>
                <a:off x="1687372" y="196762"/>
                <a:ext cx="0" cy="6240614"/>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369799" y="196762"/>
                <a:ext cx="0" cy="6240614"/>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052226" y="196762"/>
                <a:ext cx="0" cy="6240614"/>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734653" y="196762"/>
                <a:ext cx="0" cy="6240614"/>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417081" y="196762"/>
                <a:ext cx="0" cy="6240614"/>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grpSp>
        <p:cxnSp>
          <p:nvCxnSpPr>
            <p:cNvPr id="6" name="Straight Connector 5"/>
            <p:cNvCxnSpPr/>
            <p:nvPr/>
          </p:nvCxnSpPr>
          <p:spPr>
            <a:xfrm>
              <a:off x="256032" y="2195009"/>
              <a:ext cx="9546336"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6032" y="4325096"/>
              <a:ext cx="9546336"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15" name="Picture Placeholder 2"/>
          <p:cNvSpPr>
            <a:spLocks noGrp="1"/>
          </p:cNvSpPr>
          <p:nvPr>
            <p:ph type="pic" sz="quarter" idx="23" hasCustomPrompt="1"/>
          </p:nvPr>
        </p:nvSpPr>
        <p:spPr>
          <a:xfrm>
            <a:off x="2494322" y="218942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16" name="Picture Placeholder 2"/>
          <p:cNvSpPr>
            <a:spLocks noGrp="1"/>
          </p:cNvSpPr>
          <p:nvPr>
            <p:ph type="pic" sz="quarter" idx="24" hasCustomPrompt="1"/>
          </p:nvPr>
        </p:nvSpPr>
        <p:spPr>
          <a:xfrm>
            <a:off x="4531159" y="218942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17" name="Picture Placeholder 2"/>
          <p:cNvSpPr>
            <a:spLocks noGrp="1"/>
          </p:cNvSpPr>
          <p:nvPr>
            <p:ph type="pic" sz="quarter" idx="25" hasCustomPrompt="1"/>
          </p:nvPr>
        </p:nvSpPr>
        <p:spPr>
          <a:xfrm>
            <a:off x="6567996" y="218942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18" name="Picture Placeholder 2"/>
          <p:cNvSpPr>
            <a:spLocks noGrp="1"/>
          </p:cNvSpPr>
          <p:nvPr>
            <p:ph type="pic" sz="quarter" idx="26" hasCustomPrompt="1"/>
          </p:nvPr>
        </p:nvSpPr>
        <p:spPr>
          <a:xfrm>
            <a:off x="8604833" y="218942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19" name="Picture Placeholder 2"/>
          <p:cNvSpPr>
            <a:spLocks noGrp="1"/>
          </p:cNvSpPr>
          <p:nvPr>
            <p:ph type="pic" sz="quarter" idx="27" hasCustomPrompt="1"/>
          </p:nvPr>
        </p:nvSpPr>
        <p:spPr>
          <a:xfrm>
            <a:off x="10641669" y="218942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20" name="Picture Placeholder 2"/>
          <p:cNvSpPr>
            <a:spLocks noGrp="1"/>
          </p:cNvSpPr>
          <p:nvPr>
            <p:ph type="pic" sz="quarter" idx="28" hasCustomPrompt="1"/>
          </p:nvPr>
        </p:nvSpPr>
        <p:spPr>
          <a:xfrm>
            <a:off x="569669" y="351245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21" name="Picture Placeholder 2"/>
          <p:cNvSpPr>
            <a:spLocks noGrp="1"/>
          </p:cNvSpPr>
          <p:nvPr>
            <p:ph type="pic" sz="quarter" idx="29" hasCustomPrompt="1"/>
          </p:nvPr>
        </p:nvSpPr>
        <p:spPr>
          <a:xfrm>
            <a:off x="2494322" y="351245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22" name="Picture Placeholder 2"/>
          <p:cNvSpPr>
            <a:spLocks noGrp="1"/>
          </p:cNvSpPr>
          <p:nvPr>
            <p:ph type="pic" sz="quarter" idx="30" hasCustomPrompt="1"/>
          </p:nvPr>
        </p:nvSpPr>
        <p:spPr>
          <a:xfrm>
            <a:off x="4531159" y="351245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23" name="Picture Placeholder 2"/>
          <p:cNvSpPr>
            <a:spLocks noGrp="1"/>
          </p:cNvSpPr>
          <p:nvPr>
            <p:ph type="pic" sz="quarter" idx="31" hasCustomPrompt="1"/>
          </p:nvPr>
        </p:nvSpPr>
        <p:spPr>
          <a:xfrm>
            <a:off x="6567996" y="351245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24" name="Picture Placeholder 2"/>
          <p:cNvSpPr>
            <a:spLocks noGrp="1"/>
          </p:cNvSpPr>
          <p:nvPr>
            <p:ph type="pic" sz="quarter" idx="32" hasCustomPrompt="1"/>
          </p:nvPr>
        </p:nvSpPr>
        <p:spPr>
          <a:xfrm>
            <a:off x="8604833" y="351245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25" name="Picture Placeholder 2"/>
          <p:cNvSpPr>
            <a:spLocks noGrp="1"/>
          </p:cNvSpPr>
          <p:nvPr>
            <p:ph type="pic" sz="quarter" idx="33" hasCustomPrompt="1"/>
          </p:nvPr>
        </p:nvSpPr>
        <p:spPr>
          <a:xfrm>
            <a:off x="10641669" y="3512454"/>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26" name="Picture Placeholder 2"/>
          <p:cNvSpPr>
            <a:spLocks noGrp="1"/>
          </p:cNvSpPr>
          <p:nvPr>
            <p:ph type="pic" sz="quarter" idx="34" hasCustomPrompt="1"/>
          </p:nvPr>
        </p:nvSpPr>
        <p:spPr>
          <a:xfrm>
            <a:off x="569669" y="4827775"/>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27" name="Picture Placeholder 2"/>
          <p:cNvSpPr>
            <a:spLocks noGrp="1"/>
          </p:cNvSpPr>
          <p:nvPr>
            <p:ph type="pic" sz="quarter" idx="35" hasCustomPrompt="1"/>
          </p:nvPr>
        </p:nvSpPr>
        <p:spPr>
          <a:xfrm>
            <a:off x="2494322" y="4827775"/>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28" name="Picture Placeholder 2"/>
          <p:cNvSpPr>
            <a:spLocks noGrp="1"/>
          </p:cNvSpPr>
          <p:nvPr>
            <p:ph type="pic" sz="quarter" idx="36" hasCustomPrompt="1"/>
          </p:nvPr>
        </p:nvSpPr>
        <p:spPr>
          <a:xfrm>
            <a:off x="4531159" y="4827775"/>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29" name="Picture Placeholder 2"/>
          <p:cNvSpPr>
            <a:spLocks noGrp="1"/>
          </p:cNvSpPr>
          <p:nvPr>
            <p:ph type="pic" sz="quarter" idx="37" hasCustomPrompt="1"/>
          </p:nvPr>
        </p:nvSpPr>
        <p:spPr>
          <a:xfrm>
            <a:off x="6567996" y="4827775"/>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30" name="Picture Placeholder 2"/>
          <p:cNvSpPr>
            <a:spLocks noGrp="1"/>
          </p:cNvSpPr>
          <p:nvPr>
            <p:ph type="pic" sz="quarter" idx="38" hasCustomPrompt="1"/>
          </p:nvPr>
        </p:nvSpPr>
        <p:spPr>
          <a:xfrm>
            <a:off x="8604833" y="4827775"/>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sp>
        <p:nvSpPr>
          <p:cNvPr id="31" name="Picture Placeholder 2"/>
          <p:cNvSpPr>
            <a:spLocks noGrp="1"/>
          </p:cNvSpPr>
          <p:nvPr>
            <p:ph type="pic" sz="quarter" idx="39" hasCustomPrompt="1"/>
          </p:nvPr>
        </p:nvSpPr>
        <p:spPr>
          <a:xfrm>
            <a:off x="10641669" y="4827775"/>
            <a:ext cx="1073484" cy="1028159"/>
          </a:xfrm>
          <a:prstGeom prst="rect">
            <a:avLst/>
          </a:prstGeom>
          <a:noFill/>
        </p:spPr>
        <p:txBody>
          <a:bodyPr anchor="ctr"/>
          <a:lstStyle>
            <a:lvl1pPr marL="0" indent="0" algn="ctr">
              <a:buNone/>
              <a:defRPr sz="1200" i="1" baseline="0">
                <a:solidFill>
                  <a:schemeClr val="tx2">
                    <a:lumMod val="90000"/>
                  </a:schemeClr>
                </a:solidFill>
              </a:defRPr>
            </a:lvl1pPr>
          </a:lstStyle>
          <a:p>
            <a:r>
              <a:rPr lang="en-US"/>
              <a:t>Insert Photo Here</a:t>
            </a:r>
          </a:p>
        </p:txBody>
      </p:sp>
      <p:cxnSp>
        <p:nvCxnSpPr>
          <p:cNvPr id="32" name="Straight Connector 31"/>
          <p:cNvCxnSpPr/>
          <p:nvPr userDrawn="1"/>
        </p:nvCxnSpPr>
        <p:spPr>
          <a:xfrm flipV="1">
            <a:off x="577113" y="322798"/>
            <a:ext cx="0" cy="87376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3"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sp>
        <p:nvSpPr>
          <p:cNvPr id="34" name="Text Placeholder 5"/>
          <p:cNvSpPr>
            <a:spLocks noGrp="1"/>
          </p:cNvSpPr>
          <p:nvPr>
            <p:ph type="body" sz="quarter" idx="40" hasCustomPrompt="1"/>
          </p:nvPr>
        </p:nvSpPr>
        <p:spPr>
          <a:xfrm>
            <a:off x="317742" y="1683764"/>
            <a:ext cx="1621940"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35" name="Text Placeholder 5"/>
          <p:cNvSpPr>
            <a:spLocks noGrp="1"/>
          </p:cNvSpPr>
          <p:nvPr>
            <p:ph type="body" sz="quarter" idx="41" hasCustomPrompt="1"/>
          </p:nvPr>
        </p:nvSpPr>
        <p:spPr>
          <a:xfrm>
            <a:off x="1939681" y="1683764"/>
            <a:ext cx="2072694"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36" name="Text Placeholder 5"/>
          <p:cNvSpPr>
            <a:spLocks noGrp="1"/>
          </p:cNvSpPr>
          <p:nvPr>
            <p:ph type="body" sz="quarter" idx="42" hasCustomPrompt="1"/>
          </p:nvPr>
        </p:nvSpPr>
        <p:spPr>
          <a:xfrm>
            <a:off x="4012375" y="1683764"/>
            <a:ext cx="2072694"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37" name="Text Placeholder 5"/>
          <p:cNvSpPr>
            <a:spLocks noGrp="1"/>
          </p:cNvSpPr>
          <p:nvPr>
            <p:ph type="body" sz="quarter" idx="43" hasCustomPrompt="1"/>
          </p:nvPr>
        </p:nvSpPr>
        <p:spPr>
          <a:xfrm>
            <a:off x="6085068" y="1683764"/>
            <a:ext cx="2072694"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38" name="Text Placeholder 5"/>
          <p:cNvSpPr>
            <a:spLocks noGrp="1"/>
          </p:cNvSpPr>
          <p:nvPr>
            <p:ph type="body" sz="quarter" idx="44" hasCustomPrompt="1"/>
          </p:nvPr>
        </p:nvSpPr>
        <p:spPr>
          <a:xfrm>
            <a:off x="8157761" y="1683764"/>
            <a:ext cx="2072697"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
        <p:nvSpPr>
          <p:cNvPr id="39" name="Text Placeholder 5"/>
          <p:cNvSpPr>
            <a:spLocks noGrp="1"/>
          </p:cNvSpPr>
          <p:nvPr>
            <p:ph type="body" sz="quarter" idx="45" hasCustomPrompt="1"/>
          </p:nvPr>
        </p:nvSpPr>
        <p:spPr>
          <a:xfrm>
            <a:off x="10230458" y="1683764"/>
            <a:ext cx="1745927" cy="307193"/>
          </a:xfrm>
          <a:prstGeom prst="rect">
            <a:avLst/>
          </a:prstGeom>
        </p:spPr>
        <p:txBody>
          <a:bodyPr anchor="ctr"/>
          <a:lstStyle>
            <a:lvl1pPr marL="0" indent="0" algn="ctr">
              <a:buNone/>
              <a:defRPr sz="14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Headline</a:t>
            </a:r>
          </a:p>
        </p:txBody>
      </p:sp>
    </p:spTree>
    <p:extLst>
      <p:ext uri="{BB962C8B-B14F-4D97-AF65-F5344CB8AC3E}">
        <p14:creationId xmlns:p14="http://schemas.microsoft.com/office/powerpoint/2010/main" val="1715497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9" name="Rectangle 8">
            <a:extLst>
              <a:ext uri="{FF2B5EF4-FFF2-40B4-BE49-F238E27FC236}">
                <a16:creationId xmlns:a16="http://schemas.microsoft.com/office/drawing/2014/main" id="{7DA68B9F-300D-3246-A536-60ED62570600}"/>
              </a:ext>
            </a:extLst>
          </p:cNvPr>
          <p:cNvSpPr/>
          <p:nvPr userDrawn="1"/>
        </p:nvSpPr>
        <p:spPr>
          <a:xfrm>
            <a:off x="9777984" y="0"/>
            <a:ext cx="2414017" cy="537328"/>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4: Strategies for Managing Signal Coverage and Addressing Reception Challenges </a:t>
            </a:r>
          </a:p>
        </p:txBody>
      </p:sp>
    </p:spTree>
    <p:extLst>
      <p:ext uri="{BB962C8B-B14F-4D97-AF65-F5344CB8AC3E}">
        <p14:creationId xmlns:p14="http://schemas.microsoft.com/office/powerpoint/2010/main" val="3131121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Collage 1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7" name="Picture Placeholder 2"/>
          <p:cNvSpPr>
            <a:spLocks noGrp="1"/>
          </p:cNvSpPr>
          <p:nvPr>
            <p:ph type="pic" sz="quarter" idx="23" hasCustomPrompt="1"/>
          </p:nvPr>
        </p:nvSpPr>
        <p:spPr>
          <a:xfrm>
            <a:off x="6092454" y="3955312"/>
            <a:ext cx="6099546" cy="2376040"/>
          </a:xfrm>
          <a:prstGeom prst="rect">
            <a:avLst/>
          </a:prstGeom>
          <a:noFill/>
        </p:spPr>
        <p:txBody>
          <a:bodyPr anchor="ctr"/>
          <a:lstStyle>
            <a:lvl1pPr marL="0" indent="0" algn="ctr">
              <a:buNone/>
              <a:defRPr sz="2000" i="1" baseline="0">
                <a:solidFill>
                  <a:schemeClr val="tx2">
                    <a:lumMod val="90000"/>
                  </a:schemeClr>
                </a:solidFill>
              </a:defRPr>
            </a:lvl1pPr>
          </a:lstStyle>
          <a:p>
            <a:r>
              <a:rPr lang="en-US"/>
              <a:t>Insert Photo Here</a:t>
            </a:r>
          </a:p>
        </p:txBody>
      </p:sp>
      <p:sp>
        <p:nvSpPr>
          <p:cNvPr id="8" name="Picture Placeholder 2"/>
          <p:cNvSpPr>
            <a:spLocks noGrp="1"/>
          </p:cNvSpPr>
          <p:nvPr>
            <p:ph type="pic" sz="quarter" idx="24" hasCustomPrompt="1"/>
          </p:nvPr>
        </p:nvSpPr>
        <p:spPr>
          <a:xfrm>
            <a:off x="1" y="3955312"/>
            <a:ext cx="5986130" cy="2376040"/>
          </a:xfrm>
          <a:prstGeom prst="rect">
            <a:avLst/>
          </a:prstGeom>
          <a:noFill/>
        </p:spPr>
        <p:txBody>
          <a:bodyPr anchor="ctr"/>
          <a:lstStyle>
            <a:lvl1pPr marL="0" indent="0" algn="ctr">
              <a:buNone/>
              <a:defRPr sz="2000" i="1" baseline="0">
                <a:solidFill>
                  <a:schemeClr val="tx2">
                    <a:lumMod val="90000"/>
                  </a:schemeClr>
                </a:solidFill>
              </a:defRPr>
            </a:lvl1pPr>
          </a:lstStyle>
          <a:p>
            <a:r>
              <a:rPr lang="en-US"/>
              <a:t>Insert Photo Here</a:t>
            </a:r>
          </a:p>
        </p:txBody>
      </p:sp>
      <p:sp>
        <p:nvSpPr>
          <p:cNvPr id="17" name="Picture Placeholder 2"/>
          <p:cNvSpPr>
            <a:spLocks noGrp="1"/>
          </p:cNvSpPr>
          <p:nvPr>
            <p:ph type="pic" sz="quarter" idx="25" hasCustomPrompt="1"/>
          </p:nvPr>
        </p:nvSpPr>
        <p:spPr>
          <a:xfrm>
            <a:off x="1" y="1431734"/>
            <a:ext cx="3995115" cy="2376040"/>
          </a:xfrm>
          <a:prstGeom prst="rect">
            <a:avLst/>
          </a:prstGeom>
          <a:noFill/>
        </p:spPr>
        <p:txBody>
          <a:bodyPr anchor="ctr"/>
          <a:lstStyle>
            <a:lvl1pPr marL="0" indent="0" algn="ctr">
              <a:buNone/>
              <a:defRPr sz="2000" i="1" baseline="0">
                <a:solidFill>
                  <a:schemeClr val="tx2">
                    <a:lumMod val="90000"/>
                  </a:schemeClr>
                </a:solidFill>
              </a:defRPr>
            </a:lvl1pPr>
          </a:lstStyle>
          <a:p>
            <a:r>
              <a:rPr lang="en-US"/>
              <a:t>Insert Photo Here</a:t>
            </a:r>
          </a:p>
        </p:txBody>
      </p:sp>
      <p:sp>
        <p:nvSpPr>
          <p:cNvPr id="18" name="Picture Placeholder 2"/>
          <p:cNvSpPr>
            <a:spLocks noGrp="1"/>
          </p:cNvSpPr>
          <p:nvPr>
            <p:ph type="pic" sz="quarter" idx="26" hasCustomPrompt="1"/>
          </p:nvPr>
        </p:nvSpPr>
        <p:spPr>
          <a:xfrm>
            <a:off x="4098443" y="1431734"/>
            <a:ext cx="3995115" cy="2376040"/>
          </a:xfrm>
          <a:prstGeom prst="rect">
            <a:avLst/>
          </a:prstGeom>
          <a:noFill/>
        </p:spPr>
        <p:txBody>
          <a:bodyPr anchor="ctr"/>
          <a:lstStyle>
            <a:lvl1pPr marL="0" indent="0" algn="ctr">
              <a:buNone/>
              <a:defRPr sz="2000" i="1" baseline="0">
                <a:solidFill>
                  <a:schemeClr val="tx2">
                    <a:lumMod val="90000"/>
                  </a:schemeClr>
                </a:solidFill>
              </a:defRPr>
            </a:lvl1pPr>
          </a:lstStyle>
          <a:p>
            <a:r>
              <a:rPr lang="en-US"/>
              <a:t>Insert Photo Here</a:t>
            </a:r>
          </a:p>
        </p:txBody>
      </p:sp>
      <p:sp>
        <p:nvSpPr>
          <p:cNvPr id="19" name="Picture Placeholder 2"/>
          <p:cNvSpPr>
            <a:spLocks noGrp="1"/>
          </p:cNvSpPr>
          <p:nvPr>
            <p:ph type="pic" sz="quarter" idx="27" hasCustomPrompt="1"/>
          </p:nvPr>
        </p:nvSpPr>
        <p:spPr>
          <a:xfrm>
            <a:off x="8196885" y="1431734"/>
            <a:ext cx="3995115" cy="2376040"/>
          </a:xfrm>
          <a:prstGeom prst="rect">
            <a:avLst/>
          </a:prstGeom>
          <a:noFill/>
        </p:spPr>
        <p:txBody>
          <a:bodyPr anchor="ctr"/>
          <a:lstStyle>
            <a:lvl1pPr marL="0" indent="0" algn="ctr">
              <a:buNone/>
              <a:defRPr sz="2000" i="1" baseline="0">
                <a:solidFill>
                  <a:schemeClr val="tx2">
                    <a:lumMod val="90000"/>
                  </a:schemeClr>
                </a:solidFill>
              </a:defRPr>
            </a:lvl1pPr>
          </a:lstStyle>
          <a:p>
            <a:r>
              <a:rPr lang="en-US"/>
              <a:t>Insert Photo Here</a:t>
            </a:r>
          </a:p>
        </p:txBody>
      </p:sp>
      <p:cxnSp>
        <p:nvCxnSpPr>
          <p:cNvPr id="20" name="Straight Connector 19"/>
          <p:cNvCxnSpPr/>
          <p:nvPr userDrawn="1"/>
        </p:nvCxnSpPr>
        <p:spPr>
          <a:xfrm flipV="1">
            <a:off x="577113" y="322798"/>
            <a:ext cx="0" cy="87376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1"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spTree>
    <p:extLst>
      <p:ext uri="{BB962C8B-B14F-4D97-AF65-F5344CB8AC3E}">
        <p14:creationId xmlns:p14="http://schemas.microsoft.com/office/powerpoint/2010/main" val="14960329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cess (Auto)">
    <p:spTree>
      <p:nvGrpSpPr>
        <p:cNvPr id="1" name=""/>
        <p:cNvGrpSpPr/>
        <p:nvPr/>
      </p:nvGrpSpPr>
      <p:grpSpPr>
        <a:xfrm>
          <a:off x="0" y="0"/>
          <a:ext cx="0" cy="0"/>
          <a:chOff x="0" y="0"/>
          <a:chExt cx="0" cy="0"/>
        </a:xfrm>
      </p:grpSpPr>
      <p:grpSp>
        <p:nvGrpSpPr>
          <p:cNvPr id="52" name="Group 51"/>
          <p:cNvGrpSpPr/>
          <p:nvPr userDrawn="1"/>
        </p:nvGrpSpPr>
        <p:grpSpPr>
          <a:xfrm>
            <a:off x="777189" y="1594884"/>
            <a:ext cx="10632364" cy="4430756"/>
            <a:chOff x="777189" y="1594884"/>
            <a:chExt cx="10632364" cy="4430756"/>
          </a:xfrm>
        </p:grpSpPr>
        <p:sp>
          <p:nvSpPr>
            <p:cNvPr id="6" name="Rectangle 5"/>
            <p:cNvSpPr/>
            <p:nvPr userDrawn="1"/>
          </p:nvSpPr>
          <p:spPr>
            <a:xfrm>
              <a:off x="777190" y="1594884"/>
              <a:ext cx="3143879" cy="1889576"/>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15" name="Rectangle 14"/>
            <p:cNvSpPr/>
            <p:nvPr userDrawn="1"/>
          </p:nvSpPr>
          <p:spPr>
            <a:xfrm>
              <a:off x="4475206" y="1594884"/>
              <a:ext cx="3143879" cy="1889576"/>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21" name="Rectangle 20"/>
            <p:cNvSpPr/>
            <p:nvPr userDrawn="1"/>
          </p:nvSpPr>
          <p:spPr>
            <a:xfrm>
              <a:off x="8265674" y="1594884"/>
              <a:ext cx="3143879" cy="1889576"/>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34" name="Rectangle 33"/>
            <p:cNvSpPr/>
            <p:nvPr userDrawn="1"/>
          </p:nvSpPr>
          <p:spPr>
            <a:xfrm rot="10800000">
              <a:off x="8265673" y="4136064"/>
              <a:ext cx="3143879" cy="1889576"/>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32" name="Rectangle 31"/>
            <p:cNvSpPr/>
            <p:nvPr userDrawn="1"/>
          </p:nvSpPr>
          <p:spPr>
            <a:xfrm rot="10800000">
              <a:off x="4567657" y="4136064"/>
              <a:ext cx="3143879" cy="1889576"/>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30" name="Rectangle 29"/>
            <p:cNvSpPr/>
            <p:nvPr userDrawn="1"/>
          </p:nvSpPr>
          <p:spPr>
            <a:xfrm rot="10800000">
              <a:off x="777189" y="4136064"/>
              <a:ext cx="3143879" cy="1889576"/>
            </a:xfrm>
            <a:prstGeom prst="rect">
              <a:avLst/>
            </a:prstGeom>
            <a:no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grpSp>
      <p:grpSp>
        <p:nvGrpSpPr>
          <p:cNvPr id="53" name="Group 52"/>
          <p:cNvGrpSpPr/>
          <p:nvPr userDrawn="1"/>
        </p:nvGrpSpPr>
        <p:grpSpPr>
          <a:xfrm>
            <a:off x="2011761" y="1269277"/>
            <a:ext cx="8163217" cy="3204153"/>
            <a:chOff x="2011761" y="1269277"/>
            <a:chExt cx="8163217" cy="3204153"/>
          </a:xfrm>
        </p:grpSpPr>
        <p:sp>
          <p:nvSpPr>
            <p:cNvPr id="8" name="Oval 7"/>
            <p:cNvSpPr/>
            <p:nvPr userDrawn="1"/>
          </p:nvSpPr>
          <p:spPr>
            <a:xfrm>
              <a:off x="2011761" y="1269277"/>
              <a:ext cx="674733" cy="674733"/>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36" name="Oval 35"/>
            <p:cNvSpPr/>
            <p:nvPr userDrawn="1"/>
          </p:nvSpPr>
          <p:spPr>
            <a:xfrm>
              <a:off x="2011761" y="3798697"/>
              <a:ext cx="674733" cy="674733"/>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39" name="Oval 38"/>
            <p:cNvSpPr/>
            <p:nvPr userDrawn="1"/>
          </p:nvSpPr>
          <p:spPr>
            <a:xfrm>
              <a:off x="5802229" y="1269277"/>
              <a:ext cx="674733" cy="674733"/>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42" name="Oval 41"/>
            <p:cNvSpPr/>
            <p:nvPr userDrawn="1"/>
          </p:nvSpPr>
          <p:spPr>
            <a:xfrm>
              <a:off x="5802229" y="3798697"/>
              <a:ext cx="674733" cy="674733"/>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45" name="Oval 44"/>
            <p:cNvSpPr/>
            <p:nvPr userDrawn="1"/>
          </p:nvSpPr>
          <p:spPr>
            <a:xfrm>
              <a:off x="9500245" y="1269277"/>
              <a:ext cx="674733" cy="674733"/>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48" name="Oval 47"/>
            <p:cNvSpPr/>
            <p:nvPr userDrawn="1"/>
          </p:nvSpPr>
          <p:spPr>
            <a:xfrm>
              <a:off x="9500245" y="3798697"/>
              <a:ext cx="674733" cy="674733"/>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grpSp>
      <p:sp>
        <p:nvSpPr>
          <p:cNvPr id="3" name="Slide Number Placeholder 2"/>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4"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sp>
        <p:nvSpPr>
          <p:cNvPr id="9" name="TextBox 8"/>
          <p:cNvSpPr txBox="1"/>
          <p:nvPr userDrawn="1"/>
        </p:nvSpPr>
        <p:spPr>
          <a:xfrm>
            <a:off x="2059250" y="1351377"/>
            <a:ext cx="622286" cy="584775"/>
          </a:xfrm>
          <a:prstGeom prst="rect">
            <a:avLst/>
          </a:prstGeom>
          <a:noFill/>
        </p:spPr>
        <p:txBody>
          <a:bodyPr wrap="none" rtlCol="0">
            <a:spAutoFit/>
          </a:bodyPr>
          <a:lstStyle/>
          <a:p>
            <a:pPr algn="ctr"/>
            <a:r>
              <a:rPr lang="en-US" sz="1200" b="1">
                <a:solidFill>
                  <a:srgbClr val="3C4144"/>
                </a:solidFill>
              </a:rPr>
              <a:t>STEP</a:t>
            </a:r>
            <a:r>
              <a:rPr lang="en-US" sz="1000" b="1">
                <a:solidFill>
                  <a:srgbClr val="3C4144"/>
                </a:solidFill>
              </a:rPr>
              <a:t> </a:t>
            </a:r>
            <a:br>
              <a:rPr lang="en-US" sz="1000" b="1">
                <a:solidFill>
                  <a:srgbClr val="3C4144"/>
                </a:solidFill>
              </a:rPr>
            </a:br>
            <a:r>
              <a:rPr lang="en-US" sz="2000" b="1">
                <a:solidFill>
                  <a:srgbClr val="3C4144"/>
                </a:solidFill>
              </a:rPr>
              <a:t>1</a:t>
            </a:r>
          </a:p>
        </p:txBody>
      </p:sp>
      <p:sp>
        <p:nvSpPr>
          <p:cNvPr id="37" name="TextBox 36"/>
          <p:cNvSpPr txBox="1"/>
          <p:nvPr userDrawn="1"/>
        </p:nvSpPr>
        <p:spPr>
          <a:xfrm>
            <a:off x="2059250" y="3880797"/>
            <a:ext cx="622286" cy="584775"/>
          </a:xfrm>
          <a:prstGeom prst="rect">
            <a:avLst/>
          </a:prstGeom>
          <a:noFill/>
        </p:spPr>
        <p:txBody>
          <a:bodyPr wrap="none" rtlCol="0">
            <a:spAutoFit/>
          </a:bodyPr>
          <a:lstStyle/>
          <a:p>
            <a:pPr algn="ctr"/>
            <a:r>
              <a:rPr lang="en-US" sz="1200" b="1">
                <a:solidFill>
                  <a:srgbClr val="3C4144"/>
                </a:solidFill>
              </a:rPr>
              <a:t>STEP</a:t>
            </a:r>
            <a:r>
              <a:rPr lang="en-US" sz="1000" b="1">
                <a:solidFill>
                  <a:srgbClr val="3C4144"/>
                </a:solidFill>
              </a:rPr>
              <a:t> </a:t>
            </a:r>
            <a:br>
              <a:rPr lang="en-US" sz="1000" b="1">
                <a:solidFill>
                  <a:srgbClr val="3C4144"/>
                </a:solidFill>
              </a:rPr>
            </a:br>
            <a:r>
              <a:rPr lang="en-US" sz="2000" b="1">
                <a:solidFill>
                  <a:srgbClr val="3C4144"/>
                </a:solidFill>
              </a:rPr>
              <a:t>6</a:t>
            </a:r>
          </a:p>
        </p:txBody>
      </p:sp>
      <p:sp>
        <p:nvSpPr>
          <p:cNvPr id="40" name="TextBox 39"/>
          <p:cNvSpPr txBox="1"/>
          <p:nvPr userDrawn="1"/>
        </p:nvSpPr>
        <p:spPr>
          <a:xfrm>
            <a:off x="5849718" y="1351377"/>
            <a:ext cx="622286" cy="584775"/>
          </a:xfrm>
          <a:prstGeom prst="rect">
            <a:avLst/>
          </a:prstGeom>
          <a:noFill/>
        </p:spPr>
        <p:txBody>
          <a:bodyPr wrap="none" rtlCol="0">
            <a:spAutoFit/>
          </a:bodyPr>
          <a:lstStyle/>
          <a:p>
            <a:pPr algn="ctr"/>
            <a:r>
              <a:rPr lang="en-US" sz="1200" b="1">
                <a:solidFill>
                  <a:srgbClr val="3C4144"/>
                </a:solidFill>
              </a:rPr>
              <a:t>STEP</a:t>
            </a:r>
            <a:r>
              <a:rPr lang="en-US" sz="1000" b="1">
                <a:solidFill>
                  <a:srgbClr val="3C4144"/>
                </a:solidFill>
              </a:rPr>
              <a:t> </a:t>
            </a:r>
            <a:br>
              <a:rPr lang="en-US" sz="1000" b="1">
                <a:solidFill>
                  <a:srgbClr val="3C4144"/>
                </a:solidFill>
              </a:rPr>
            </a:br>
            <a:r>
              <a:rPr lang="en-US" sz="2000" b="1">
                <a:solidFill>
                  <a:srgbClr val="3C4144"/>
                </a:solidFill>
              </a:rPr>
              <a:t>2</a:t>
            </a:r>
          </a:p>
        </p:txBody>
      </p:sp>
      <p:sp>
        <p:nvSpPr>
          <p:cNvPr id="43" name="TextBox 42"/>
          <p:cNvSpPr txBox="1"/>
          <p:nvPr userDrawn="1"/>
        </p:nvSpPr>
        <p:spPr>
          <a:xfrm>
            <a:off x="5849718" y="3880797"/>
            <a:ext cx="622286" cy="584775"/>
          </a:xfrm>
          <a:prstGeom prst="rect">
            <a:avLst/>
          </a:prstGeom>
          <a:noFill/>
        </p:spPr>
        <p:txBody>
          <a:bodyPr wrap="none" rtlCol="0">
            <a:spAutoFit/>
          </a:bodyPr>
          <a:lstStyle/>
          <a:p>
            <a:pPr algn="ctr"/>
            <a:r>
              <a:rPr lang="en-US" sz="1200" b="1">
                <a:solidFill>
                  <a:srgbClr val="3C4144"/>
                </a:solidFill>
              </a:rPr>
              <a:t>STEP</a:t>
            </a:r>
            <a:r>
              <a:rPr lang="en-US" sz="1000" b="1">
                <a:solidFill>
                  <a:srgbClr val="3C4144"/>
                </a:solidFill>
              </a:rPr>
              <a:t> </a:t>
            </a:r>
            <a:br>
              <a:rPr lang="en-US" sz="1000" b="1">
                <a:solidFill>
                  <a:srgbClr val="3C4144"/>
                </a:solidFill>
              </a:rPr>
            </a:br>
            <a:r>
              <a:rPr lang="en-US" sz="2000" b="1">
                <a:solidFill>
                  <a:srgbClr val="3C4144"/>
                </a:solidFill>
              </a:rPr>
              <a:t>5</a:t>
            </a:r>
          </a:p>
        </p:txBody>
      </p:sp>
      <p:sp>
        <p:nvSpPr>
          <p:cNvPr id="46" name="TextBox 45"/>
          <p:cNvSpPr txBox="1"/>
          <p:nvPr userDrawn="1"/>
        </p:nvSpPr>
        <p:spPr>
          <a:xfrm>
            <a:off x="9547734" y="1351377"/>
            <a:ext cx="622286" cy="584775"/>
          </a:xfrm>
          <a:prstGeom prst="rect">
            <a:avLst/>
          </a:prstGeom>
          <a:noFill/>
        </p:spPr>
        <p:txBody>
          <a:bodyPr wrap="none" rtlCol="0">
            <a:spAutoFit/>
          </a:bodyPr>
          <a:lstStyle/>
          <a:p>
            <a:pPr algn="ctr"/>
            <a:r>
              <a:rPr lang="en-US" sz="1200" b="1">
                <a:solidFill>
                  <a:srgbClr val="3C4144"/>
                </a:solidFill>
              </a:rPr>
              <a:t>STEP</a:t>
            </a:r>
            <a:r>
              <a:rPr lang="en-US" sz="1000" b="1">
                <a:solidFill>
                  <a:srgbClr val="3C4144"/>
                </a:solidFill>
              </a:rPr>
              <a:t> </a:t>
            </a:r>
            <a:br>
              <a:rPr lang="en-US" sz="1000" b="1">
                <a:solidFill>
                  <a:srgbClr val="3C4144"/>
                </a:solidFill>
              </a:rPr>
            </a:br>
            <a:r>
              <a:rPr lang="en-US" sz="2000" b="1">
                <a:solidFill>
                  <a:srgbClr val="3C4144"/>
                </a:solidFill>
              </a:rPr>
              <a:t>3</a:t>
            </a:r>
          </a:p>
        </p:txBody>
      </p:sp>
      <p:sp>
        <p:nvSpPr>
          <p:cNvPr id="49" name="TextBox 48"/>
          <p:cNvSpPr txBox="1"/>
          <p:nvPr userDrawn="1"/>
        </p:nvSpPr>
        <p:spPr>
          <a:xfrm>
            <a:off x="9547734" y="3880797"/>
            <a:ext cx="622286" cy="584775"/>
          </a:xfrm>
          <a:prstGeom prst="rect">
            <a:avLst/>
          </a:prstGeom>
          <a:noFill/>
        </p:spPr>
        <p:txBody>
          <a:bodyPr wrap="none" rtlCol="0">
            <a:spAutoFit/>
          </a:bodyPr>
          <a:lstStyle/>
          <a:p>
            <a:pPr algn="ctr"/>
            <a:r>
              <a:rPr lang="en-US" sz="1200" b="1">
                <a:solidFill>
                  <a:srgbClr val="3C4144"/>
                </a:solidFill>
              </a:rPr>
              <a:t>STEP</a:t>
            </a:r>
            <a:r>
              <a:rPr lang="en-US" sz="1000" b="1">
                <a:solidFill>
                  <a:srgbClr val="3C4144"/>
                </a:solidFill>
              </a:rPr>
              <a:t> </a:t>
            </a:r>
            <a:br>
              <a:rPr lang="en-US" sz="1000" b="1">
                <a:solidFill>
                  <a:srgbClr val="3C4144"/>
                </a:solidFill>
              </a:rPr>
            </a:br>
            <a:r>
              <a:rPr lang="en-US" sz="2000" b="1">
                <a:solidFill>
                  <a:srgbClr val="3C4144"/>
                </a:solidFill>
              </a:rPr>
              <a:t>4</a:t>
            </a:r>
          </a:p>
        </p:txBody>
      </p:sp>
      <p:grpSp>
        <p:nvGrpSpPr>
          <p:cNvPr id="54" name="Group 53"/>
          <p:cNvGrpSpPr/>
          <p:nvPr userDrawn="1"/>
        </p:nvGrpSpPr>
        <p:grpSpPr>
          <a:xfrm>
            <a:off x="3931699" y="2241660"/>
            <a:ext cx="6206781" cy="3137204"/>
            <a:chOff x="3931699" y="2241660"/>
            <a:chExt cx="6206781" cy="3137204"/>
          </a:xfrm>
          <a:solidFill>
            <a:schemeClr val="accent4"/>
          </a:solidFill>
        </p:grpSpPr>
        <p:sp>
          <p:nvSpPr>
            <p:cNvPr id="5" name="Isosceles Triangle 2"/>
            <p:cNvSpPr/>
            <p:nvPr userDrawn="1"/>
          </p:nvSpPr>
          <p:spPr>
            <a:xfrm rot="5400000">
              <a:off x="3741045" y="2432314"/>
              <a:ext cx="597365" cy="216057"/>
            </a:xfrm>
            <a:prstGeom prst="triangle">
              <a:avLst/>
            </a:prstGeom>
            <a:grp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14" name="Isosceles Triangle 2"/>
            <p:cNvSpPr/>
            <p:nvPr userDrawn="1"/>
          </p:nvSpPr>
          <p:spPr>
            <a:xfrm rot="5400000">
              <a:off x="7439061" y="2432314"/>
              <a:ext cx="597365" cy="216057"/>
            </a:xfrm>
            <a:prstGeom prst="triangle">
              <a:avLst/>
            </a:prstGeom>
            <a:grp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33" name="Isosceles Triangle 2"/>
            <p:cNvSpPr/>
            <p:nvPr userDrawn="1"/>
          </p:nvSpPr>
          <p:spPr>
            <a:xfrm rot="16200000">
              <a:off x="7848332" y="4972153"/>
              <a:ext cx="597365" cy="216057"/>
            </a:xfrm>
            <a:prstGeom prst="triangle">
              <a:avLst/>
            </a:prstGeom>
            <a:grp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31" name="Isosceles Triangle 2"/>
            <p:cNvSpPr/>
            <p:nvPr userDrawn="1"/>
          </p:nvSpPr>
          <p:spPr>
            <a:xfrm rot="16200000">
              <a:off x="4150316" y="4972153"/>
              <a:ext cx="597365" cy="216057"/>
            </a:xfrm>
            <a:prstGeom prst="triangle">
              <a:avLst/>
            </a:prstGeom>
            <a:grp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sp>
          <p:nvSpPr>
            <p:cNvPr id="50" name="Isosceles Triangle 2"/>
            <p:cNvSpPr/>
            <p:nvPr userDrawn="1"/>
          </p:nvSpPr>
          <p:spPr>
            <a:xfrm rot="10800000">
              <a:off x="9541115" y="3496056"/>
              <a:ext cx="597365" cy="216057"/>
            </a:xfrm>
            <a:prstGeom prst="triangle">
              <a:avLst/>
            </a:prstGeom>
            <a:grp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366" tIns="45183" rIns="90366" bIns="45183" rtlCol="0" anchor="ctr"/>
            <a:lstStyle/>
            <a:p>
              <a:pPr algn="ctr" defTabSz="457200"/>
              <a:endParaRPr lang="en-US" sz="1653">
                <a:solidFill>
                  <a:srgbClr val="AAA9A7"/>
                </a:solidFill>
              </a:endParaRPr>
            </a:p>
          </p:txBody>
        </p:sp>
      </p:grpSp>
      <p:sp>
        <p:nvSpPr>
          <p:cNvPr id="38" name="Text Placeholder 5"/>
          <p:cNvSpPr>
            <a:spLocks noGrp="1"/>
          </p:cNvSpPr>
          <p:nvPr>
            <p:ph type="body" sz="quarter" idx="28" hasCustomPrompt="1"/>
          </p:nvPr>
        </p:nvSpPr>
        <p:spPr>
          <a:xfrm>
            <a:off x="788523" y="2354036"/>
            <a:ext cx="3138708" cy="1010487"/>
          </a:xfrm>
          <a:prstGeom prst="rect">
            <a:avLst/>
          </a:prstGeom>
        </p:spPr>
        <p:txBody>
          <a:bodyPr/>
          <a:lstStyle>
            <a:lvl1pPr marL="0" indent="0" algn="ctr">
              <a:buNone/>
              <a:defRPr sz="14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41" name="Text Placeholder 5"/>
          <p:cNvSpPr>
            <a:spLocks noGrp="1"/>
          </p:cNvSpPr>
          <p:nvPr>
            <p:ph type="body" sz="quarter" idx="29" hasCustomPrompt="1"/>
          </p:nvPr>
        </p:nvSpPr>
        <p:spPr>
          <a:xfrm>
            <a:off x="788523" y="2051613"/>
            <a:ext cx="3138708" cy="302327"/>
          </a:xfrm>
          <a:prstGeom prst="rect">
            <a:avLst/>
          </a:prstGeom>
        </p:spPr>
        <p:txBody>
          <a:bodyPr anchor="ctr"/>
          <a:lstStyle>
            <a:lvl1pPr marL="0" indent="0" algn="ctr">
              <a:buNone/>
              <a:defRPr sz="16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16PT Headline</a:t>
            </a:r>
          </a:p>
        </p:txBody>
      </p:sp>
      <p:sp>
        <p:nvSpPr>
          <p:cNvPr id="44" name="Text Placeholder 5"/>
          <p:cNvSpPr>
            <a:spLocks noGrp="1"/>
          </p:cNvSpPr>
          <p:nvPr>
            <p:ph type="body" sz="quarter" idx="30" hasCustomPrompt="1"/>
          </p:nvPr>
        </p:nvSpPr>
        <p:spPr>
          <a:xfrm>
            <a:off x="4484077" y="2354036"/>
            <a:ext cx="3138708" cy="1010487"/>
          </a:xfrm>
          <a:prstGeom prst="rect">
            <a:avLst/>
          </a:prstGeom>
        </p:spPr>
        <p:txBody>
          <a:bodyPr/>
          <a:lstStyle>
            <a:lvl1pPr marL="0" indent="0" algn="ctr">
              <a:buNone/>
              <a:defRPr sz="14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47" name="Text Placeholder 5"/>
          <p:cNvSpPr>
            <a:spLocks noGrp="1"/>
          </p:cNvSpPr>
          <p:nvPr>
            <p:ph type="body" sz="quarter" idx="31" hasCustomPrompt="1"/>
          </p:nvPr>
        </p:nvSpPr>
        <p:spPr>
          <a:xfrm>
            <a:off x="4484077" y="2051613"/>
            <a:ext cx="3138708" cy="302327"/>
          </a:xfrm>
          <a:prstGeom prst="rect">
            <a:avLst/>
          </a:prstGeom>
        </p:spPr>
        <p:txBody>
          <a:bodyPr anchor="ctr"/>
          <a:lstStyle>
            <a:lvl1pPr marL="0" indent="0" algn="ctr">
              <a:buNone/>
              <a:defRPr sz="16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16PT Headline</a:t>
            </a:r>
          </a:p>
        </p:txBody>
      </p:sp>
      <p:sp>
        <p:nvSpPr>
          <p:cNvPr id="51" name="Text Placeholder 5"/>
          <p:cNvSpPr>
            <a:spLocks noGrp="1"/>
          </p:cNvSpPr>
          <p:nvPr>
            <p:ph type="body" sz="quarter" idx="32" hasCustomPrompt="1"/>
          </p:nvPr>
        </p:nvSpPr>
        <p:spPr>
          <a:xfrm>
            <a:off x="8270631" y="2354036"/>
            <a:ext cx="3138708" cy="1010487"/>
          </a:xfrm>
          <a:prstGeom prst="rect">
            <a:avLst/>
          </a:prstGeom>
        </p:spPr>
        <p:txBody>
          <a:bodyPr/>
          <a:lstStyle>
            <a:lvl1pPr marL="0" indent="0" algn="ctr">
              <a:buNone/>
              <a:defRPr sz="14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55" name="Text Placeholder 5"/>
          <p:cNvSpPr>
            <a:spLocks noGrp="1"/>
          </p:cNvSpPr>
          <p:nvPr>
            <p:ph type="body" sz="quarter" idx="33" hasCustomPrompt="1"/>
          </p:nvPr>
        </p:nvSpPr>
        <p:spPr>
          <a:xfrm>
            <a:off x="8270631" y="2051613"/>
            <a:ext cx="3138708" cy="302327"/>
          </a:xfrm>
          <a:prstGeom prst="rect">
            <a:avLst/>
          </a:prstGeom>
        </p:spPr>
        <p:txBody>
          <a:bodyPr anchor="ctr"/>
          <a:lstStyle>
            <a:lvl1pPr marL="0" indent="0" algn="ctr">
              <a:buNone/>
              <a:defRPr sz="16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16PT Headline</a:t>
            </a:r>
          </a:p>
        </p:txBody>
      </p:sp>
      <p:sp>
        <p:nvSpPr>
          <p:cNvPr id="56" name="Text Placeholder 5"/>
          <p:cNvSpPr>
            <a:spLocks noGrp="1"/>
          </p:cNvSpPr>
          <p:nvPr>
            <p:ph type="body" sz="quarter" idx="34" hasCustomPrompt="1"/>
          </p:nvPr>
        </p:nvSpPr>
        <p:spPr>
          <a:xfrm>
            <a:off x="788523" y="4897869"/>
            <a:ext cx="3138708" cy="1010487"/>
          </a:xfrm>
          <a:prstGeom prst="rect">
            <a:avLst/>
          </a:prstGeom>
        </p:spPr>
        <p:txBody>
          <a:bodyPr/>
          <a:lstStyle>
            <a:lvl1pPr marL="0" indent="0" algn="ctr">
              <a:buNone/>
              <a:defRPr sz="14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57" name="Text Placeholder 5"/>
          <p:cNvSpPr>
            <a:spLocks noGrp="1"/>
          </p:cNvSpPr>
          <p:nvPr>
            <p:ph type="body" sz="quarter" idx="35" hasCustomPrompt="1"/>
          </p:nvPr>
        </p:nvSpPr>
        <p:spPr>
          <a:xfrm>
            <a:off x="788523" y="4595446"/>
            <a:ext cx="3138708" cy="302327"/>
          </a:xfrm>
          <a:prstGeom prst="rect">
            <a:avLst/>
          </a:prstGeom>
        </p:spPr>
        <p:txBody>
          <a:bodyPr anchor="ctr"/>
          <a:lstStyle>
            <a:lvl1pPr marL="0" indent="0" algn="ctr">
              <a:buNone/>
              <a:defRPr sz="16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16PT Headline</a:t>
            </a:r>
          </a:p>
        </p:txBody>
      </p:sp>
      <p:sp>
        <p:nvSpPr>
          <p:cNvPr id="58" name="Text Placeholder 5"/>
          <p:cNvSpPr>
            <a:spLocks noGrp="1"/>
          </p:cNvSpPr>
          <p:nvPr>
            <p:ph type="body" sz="quarter" idx="36" hasCustomPrompt="1"/>
          </p:nvPr>
        </p:nvSpPr>
        <p:spPr>
          <a:xfrm>
            <a:off x="4572000" y="4897869"/>
            <a:ext cx="3138708" cy="1010487"/>
          </a:xfrm>
          <a:prstGeom prst="rect">
            <a:avLst/>
          </a:prstGeom>
        </p:spPr>
        <p:txBody>
          <a:bodyPr/>
          <a:lstStyle>
            <a:lvl1pPr marL="0" indent="0" algn="ctr">
              <a:buNone/>
              <a:defRPr sz="14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59" name="Text Placeholder 5"/>
          <p:cNvSpPr>
            <a:spLocks noGrp="1"/>
          </p:cNvSpPr>
          <p:nvPr>
            <p:ph type="body" sz="quarter" idx="37" hasCustomPrompt="1"/>
          </p:nvPr>
        </p:nvSpPr>
        <p:spPr>
          <a:xfrm>
            <a:off x="4572000" y="4595446"/>
            <a:ext cx="3138708" cy="302327"/>
          </a:xfrm>
          <a:prstGeom prst="rect">
            <a:avLst/>
          </a:prstGeom>
        </p:spPr>
        <p:txBody>
          <a:bodyPr anchor="ctr"/>
          <a:lstStyle>
            <a:lvl1pPr marL="0" indent="0" algn="ctr">
              <a:buNone/>
              <a:defRPr sz="16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16PT Headline</a:t>
            </a:r>
          </a:p>
        </p:txBody>
      </p:sp>
      <p:sp>
        <p:nvSpPr>
          <p:cNvPr id="60" name="Text Placeholder 5"/>
          <p:cNvSpPr>
            <a:spLocks noGrp="1"/>
          </p:cNvSpPr>
          <p:nvPr>
            <p:ph type="body" sz="quarter" idx="38" hasCustomPrompt="1"/>
          </p:nvPr>
        </p:nvSpPr>
        <p:spPr>
          <a:xfrm>
            <a:off x="8270631" y="4897869"/>
            <a:ext cx="3138708" cy="1010487"/>
          </a:xfrm>
          <a:prstGeom prst="rect">
            <a:avLst/>
          </a:prstGeom>
        </p:spPr>
        <p:txBody>
          <a:bodyPr/>
          <a:lstStyle>
            <a:lvl1pPr marL="0" indent="0" algn="ctr">
              <a:buNone/>
              <a:defRPr sz="1400" b="0" baseline="0">
                <a:solidFill>
                  <a:schemeClr val="tx2">
                    <a:lumMod val="50000"/>
                  </a:schemeClr>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61" name="Text Placeholder 5"/>
          <p:cNvSpPr>
            <a:spLocks noGrp="1"/>
          </p:cNvSpPr>
          <p:nvPr>
            <p:ph type="body" sz="quarter" idx="39" hasCustomPrompt="1"/>
          </p:nvPr>
        </p:nvSpPr>
        <p:spPr>
          <a:xfrm>
            <a:off x="8270631" y="4595446"/>
            <a:ext cx="3138708" cy="302327"/>
          </a:xfrm>
          <a:prstGeom prst="rect">
            <a:avLst/>
          </a:prstGeom>
        </p:spPr>
        <p:txBody>
          <a:bodyPr anchor="ctr"/>
          <a:lstStyle>
            <a:lvl1pPr marL="0" indent="0" algn="ctr">
              <a:buNone/>
              <a:defRPr sz="1600" b="1"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16PT Headline</a:t>
            </a:r>
          </a:p>
        </p:txBody>
      </p:sp>
    </p:spTree>
    <p:extLst>
      <p:ext uri="{BB962C8B-B14F-4D97-AF65-F5344CB8AC3E}">
        <p14:creationId xmlns:p14="http://schemas.microsoft.com/office/powerpoint/2010/main" val="3782353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Icons (Aut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4" name="Content Placeholder 6"/>
          <p:cNvSpPr>
            <a:spLocks noGrp="1"/>
          </p:cNvSpPr>
          <p:nvPr>
            <p:ph sz="quarter" idx="13" hasCustomPrompt="1"/>
          </p:nvPr>
        </p:nvSpPr>
        <p:spPr>
          <a:xfrm>
            <a:off x="771705" y="1351283"/>
            <a:ext cx="5053012" cy="4809805"/>
          </a:xfrm>
          <a:prstGeom prst="rect">
            <a:avLst/>
          </a:prstGeom>
        </p:spPr>
        <p:txBody>
          <a:bodyPr anchor="ctr">
            <a:noAutofit/>
          </a:bodyPr>
          <a:lstStyle>
            <a:lvl1pPr marL="0" indent="0" algn="ctr">
              <a:buNone/>
              <a:defRPr sz="1800" b="1" i="1" baseline="0">
                <a:solidFill>
                  <a:schemeClr val="bg2"/>
                </a:solidFill>
                <a:latin typeface="+mn-lt"/>
                <a:ea typeface="DIN Next LT Pro" charset="0"/>
                <a:cs typeface="DIN Next LT Pro" charset="0"/>
              </a:defRPr>
            </a:lvl1pPr>
          </a:lstStyle>
          <a:p>
            <a:pPr lvl="0"/>
            <a:r>
              <a:rPr lang="en-US"/>
              <a:t>Click to insert content</a:t>
            </a:r>
          </a:p>
        </p:txBody>
      </p:sp>
      <p:cxnSp>
        <p:nvCxnSpPr>
          <p:cNvPr id="5" name="Straight Connector 4"/>
          <p:cNvCxnSpPr/>
          <p:nvPr userDrawn="1"/>
        </p:nvCxnSpPr>
        <p:spPr>
          <a:xfrm>
            <a:off x="6171499" y="1351283"/>
            <a:ext cx="0" cy="4809805"/>
          </a:xfrm>
          <a:prstGeom prst="line">
            <a:avLst/>
          </a:prstGeom>
          <a:solidFill>
            <a:srgbClr val="FFFFFF"/>
          </a:solidFill>
          <a:ln w="12700" cmpd="sng">
            <a:solidFill>
              <a:srgbClr val="C5C4C6"/>
            </a:solidFill>
          </a:ln>
          <a:effectLst/>
        </p:spPr>
        <p:style>
          <a:lnRef idx="1">
            <a:schemeClr val="accent1"/>
          </a:lnRef>
          <a:fillRef idx="3">
            <a:schemeClr val="accent1"/>
          </a:fillRef>
          <a:effectRef idx="2">
            <a:schemeClr val="accent1"/>
          </a:effectRef>
          <a:fontRef idx="minor">
            <a:schemeClr val="lt1"/>
          </a:fontRef>
        </p:style>
      </p:cxnSp>
      <p:cxnSp>
        <p:nvCxnSpPr>
          <p:cNvPr id="6" name="Straight Connector 5"/>
          <p:cNvCxnSpPr/>
          <p:nvPr userDrawn="1"/>
        </p:nvCxnSpPr>
        <p:spPr>
          <a:xfrm flipV="1">
            <a:off x="577113" y="322798"/>
            <a:ext cx="0" cy="87376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 name="Title 4"/>
          <p:cNvSpPr>
            <a:spLocks noGrp="1"/>
          </p:cNvSpPr>
          <p:nvPr>
            <p:ph type="title" hasCustomPrompt="1"/>
          </p:nvPr>
        </p:nvSpPr>
        <p:spPr>
          <a:xfrm>
            <a:off x="771705" y="493777"/>
            <a:ext cx="10637848" cy="461263"/>
          </a:xfrm>
          <a:prstGeom prst="rect">
            <a:avLst/>
          </a:prstGeom>
        </p:spPr>
        <p:txBody>
          <a:bodyPr anchor="t"/>
          <a:lstStyle>
            <a:lvl1pPr marL="0" indent="0">
              <a:buFont typeface="Arial" charset="0"/>
              <a:buNone/>
              <a:defRPr sz="3500" b="0" i="0">
                <a:solidFill>
                  <a:schemeClr val="tx1"/>
                </a:solidFill>
                <a:latin typeface="+mj-lt"/>
                <a:ea typeface="Calibri" charset="0"/>
                <a:cs typeface="Calibri" charset="0"/>
              </a:defRPr>
            </a:lvl1pPr>
          </a:lstStyle>
          <a:p>
            <a:r>
              <a:rPr lang="en-US"/>
              <a:t>35PT - Insert Heading</a:t>
            </a:r>
          </a:p>
        </p:txBody>
      </p:sp>
      <p:grpSp>
        <p:nvGrpSpPr>
          <p:cNvPr id="33" name="Group 32"/>
          <p:cNvGrpSpPr/>
          <p:nvPr userDrawn="1"/>
        </p:nvGrpSpPr>
        <p:grpSpPr>
          <a:xfrm>
            <a:off x="6553419" y="1274320"/>
            <a:ext cx="1022893" cy="4886768"/>
            <a:chOff x="6539767" y="1274320"/>
            <a:chExt cx="849861" cy="4060123"/>
          </a:xfrm>
        </p:grpSpPr>
        <p:grpSp>
          <p:nvGrpSpPr>
            <p:cNvPr id="12" name="Group 11"/>
            <p:cNvGrpSpPr/>
            <p:nvPr userDrawn="1"/>
          </p:nvGrpSpPr>
          <p:grpSpPr>
            <a:xfrm>
              <a:off x="6539767" y="1274320"/>
              <a:ext cx="849861" cy="610695"/>
              <a:chOff x="893879" y="1954804"/>
              <a:chExt cx="1730788" cy="1243714"/>
            </a:xfrm>
          </p:grpSpPr>
          <p:sp>
            <p:nvSpPr>
              <p:cNvPr id="8" name="Oval 7"/>
              <p:cNvSpPr/>
              <p:nvPr userDrawn="1"/>
            </p:nvSpPr>
            <p:spPr>
              <a:xfrm flipH="1">
                <a:off x="893879" y="1954804"/>
                <a:ext cx="1256654" cy="1243714"/>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grpSp>
            <p:nvGrpSpPr>
              <p:cNvPr id="9" name="Group 8"/>
              <p:cNvGrpSpPr/>
              <p:nvPr userDrawn="1"/>
            </p:nvGrpSpPr>
            <p:grpSpPr>
              <a:xfrm>
                <a:off x="2150533" y="2061135"/>
                <a:ext cx="474134" cy="1031051"/>
                <a:chOff x="2150533" y="2167467"/>
                <a:chExt cx="474134" cy="1031051"/>
              </a:xfrm>
            </p:grpSpPr>
            <p:cxnSp>
              <p:nvCxnSpPr>
                <p:cNvPr id="10" name="Straight Connector 9"/>
                <p:cNvCxnSpPr/>
                <p:nvPr userDrawn="1"/>
              </p:nvCxnSpPr>
              <p:spPr>
                <a:xfrm>
                  <a:off x="2150533" y="2682992"/>
                  <a:ext cx="474134" cy="0"/>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11" name="Straight Connector 10"/>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grpSp>
          <p:nvGrpSpPr>
            <p:cNvPr id="13" name="Group 12"/>
            <p:cNvGrpSpPr/>
            <p:nvPr userDrawn="1"/>
          </p:nvGrpSpPr>
          <p:grpSpPr>
            <a:xfrm>
              <a:off x="6539767" y="2136677"/>
              <a:ext cx="849861" cy="610695"/>
              <a:chOff x="893879" y="1954804"/>
              <a:chExt cx="1730788" cy="1243714"/>
            </a:xfrm>
          </p:grpSpPr>
          <p:sp>
            <p:nvSpPr>
              <p:cNvPr id="14" name="Oval 13"/>
              <p:cNvSpPr/>
              <p:nvPr userDrawn="1"/>
            </p:nvSpPr>
            <p:spPr>
              <a:xfrm flipH="1">
                <a:off x="893879" y="1954804"/>
                <a:ext cx="1256654" cy="1243714"/>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grpSp>
            <p:nvGrpSpPr>
              <p:cNvPr id="15" name="Group 14"/>
              <p:cNvGrpSpPr/>
              <p:nvPr userDrawn="1"/>
            </p:nvGrpSpPr>
            <p:grpSpPr>
              <a:xfrm>
                <a:off x="2150533" y="2061135"/>
                <a:ext cx="474134" cy="1031051"/>
                <a:chOff x="2150533" y="2167467"/>
                <a:chExt cx="474134" cy="1031051"/>
              </a:xfrm>
            </p:grpSpPr>
            <p:cxnSp>
              <p:nvCxnSpPr>
                <p:cNvPr id="16" name="Straight Connector 15"/>
                <p:cNvCxnSpPr/>
                <p:nvPr userDrawn="1"/>
              </p:nvCxnSpPr>
              <p:spPr>
                <a:xfrm>
                  <a:off x="2150533" y="2682992"/>
                  <a:ext cx="474134" cy="0"/>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17" name="Straight Connector 16"/>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grpSp>
          <p:nvGrpSpPr>
            <p:cNvPr id="18" name="Group 17"/>
            <p:cNvGrpSpPr/>
            <p:nvPr userDrawn="1"/>
          </p:nvGrpSpPr>
          <p:grpSpPr>
            <a:xfrm>
              <a:off x="6539767" y="2999034"/>
              <a:ext cx="849861" cy="610695"/>
              <a:chOff x="893879" y="1954804"/>
              <a:chExt cx="1730788" cy="1243714"/>
            </a:xfrm>
          </p:grpSpPr>
          <p:sp>
            <p:nvSpPr>
              <p:cNvPr id="19" name="Oval 18"/>
              <p:cNvSpPr/>
              <p:nvPr userDrawn="1"/>
            </p:nvSpPr>
            <p:spPr>
              <a:xfrm flipH="1">
                <a:off x="893879" y="1954804"/>
                <a:ext cx="1256654" cy="1243714"/>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grpSp>
            <p:nvGrpSpPr>
              <p:cNvPr id="20" name="Group 19"/>
              <p:cNvGrpSpPr/>
              <p:nvPr userDrawn="1"/>
            </p:nvGrpSpPr>
            <p:grpSpPr>
              <a:xfrm>
                <a:off x="2150533" y="2061135"/>
                <a:ext cx="474134" cy="1031051"/>
                <a:chOff x="2150533" y="2167467"/>
                <a:chExt cx="474134" cy="1031051"/>
              </a:xfrm>
            </p:grpSpPr>
            <p:cxnSp>
              <p:nvCxnSpPr>
                <p:cNvPr id="21" name="Straight Connector 20"/>
                <p:cNvCxnSpPr/>
                <p:nvPr userDrawn="1"/>
              </p:nvCxnSpPr>
              <p:spPr>
                <a:xfrm>
                  <a:off x="2150533" y="2682992"/>
                  <a:ext cx="474134" cy="0"/>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22" name="Straight Connector 21"/>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grpSp>
          <p:nvGrpSpPr>
            <p:cNvPr id="23" name="Group 22"/>
            <p:cNvGrpSpPr/>
            <p:nvPr userDrawn="1"/>
          </p:nvGrpSpPr>
          <p:grpSpPr>
            <a:xfrm>
              <a:off x="6539767" y="3861391"/>
              <a:ext cx="849861" cy="610695"/>
              <a:chOff x="893879" y="1954804"/>
              <a:chExt cx="1730788" cy="1243714"/>
            </a:xfrm>
          </p:grpSpPr>
          <p:sp>
            <p:nvSpPr>
              <p:cNvPr id="24" name="Oval 23"/>
              <p:cNvSpPr/>
              <p:nvPr userDrawn="1"/>
            </p:nvSpPr>
            <p:spPr>
              <a:xfrm flipH="1">
                <a:off x="893879" y="1954804"/>
                <a:ext cx="1256654" cy="1243714"/>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grpSp>
            <p:nvGrpSpPr>
              <p:cNvPr id="25" name="Group 24"/>
              <p:cNvGrpSpPr/>
              <p:nvPr userDrawn="1"/>
            </p:nvGrpSpPr>
            <p:grpSpPr>
              <a:xfrm>
                <a:off x="2150533" y="2061135"/>
                <a:ext cx="474134" cy="1031051"/>
                <a:chOff x="2150533" y="2167467"/>
                <a:chExt cx="474134" cy="1031051"/>
              </a:xfrm>
            </p:grpSpPr>
            <p:cxnSp>
              <p:nvCxnSpPr>
                <p:cNvPr id="26" name="Straight Connector 25"/>
                <p:cNvCxnSpPr/>
                <p:nvPr userDrawn="1"/>
              </p:nvCxnSpPr>
              <p:spPr>
                <a:xfrm>
                  <a:off x="2150533" y="2682992"/>
                  <a:ext cx="474134" cy="0"/>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27" name="Straight Connector 26"/>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grpSp>
          <p:nvGrpSpPr>
            <p:cNvPr id="28" name="Group 27"/>
            <p:cNvGrpSpPr/>
            <p:nvPr userDrawn="1"/>
          </p:nvGrpSpPr>
          <p:grpSpPr>
            <a:xfrm>
              <a:off x="6539767" y="4723748"/>
              <a:ext cx="849861" cy="610695"/>
              <a:chOff x="893879" y="1954804"/>
              <a:chExt cx="1730788" cy="1243714"/>
            </a:xfrm>
          </p:grpSpPr>
          <p:sp>
            <p:nvSpPr>
              <p:cNvPr id="29" name="Oval 28"/>
              <p:cNvSpPr/>
              <p:nvPr userDrawn="1"/>
            </p:nvSpPr>
            <p:spPr>
              <a:xfrm flipH="1">
                <a:off x="893879" y="1954804"/>
                <a:ext cx="1256654" cy="1243714"/>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 typeface="Arial" charset="0"/>
                  <a:buNone/>
                </a:pPr>
                <a:endParaRPr lang="en-US">
                  <a:solidFill>
                    <a:srgbClr val="8A8284"/>
                  </a:solidFill>
                </a:endParaRPr>
              </a:p>
            </p:txBody>
          </p:sp>
          <p:grpSp>
            <p:nvGrpSpPr>
              <p:cNvPr id="30" name="Group 29"/>
              <p:cNvGrpSpPr/>
              <p:nvPr userDrawn="1"/>
            </p:nvGrpSpPr>
            <p:grpSpPr>
              <a:xfrm>
                <a:off x="2150533" y="2061135"/>
                <a:ext cx="474134" cy="1031051"/>
                <a:chOff x="2150533" y="2167467"/>
                <a:chExt cx="474134" cy="1031051"/>
              </a:xfrm>
            </p:grpSpPr>
            <p:cxnSp>
              <p:nvCxnSpPr>
                <p:cNvPr id="31" name="Straight Connector 30"/>
                <p:cNvCxnSpPr/>
                <p:nvPr userDrawn="1"/>
              </p:nvCxnSpPr>
              <p:spPr>
                <a:xfrm>
                  <a:off x="2150533" y="2682992"/>
                  <a:ext cx="474134" cy="0"/>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cxnSp>
              <p:nvCxnSpPr>
                <p:cNvPr id="32" name="Straight Connector 31"/>
                <p:cNvCxnSpPr/>
                <p:nvPr userDrawn="1"/>
              </p:nvCxnSpPr>
              <p:spPr>
                <a:xfrm>
                  <a:off x="2624667" y="2167467"/>
                  <a:ext cx="0" cy="1031051"/>
                </a:xfrm>
                <a:prstGeom prst="lin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cxnSp>
          </p:grpSp>
        </p:grpSp>
      </p:grpSp>
      <p:sp>
        <p:nvSpPr>
          <p:cNvPr id="34" name="Text Placeholder 5"/>
          <p:cNvSpPr>
            <a:spLocks noGrp="1"/>
          </p:cNvSpPr>
          <p:nvPr>
            <p:ph type="body" sz="quarter" idx="28" hasCustomPrompt="1"/>
          </p:nvPr>
        </p:nvSpPr>
        <p:spPr>
          <a:xfrm>
            <a:off x="7697972" y="1337161"/>
            <a:ext cx="3711581" cy="609350"/>
          </a:xfrm>
          <a:prstGeom prst="rect">
            <a:avLst/>
          </a:prstGeom>
        </p:spPr>
        <p:txBody>
          <a:bodyPr anchor="ctr"/>
          <a:lstStyle>
            <a:lvl1pPr marL="0" indent="0" algn="l">
              <a:buNone/>
              <a:defRPr sz="1400" b="0"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36" name="Text Placeholder 5"/>
          <p:cNvSpPr>
            <a:spLocks noGrp="1"/>
          </p:cNvSpPr>
          <p:nvPr>
            <p:ph type="body" sz="quarter" idx="30" hasCustomPrompt="1"/>
          </p:nvPr>
        </p:nvSpPr>
        <p:spPr>
          <a:xfrm>
            <a:off x="7697972" y="2364462"/>
            <a:ext cx="3711581" cy="609350"/>
          </a:xfrm>
          <a:prstGeom prst="rect">
            <a:avLst/>
          </a:prstGeom>
        </p:spPr>
        <p:txBody>
          <a:bodyPr anchor="ctr"/>
          <a:lstStyle>
            <a:lvl1pPr marL="0" indent="0" algn="l">
              <a:buNone/>
              <a:defRPr sz="1400" b="0"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37" name="Text Placeholder 5"/>
          <p:cNvSpPr>
            <a:spLocks noGrp="1"/>
          </p:cNvSpPr>
          <p:nvPr>
            <p:ph type="body" sz="quarter" idx="31" hasCustomPrompt="1"/>
          </p:nvPr>
        </p:nvSpPr>
        <p:spPr>
          <a:xfrm>
            <a:off x="7697972" y="3413028"/>
            <a:ext cx="3711581" cy="609350"/>
          </a:xfrm>
          <a:prstGeom prst="rect">
            <a:avLst/>
          </a:prstGeom>
        </p:spPr>
        <p:txBody>
          <a:bodyPr anchor="ctr"/>
          <a:lstStyle>
            <a:lvl1pPr marL="0" indent="0" algn="l">
              <a:buNone/>
              <a:defRPr sz="1400" b="0"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38" name="Text Placeholder 5"/>
          <p:cNvSpPr>
            <a:spLocks noGrp="1"/>
          </p:cNvSpPr>
          <p:nvPr>
            <p:ph type="body" sz="quarter" idx="32" hasCustomPrompt="1"/>
          </p:nvPr>
        </p:nvSpPr>
        <p:spPr>
          <a:xfrm>
            <a:off x="7697972" y="4409363"/>
            <a:ext cx="3711581" cy="609350"/>
          </a:xfrm>
          <a:prstGeom prst="rect">
            <a:avLst/>
          </a:prstGeom>
        </p:spPr>
        <p:txBody>
          <a:bodyPr anchor="ctr"/>
          <a:lstStyle>
            <a:lvl1pPr marL="0" indent="0" algn="l">
              <a:buNone/>
              <a:defRPr sz="1400" b="0"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39" name="Text Placeholder 5"/>
          <p:cNvSpPr>
            <a:spLocks noGrp="1"/>
          </p:cNvSpPr>
          <p:nvPr>
            <p:ph type="body" sz="quarter" idx="33" hasCustomPrompt="1"/>
          </p:nvPr>
        </p:nvSpPr>
        <p:spPr>
          <a:xfrm>
            <a:off x="7697972" y="5488896"/>
            <a:ext cx="3711581" cy="609350"/>
          </a:xfrm>
          <a:prstGeom prst="rect">
            <a:avLst/>
          </a:prstGeom>
        </p:spPr>
        <p:txBody>
          <a:bodyPr anchor="ctr"/>
          <a:lstStyle>
            <a:lvl1pPr marL="0" indent="0" algn="l">
              <a:buNone/>
              <a:defRPr sz="1400" b="0" baseline="0">
                <a:solidFill>
                  <a:schemeClr val="tx1"/>
                </a:solidFill>
              </a:defRPr>
            </a:lvl1pPr>
            <a:lvl2pPr marL="514350" indent="-220663">
              <a:buClr>
                <a:schemeClr val="tx1"/>
              </a:buClr>
              <a:buFont typeface="Arial" charset="0"/>
              <a:buChar char="•"/>
              <a:tabLst/>
              <a:defRPr sz="1600" baseline="0"/>
            </a:lvl2pPr>
            <a:lvl3pPr marL="749300" indent="-271463">
              <a:tabLst/>
              <a:defRPr/>
            </a:lvl3pPr>
            <a:lvl4pPr marL="915988" indent="-271463">
              <a:tabLst/>
              <a:defRPr/>
            </a:lvl4pPr>
            <a:lvl5pPr marL="1092200" indent="-269875">
              <a:tabLst/>
              <a:defRPr/>
            </a:lvl5pPr>
          </a:lstStyle>
          <a:p>
            <a:pPr lvl="0"/>
            <a:r>
              <a:rPr lang="en-US"/>
              <a:t>14PT placeholder text</a:t>
            </a:r>
          </a:p>
        </p:txBody>
      </p:sp>
      <p:sp>
        <p:nvSpPr>
          <p:cNvPr id="40" name="Picture Placeholder 48"/>
          <p:cNvSpPr>
            <a:spLocks noGrp="1"/>
          </p:cNvSpPr>
          <p:nvPr>
            <p:ph type="pic" sz="quarter" idx="34" hasCustomPrompt="1"/>
          </p:nvPr>
        </p:nvSpPr>
        <p:spPr>
          <a:xfrm>
            <a:off x="6658465" y="1383323"/>
            <a:ext cx="539504" cy="539504"/>
          </a:xfrm>
          <a:prstGeom prst="rect">
            <a:avLst/>
          </a:prstGeom>
        </p:spPr>
        <p:txBody>
          <a:bodyPr anchor="ctr"/>
          <a:lstStyle>
            <a:lvl1pPr marL="0" indent="0" algn="ctr">
              <a:buNone/>
              <a:defRPr sz="1200"/>
            </a:lvl1pPr>
          </a:lstStyle>
          <a:p>
            <a:r>
              <a:rPr lang="en-US"/>
              <a:t>Icon</a:t>
            </a:r>
          </a:p>
        </p:txBody>
      </p:sp>
      <p:sp>
        <p:nvSpPr>
          <p:cNvPr id="41" name="Picture Placeholder 48"/>
          <p:cNvSpPr>
            <a:spLocks noGrp="1"/>
          </p:cNvSpPr>
          <p:nvPr>
            <p:ph type="pic" sz="quarter" idx="35" hasCustomPrompt="1"/>
          </p:nvPr>
        </p:nvSpPr>
        <p:spPr>
          <a:xfrm>
            <a:off x="6658465" y="2414954"/>
            <a:ext cx="539504" cy="539504"/>
          </a:xfrm>
          <a:prstGeom prst="rect">
            <a:avLst/>
          </a:prstGeom>
        </p:spPr>
        <p:txBody>
          <a:bodyPr anchor="ctr"/>
          <a:lstStyle>
            <a:lvl1pPr marL="0" indent="0" algn="ctr">
              <a:buNone/>
              <a:defRPr sz="1200"/>
            </a:lvl1pPr>
          </a:lstStyle>
          <a:p>
            <a:r>
              <a:rPr lang="en-US"/>
              <a:t>Icon</a:t>
            </a:r>
          </a:p>
        </p:txBody>
      </p:sp>
      <p:sp>
        <p:nvSpPr>
          <p:cNvPr id="42" name="Picture Placeholder 48"/>
          <p:cNvSpPr>
            <a:spLocks noGrp="1"/>
          </p:cNvSpPr>
          <p:nvPr>
            <p:ph type="pic" sz="quarter" idx="36" hasCustomPrompt="1"/>
          </p:nvPr>
        </p:nvSpPr>
        <p:spPr>
          <a:xfrm>
            <a:off x="6658465" y="3452446"/>
            <a:ext cx="539504" cy="539504"/>
          </a:xfrm>
          <a:prstGeom prst="rect">
            <a:avLst/>
          </a:prstGeom>
        </p:spPr>
        <p:txBody>
          <a:bodyPr anchor="ctr"/>
          <a:lstStyle>
            <a:lvl1pPr marL="0" indent="0" algn="ctr">
              <a:buNone/>
              <a:defRPr sz="1200"/>
            </a:lvl1pPr>
          </a:lstStyle>
          <a:p>
            <a:r>
              <a:rPr lang="en-US"/>
              <a:t>Icon</a:t>
            </a:r>
          </a:p>
        </p:txBody>
      </p:sp>
      <p:sp>
        <p:nvSpPr>
          <p:cNvPr id="43" name="Picture Placeholder 48"/>
          <p:cNvSpPr>
            <a:spLocks noGrp="1"/>
          </p:cNvSpPr>
          <p:nvPr>
            <p:ph type="pic" sz="quarter" idx="37" hasCustomPrompt="1"/>
          </p:nvPr>
        </p:nvSpPr>
        <p:spPr>
          <a:xfrm>
            <a:off x="6658465" y="4484077"/>
            <a:ext cx="539504" cy="539504"/>
          </a:xfrm>
          <a:prstGeom prst="rect">
            <a:avLst/>
          </a:prstGeom>
        </p:spPr>
        <p:txBody>
          <a:bodyPr anchor="ctr"/>
          <a:lstStyle>
            <a:lvl1pPr marL="0" indent="0" algn="ctr">
              <a:buNone/>
              <a:defRPr sz="1200"/>
            </a:lvl1pPr>
          </a:lstStyle>
          <a:p>
            <a:r>
              <a:rPr lang="en-US"/>
              <a:t>Icon</a:t>
            </a:r>
          </a:p>
        </p:txBody>
      </p:sp>
      <p:sp>
        <p:nvSpPr>
          <p:cNvPr id="44" name="Picture Placeholder 48"/>
          <p:cNvSpPr>
            <a:spLocks noGrp="1"/>
          </p:cNvSpPr>
          <p:nvPr>
            <p:ph type="pic" sz="quarter" idx="38" hasCustomPrompt="1"/>
          </p:nvPr>
        </p:nvSpPr>
        <p:spPr>
          <a:xfrm>
            <a:off x="6658465" y="5521569"/>
            <a:ext cx="539504" cy="539504"/>
          </a:xfrm>
          <a:prstGeom prst="rect">
            <a:avLst/>
          </a:prstGeom>
        </p:spPr>
        <p:txBody>
          <a:bodyPr anchor="ctr"/>
          <a:lstStyle>
            <a:lvl1pPr marL="0" indent="0" algn="ctr">
              <a:buNone/>
              <a:defRPr sz="1200"/>
            </a:lvl1pPr>
          </a:lstStyle>
          <a:p>
            <a:r>
              <a:rPr lang="en-US"/>
              <a:t>Icon</a:t>
            </a:r>
          </a:p>
        </p:txBody>
      </p:sp>
    </p:spTree>
    <p:extLst>
      <p:ext uri="{BB962C8B-B14F-4D97-AF65-F5344CB8AC3E}">
        <p14:creationId xmlns:p14="http://schemas.microsoft.com/office/powerpoint/2010/main" val="18923885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1-Headlin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7" name="Title 4"/>
          <p:cNvSpPr>
            <a:spLocks noGrp="1"/>
          </p:cNvSpPr>
          <p:nvPr>
            <p:ph type="title" hasCustomPrompt="1"/>
          </p:nvPr>
        </p:nvSpPr>
        <p:spPr>
          <a:xfrm>
            <a:off x="771705" y="493777"/>
            <a:ext cx="10637848" cy="461263"/>
          </a:xfrm>
          <a:prstGeom prst="rect">
            <a:avLst/>
          </a:prstGeom>
        </p:spPr>
        <p:txBody>
          <a:bodyPr anchor="t"/>
          <a:lstStyle>
            <a:lvl1pPr>
              <a:defRPr sz="3500" b="0" i="0">
                <a:solidFill>
                  <a:schemeClr val="tx1"/>
                </a:solidFill>
                <a:latin typeface="+mj-lt"/>
                <a:ea typeface="Calibri" charset="0"/>
                <a:cs typeface="Calibri" charset="0"/>
              </a:defRPr>
            </a:lvl1pPr>
          </a:lstStyle>
          <a:p>
            <a:r>
              <a:rPr lang="en-US"/>
              <a:t>35PT - Insert Heading</a:t>
            </a:r>
          </a:p>
        </p:txBody>
      </p:sp>
    </p:spTree>
    <p:extLst>
      <p:ext uri="{BB962C8B-B14F-4D97-AF65-F5344CB8AC3E}">
        <p14:creationId xmlns:p14="http://schemas.microsoft.com/office/powerpoint/2010/main" val="26472826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1-Level Bullets (1-Headline)">
    <p:spTree>
      <p:nvGrpSpPr>
        <p:cNvPr id="1" name=""/>
        <p:cNvGrpSpPr/>
        <p:nvPr/>
      </p:nvGrpSpPr>
      <p:grpSpPr>
        <a:xfrm>
          <a:off x="0" y="0"/>
          <a:ext cx="0" cy="0"/>
          <a:chOff x="0" y="0"/>
          <a:chExt cx="0" cy="0"/>
        </a:xfrm>
      </p:grpSpPr>
      <p:sp>
        <p:nvSpPr>
          <p:cNvPr id="6" name="Title 4"/>
          <p:cNvSpPr>
            <a:spLocks noGrp="1"/>
          </p:cNvSpPr>
          <p:nvPr>
            <p:ph type="title" hasCustomPrompt="1"/>
          </p:nvPr>
        </p:nvSpPr>
        <p:spPr>
          <a:xfrm>
            <a:off x="771705" y="493777"/>
            <a:ext cx="10637848" cy="461263"/>
          </a:xfrm>
          <a:prstGeom prst="rect">
            <a:avLst/>
          </a:prstGeom>
        </p:spPr>
        <p:txBody>
          <a:bodyPr anchor="t"/>
          <a:lstStyle>
            <a:lvl1pPr>
              <a:defRPr sz="3500" b="0" i="0">
                <a:solidFill>
                  <a:schemeClr val="tx1"/>
                </a:solidFill>
                <a:latin typeface="+mj-lt"/>
                <a:ea typeface="Calibri" charset="0"/>
                <a:cs typeface="Calibri" charset="0"/>
              </a:defRPr>
            </a:lvl1pPr>
          </a:lstStyle>
          <a:p>
            <a:r>
              <a:rPr lang="en-US"/>
              <a:t>35PT - Insert Heading</a:t>
            </a:r>
          </a:p>
        </p:txBody>
      </p:sp>
      <p:sp>
        <p:nvSpPr>
          <p:cNvPr id="2" name="Slide Number Placeholder 1"/>
          <p:cNvSpPr>
            <a:spLocks noGrp="1"/>
          </p:cNvSpPr>
          <p:nvPr>
            <p:ph type="sldNum" sz="quarter" idx="15"/>
          </p:nvPr>
        </p:nvSpPr>
        <p:spPr/>
        <p:txBody>
          <a:body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8" name="Content Placeholder 7"/>
          <p:cNvSpPr>
            <a:spLocks noGrp="1"/>
          </p:cNvSpPr>
          <p:nvPr>
            <p:ph sz="quarter" idx="16" hasCustomPrompt="1"/>
          </p:nvPr>
        </p:nvSpPr>
        <p:spPr>
          <a:xfrm>
            <a:off x="776288" y="1339850"/>
            <a:ext cx="10642600" cy="4805363"/>
          </a:xfrm>
          <a:prstGeom prst="rect">
            <a:avLst/>
          </a:prstGeom>
        </p:spPr>
        <p:txBody>
          <a:bodyPr/>
          <a:lstStyle>
            <a:lvl1pPr marL="342900" indent="-342900">
              <a:buClr>
                <a:schemeClr val="accent3"/>
              </a:buClr>
              <a:buSzPct val="105000"/>
              <a:buFont typeface="LucidaGrande" charset="0"/>
              <a:buChar char="‣"/>
              <a:defRPr sz="2000" b="1"/>
            </a:lvl1pPr>
            <a:lvl2pPr marL="320040" indent="-228600">
              <a:buClr>
                <a:schemeClr val="accent3"/>
              </a:buClr>
              <a:buFont typeface="LucidaGrande" charset="0"/>
              <a:buChar char="▸"/>
              <a:defRPr sz="2000" baseline="0"/>
            </a:lvl2pPr>
            <a:lvl3pPr marL="1143000" indent="-228600">
              <a:buClr>
                <a:schemeClr val="accent3"/>
              </a:buClr>
              <a:buFont typeface="LucidaGrande" charset="0"/>
              <a:buChar char="▸"/>
              <a:defRPr sz="1800" baseline="0"/>
            </a:lvl3pPr>
            <a:lvl4pPr marL="1600200" indent="-228600">
              <a:buClr>
                <a:schemeClr val="accent3"/>
              </a:buClr>
              <a:buFont typeface="LucidaGrande" charset="0"/>
              <a:buChar char="▸"/>
              <a:defRPr sz="1600" baseline="0"/>
            </a:lvl4pPr>
            <a:lvl5pPr marL="2057400" indent="-228600">
              <a:buClr>
                <a:schemeClr val="accent4"/>
              </a:buClr>
              <a:buFont typeface="LucidaGrande" charset="0"/>
              <a:buChar char="▸"/>
              <a:defRPr sz="2000"/>
            </a:lvl5pPr>
          </a:lstStyle>
          <a:p>
            <a:pPr lvl="0"/>
            <a:r>
              <a:rPr lang="en-US"/>
              <a:t>20PT Click to edit Master text styles</a:t>
            </a:r>
          </a:p>
          <a:p>
            <a:pPr lvl="1"/>
            <a:r>
              <a:rPr lang="en-US"/>
              <a:t>20PT Second level</a:t>
            </a:r>
          </a:p>
          <a:p>
            <a:pPr lvl="1"/>
            <a:r>
              <a:rPr lang="en-US"/>
              <a:t>20PT Second level</a:t>
            </a:r>
          </a:p>
          <a:p>
            <a:pPr lvl="2"/>
            <a:r>
              <a:rPr lang="en-US"/>
              <a:t>18PT Third level</a:t>
            </a:r>
          </a:p>
          <a:p>
            <a:pPr lvl="3"/>
            <a:r>
              <a:rPr lang="en-US"/>
              <a:t>16PT Fourth level</a:t>
            </a:r>
          </a:p>
          <a:p>
            <a:pPr lvl="1"/>
            <a:endParaRPr lang="en-US"/>
          </a:p>
          <a:p>
            <a:pPr lvl="0"/>
            <a:r>
              <a:rPr lang="en-US"/>
              <a:t>20PT Click to edit Master text styles</a:t>
            </a:r>
          </a:p>
          <a:p>
            <a:pPr lvl="1"/>
            <a:r>
              <a:rPr lang="en-US"/>
              <a:t>20PT Second level</a:t>
            </a:r>
          </a:p>
          <a:p>
            <a:pPr lvl="1"/>
            <a:r>
              <a:rPr lang="en-US"/>
              <a:t>20PT Second level</a:t>
            </a:r>
          </a:p>
          <a:p>
            <a:pPr lvl="2"/>
            <a:r>
              <a:rPr lang="en-US"/>
              <a:t>18PT Third level</a:t>
            </a:r>
          </a:p>
          <a:p>
            <a:pPr lvl="3"/>
            <a:r>
              <a:rPr lang="en-US"/>
              <a:t>16PT Fourth level</a:t>
            </a:r>
          </a:p>
          <a:p>
            <a:pPr lvl="1"/>
            <a:endParaRPr lang="en-US"/>
          </a:p>
        </p:txBody>
      </p:sp>
    </p:spTree>
    <p:extLst>
      <p:ext uri="{BB962C8B-B14F-4D97-AF65-F5344CB8AC3E}">
        <p14:creationId xmlns:p14="http://schemas.microsoft.com/office/powerpoint/2010/main" val="17157535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Title_Free-Content">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771530" y="1350964"/>
            <a:ext cx="10637839" cy="4810125"/>
          </a:xfrm>
          <a:prstGeom prst="rect">
            <a:avLst/>
          </a:prstGeom>
        </p:spPr>
        <p:txBody>
          <a:bodyPr/>
          <a:lstStyle>
            <a:lvl1pPr>
              <a:defRPr sz="2000"/>
            </a:lvl1pPr>
            <a:lvl3pPr>
              <a:buClr>
                <a:schemeClr val="tx1"/>
              </a:buClr>
              <a:defRPr/>
            </a:lvl3pPr>
            <a:lvl4pPr>
              <a:buClr>
                <a:schemeClr val="tx1"/>
              </a:buClr>
              <a:defRPr/>
            </a:lvl4pPr>
            <a:lvl5pPr>
              <a:buClr>
                <a:schemeClr val="tx1"/>
              </a:buClr>
              <a:defRPr/>
            </a:lvl5pPr>
          </a:lstStyle>
          <a:p>
            <a:pPr lvl="0"/>
            <a:r>
              <a:rPr lang="en-US"/>
              <a:t>Click to edit Master text styles</a:t>
            </a:r>
          </a:p>
        </p:txBody>
      </p:sp>
      <p:sp>
        <p:nvSpPr>
          <p:cNvPr id="4" name="Slide Number Placeholder 3"/>
          <p:cNvSpPr>
            <a:spLocks noGrp="1"/>
          </p:cNvSpPr>
          <p:nvPr>
            <p:ph type="sldNum" sz="quarter" idx="11"/>
          </p:nvPr>
        </p:nvSpPr>
        <p:spPr/>
        <p:txBody>
          <a:bodyPr/>
          <a:lstStyle/>
          <a:p>
            <a:fld id="{57288171-D7CE-A848-880C-F0994EE84753}" type="slidenum">
              <a:rPr lang="en-US" smtClean="0">
                <a:solidFill>
                  <a:srgbClr val="3C4146">
                    <a:tint val="75000"/>
                  </a:srgbClr>
                </a:solidFill>
              </a:rPr>
              <a:pPr/>
              <a:t>‹#›</a:t>
            </a:fld>
            <a:endParaRPr lang="en-US">
              <a:solidFill>
                <a:srgbClr val="3C4146">
                  <a:tint val="75000"/>
                </a:srgbClr>
              </a:solidFill>
            </a:endParaRPr>
          </a:p>
        </p:txBody>
      </p:sp>
      <p:sp>
        <p:nvSpPr>
          <p:cNvPr id="9" name="Title 4"/>
          <p:cNvSpPr>
            <a:spLocks noGrp="1"/>
          </p:cNvSpPr>
          <p:nvPr>
            <p:ph type="title" hasCustomPrompt="1"/>
          </p:nvPr>
        </p:nvSpPr>
        <p:spPr>
          <a:xfrm>
            <a:off x="771705" y="493782"/>
            <a:ext cx="10637848" cy="461263"/>
          </a:xfrm>
          <a:prstGeom prst="rect">
            <a:avLst/>
          </a:prstGeom>
        </p:spPr>
        <p:txBody>
          <a:bodyPr anchor="t"/>
          <a:lstStyle>
            <a:lvl1pPr>
              <a:defRPr sz="3500" b="0" i="0">
                <a:solidFill>
                  <a:schemeClr val="tx1"/>
                </a:solidFill>
                <a:latin typeface="+mj-lt"/>
                <a:ea typeface="Calibri" charset="0"/>
                <a:cs typeface="Calibri" charset="0"/>
              </a:defRPr>
            </a:lvl1pPr>
          </a:lstStyle>
          <a:p>
            <a:r>
              <a:rPr lang="en-US"/>
              <a:t>35PT - Insert Heading</a:t>
            </a:r>
          </a:p>
        </p:txBody>
      </p:sp>
    </p:spTree>
    <p:extLst>
      <p:ext uri="{BB962C8B-B14F-4D97-AF65-F5344CB8AC3E}">
        <p14:creationId xmlns:p14="http://schemas.microsoft.com/office/powerpoint/2010/main" val="84882646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2" name="Straight Connector 1"/>
          <p:cNvCxnSpPr/>
          <p:nvPr userDrawn="1"/>
        </p:nvCxnSpPr>
        <p:spPr>
          <a:xfrm>
            <a:off x="827988" y="1408477"/>
            <a:ext cx="10536025" cy="0"/>
          </a:xfrm>
          <a:prstGeom prst="line">
            <a:avLst/>
          </a:prstGeom>
          <a:ln w="28575" cmpd="sng">
            <a:solidFill>
              <a:srgbClr val="6226A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5197358"/>
      </p:ext>
    </p:extLst>
  </p:cSld>
  <p:clrMapOvr>
    <a:masterClrMapping/>
  </p:clrMapOvr>
  <p:extLst>
    <p:ext uri="{DCECCB84-F9BA-43D5-87BE-67443E8EF086}">
      <p15:sldGuideLst xmlns:p15="http://schemas.microsoft.com/office/powerpoint/2012/main">
        <p15:guide id="1" orient="horz" pos="2160">
          <p15:clr>
            <a:srgbClr val="FBAE40"/>
          </p15:clr>
        </p15:guide>
        <p15:guide id="2" pos="652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561472" y="6404479"/>
            <a:ext cx="2844800" cy="365125"/>
          </a:xfrm>
          <a:prstGeom prst="rect">
            <a:avLst/>
          </a:prstGeom>
        </p:spPr>
        <p:txBody>
          <a:bodyPr/>
          <a:lstStyle/>
          <a:p>
            <a:endParaRPr lang="en-US">
              <a:solidFill>
                <a:srgbClr val="3C4144"/>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srgbClr val="3C4144"/>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E66E5175-E83B-48F1-A099-5B24A9A9EA93}" type="slidenum">
              <a:rPr lang="en-US" smtClean="0">
                <a:solidFill>
                  <a:srgbClr val="3C4144">
                    <a:tint val="75000"/>
                  </a:srgbClr>
                </a:solidFill>
              </a:rPr>
              <a:pPr/>
              <a:t>‹#›</a:t>
            </a:fld>
            <a:endParaRPr lang="en-US">
              <a:solidFill>
                <a:srgbClr val="3C4144">
                  <a:tint val="75000"/>
                </a:srgbClr>
              </a:solidFill>
            </a:endParaRPr>
          </a:p>
        </p:txBody>
      </p:sp>
    </p:spTree>
    <p:extLst>
      <p:ext uri="{BB962C8B-B14F-4D97-AF65-F5344CB8AC3E}">
        <p14:creationId xmlns:p14="http://schemas.microsoft.com/office/powerpoint/2010/main" val="6930027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6" name="Slide Number Placeholder 1"/>
          <p:cNvSpPr txBox="1">
            <a:spLocks/>
          </p:cNvSpPr>
          <p:nvPr userDrawn="1"/>
        </p:nvSpPr>
        <p:spPr>
          <a:xfrm>
            <a:off x="414715" y="6470489"/>
            <a:ext cx="357033" cy="191259"/>
          </a:xfrm>
          <a:prstGeom prst="rect">
            <a:avLst/>
          </a:prstGeom>
        </p:spPr>
        <p:txBody>
          <a:bodyPr vert="horz" lIns="0" tIns="0" rIns="0" bIns="0" rtlCol="0" anchor="t"/>
          <a:lstStyle>
            <a:defPPr>
              <a:defRPr lang="en-US"/>
            </a:defPPr>
            <a:lvl1pPr marL="0" algn="l" defTabSz="914400" rtl="0" eaLnBrk="1" latinLnBrk="0" hangingPunct="1">
              <a:defRPr sz="1200" b="1" i="0" kern="1200">
                <a:solidFill>
                  <a:schemeClr val="tx1">
                    <a:tint val="75000"/>
                  </a:schemeClr>
                </a:solidFill>
                <a:latin typeface="+mn-lt"/>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Tree>
    <p:extLst>
      <p:ext uri="{BB962C8B-B14F-4D97-AF65-F5344CB8AC3E}">
        <p14:creationId xmlns:p14="http://schemas.microsoft.com/office/powerpoint/2010/main" val="19232762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58246" y="6604000"/>
            <a:ext cx="552699" cy="264160"/>
          </a:xfrm>
          <a:prstGeom prst="rect">
            <a:avLst/>
          </a:prstGeom>
        </p:spPr>
        <p:txBody>
          <a:bodyPr anchor="ctr"/>
          <a:lstStyle>
            <a:lvl1pPr algn="r">
              <a:defRPr sz="1000" b="0" i="0">
                <a:solidFill>
                  <a:schemeClr val="bg1"/>
                </a:solidFill>
                <a:latin typeface="Calibri"/>
                <a:cs typeface="Calibri"/>
              </a:defRPr>
            </a:lvl1pPr>
          </a:lstStyle>
          <a:p>
            <a:fld id="{F8991D38-4FF4-4842-82FC-765EF7B678C8}" type="slidenum">
              <a:rPr lang="en-US" smtClean="0">
                <a:solidFill>
                  <a:srgbClr val="3C4143"/>
                </a:solidFill>
              </a:rPr>
              <a:pPr/>
              <a:t>‹#›</a:t>
            </a:fld>
            <a:endParaRPr lang="en-US">
              <a:solidFill>
                <a:srgbClr val="3C4143"/>
              </a:solidFill>
            </a:endParaRPr>
          </a:p>
        </p:txBody>
      </p:sp>
      <p:cxnSp>
        <p:nvCxnSpPr>
          <p:cNvPr id="4" name="Straight Connector 3"/>
          <p:cNvCxnSpPr/>
          <p:nvPr userDrawn="1"/>
        </p:nvCxnSpPr>
        <p:spPr>
          <a:xfrm flipV="1">
            <a:off x="501304" y="6665720"/>
            <a:ext cx="0" cy="162216"/>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1182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
        <p:nvSpPr>
          <p:cNvPr id="7" name="Rectangle 6">
            <a:extLst>
              <a:ext uri="{FF2B5EF4-FFF2-40B4-BE49-F238E27FC236}">
                <a16:creationId xmlns:a16="http://schemas.microsoft.com/office/drawing/2014/main" id="{10BF0262-A1FA-3542-A3EC-15B5EE9AD525}"/>
              </a:ext>
            </a:extLst>
          </p:cNvPr>
          <p:cNvSpPr/>
          <p:nvPr userDrawn="1"/>
        </p:nvSpPr>
        <p:spPr>
          <a:xfrm>
            <a:off x="9803877" y="0"/>
            <a:ext cx="2388124" cy="45244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Module 5: Best Practices for EAS Integration for Radio Stations</a:t>
            </a:r>
          </a:p>
        </p:txBody>
      </p:sp>
    </p:spTree>
    <p:extLst>
      <p:ext uri="{BB962C8B-B14F-4D97-AF65-F5344CB8AC3E}">
        <p14:creationId xmlns:p14="http://schemas.microsoft.com/office/powerpoint/2010/main" val="4254159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63516"/>
            <a:ext cx="10972800" cy="58737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952501"/>
            <a:ext cx="10972800" cy="51736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3D4B94-8B2F-4842-89E6-F385D38D420A}" type="slidenum">
              <a:rPr lang="en-US" smtClean="0"/>
              <a:t>‹#›</a:t>
            </a:fld>
            <a:endParaRPr lang="en-US"/>
          </a:p>
        </p:txBody>
      </p:sp>
    </p:spTree>
    <p:extLst>
      <p:ext uri="{BB962C8B-B14F-4D97-AF65-F5344CB8AC3E}">
        <p14:creationId xmlns:p14="http://schemas.microsoft.com/office/powerpoint/2010/main" val="16800192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11445693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833"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180101206"/>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799605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0141011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538888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2904475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endParaRPr lang="en-US"/>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1518000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557003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endParaRPr lang="en-US"/>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15104378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2.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theme" Target="../theme/theme3.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image" Target="../media/image16.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image" Target="../media/image15.jpe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41" Type="http://schemas.openxmlformats.org/officeDocument/2006/relationships/slideLayout" Target="../slideLayouts/slideLayout131.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theme" Target="../theme/theme4.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8" Type="http://schemas.openxmlformats.org/officeDocument/2006/relationships/slideLayout" Target="../slideLayouts/slideLayout98.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theme" Target="../theme/theme5.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8"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2/26/2024</a:t>
            </a:fld>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650" r:id="rId13"/>
    <p:sldLayoutId id="2147483651" r:id="rId14"/>
    <p:sldLayoutId id="2147483670" r:id="rId15"/>
    <p:sldLayoutId id="2147483652" r:id="rId16"/>
    <p:sldLayoutId id="2147483668" r:id="rId17"/>
    <p:sldLayoutId id="2147483765" r:id="rId18"/>
    <p:sldLayoutId id="2147483711" r:id="rId19"/>
    <p:sldLayoutId id="2147483712" r:id="rId20"/>
    <p:sldLayoutId id="2147483713" r:id="rId21"/>
    <p:sldLayoutId id="2147483714" r:id="rId22"/>
    <p:sldLayoutId id="2147483764" r:id="rId23"/>
    <p:sldLayoutId id="2147483715" r:id="rId24"/>
    <p:sldLayoutId id="2147483653" r:id="rId25"/>
    <p:sldLayoutId id="2147483669" r:id="rId26"/>
    <p:sldLayoutId id="2147483654" r:id="rId27"/>
    <p:sldLayoutId id="2147483659" r:id="rId28"/>
    <p:sldLayoutId id="2147483658" r:id="rId29"/>
    <p:sldLayoutId id="2147483657" r:id="rId30"/>
    <p:sldLayoutId id="2147483716" r:id="rId31"/>
    <p:sldLayoutId id="2147483662" r:id="rId32"/>
    <p:sldLayoutId id="2147483660" r:id="rId33"/>
    <p:sldLayoutId id="2147483724" r:id="rId34"/>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82873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0705560" y="6299201"/>
            <a:ext cx="1376490" cy="570956"/>
          </a:xfrm>
          <a:prstGeom prst="rect">
            <a:avLst/>
          </a:prstGeom>
        </p:spPr>
      </p:pic>
      <p:sp>
        <p:nvSpPr>
          <p:cNvPr id="14" name="Slide Number Placeholder 5"/>
          <p:cNvSpPr>
            <a:spLocks noGrp="1"/>
          </p:cNvSpPr>
          <p:nvPr>
            <p:ph type="sldNum" sz="quarter" idx="4"/>
          </p:nvPr>
        </p:nvSpPr>
        <p:spPr>
          <a:xfrm>
            <a:off x="322475" y="6478890"/>
            <a:ext cx="357033" cy="191259"/>
          </a:xfrm>
          <a:prstGeom prst="rect">
            <a:avLst/>
          </a:prstGeom>
        </p:spPr>
        <p:txBody>
          <a:bodyPr vert="horz" lIns="0" tIns="0" rIns="0" bIns="0" rtlCol="0" anchor="t"/>
          <a:lstStyle>
            <a:lvl1pPr algn="l">
              <a:defRPr sz="1200" b="1" i="0">
                <a:solidFill>
                  <a:schemeClr val="tx1">
                    <a:tint val="75000"/>
                  </a:schemeClr>
                </a:solidFill>
                <a:latin typeface="+mn-lt"/>
                <a:ea typeface="Arial" panose="020B0604020202020204" pitchFamily="34" charset="0"/>
                <a:cs typeface="Arial" panose="020B0604020202020204" pitchFamily="34" charset="0"/>
              </a:defRPr>
            </a:lvl1pPr>
          </a:lstStyle>
          <a:p>
            <a:fld id="{57288171-D7CE-A848-880C-F0994EE84753}" type="slidenum">
              <a:rPr lang="en-US" smtClean="0">
                <a:solidFill>
                  <a:srgbClr val="3C4144">
                    <a:tint val="75000"/>
                  </a:srgbClr>
                </a:solidFill>
              </a:rPr>
              <a:pPr/>
              <a:t>‹#›</a:t>
            </a:fld>
            <a:endParaRPr lang="en-US">
              <a:solidFill>
                <a:srgbClr val="3C4144">
                  <a:tint val="75000"/>
                </a:srgbClr>
              </a:solidFill>
            </a:endParaRPr>
          </a:p>
        </p:txBody>
      </p:sp>
      <p:sp>
        <p:nvSpPr>
          <p:cNvPr id="16" name="Footer Placeholder 4"/>
          <p:cNvSpPr txBox="1">
            <a:spLocks/>
          </p:cNvSpPr>
          <p:nvPr userDrawn="1"/>
        </p:nvSpPr>
        <p:spPr>
          <a:xfrm>
            <a:off x="771073" y="6508751"/>
            <a:ext cx="2735822" cy="172178"/>
          </a:xfrm>
          <a:prstGeom prst="rect">
            <a:avLst/>
          </a:prstGeom>
        </p:spPr>
        <p:txBody>
          <a:bodyPr vert="horz" lIns="0" tIns="0" rIns="0" bIns="0" rtlCol="0" anchor="t"/>
          <a:lstStyle>
            <a:defPPr>
              <a:defRPr lang="en-US"/>
            </a:defPPr>
            <a:lvl1pPr marL="0" algn="l" defTabSz="914400" rtl="0" eaLnBrk="1" latinLnBrk="0" hangingPunct="1">
              <a:defRPr sz="900" b="0" i="0" kern="1200" spc="0" baseline="0">
                <a:solidFill>
                  <a:schemeClr val="tx1"/>
                </a:solidFill>
                <a:latin typeface="+mn-lt"/>
                <a:ea typeface="DIN Next LT Pro Medium" charset="0"/>
                <a:cs typeface="DIN Next LT Pro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pc="30">
              <a:solidFill>
                <a:srgbClr val="3C4144">
                  <a:lumMod val="50000"/>
                  <a:lumOff val="50000"/>
                </a:srgbClr>
              </a:solidFill>
            </a:endParaRPr>
          </a:p>
        </p:txBody>
      </p:sp>
      <p:sp>
        <p:nvSpPr>
          <p:cNvPr id="8" name="Footer Placeholder 4"/>
          <p:cNvSpPr txBox="1">
            <a:spLocks/>
          </p:cNvSpPr>
          <p:nvPr userDrawn="1"/>
        </p:nvSpPr>
        <p:spPr>
          <a:xfrm>
            <a:off x="8425070" y="6508751"/>
            <a:ext cx="2735822" cy="172178"/>
          </a:xfrm>
          <a:prstGeom prst="rect">
            <a:avLst/>
          </a:prstGeom>
        </p:spPr>
        <p:txBody>
          <a:bodyPr vert="horz" lIns="0" tIns="0" rIns="0" bIns="0" rtlCol="0" anchor="t"/>
          <a:lstStyle>
            <a:defPPr>
              <a:defRPr lang="en-US"/>
            </a:defPPr>
            <a:lvl1pPr marL="0" algn="l" defTabSz="914400" rtl="0" eaLnBrk="1" latinLnBrk="0" hangingPunct="1">
              <a:defRPr sz="900" b="0" i="0" kern="1200" spc="0" baseline="0">
                <a:solidFill>
                  <a:schemeClr val="tx1"/>
                </a:solidFill>
                <a:latin typeface="+mn-lt"/>
                <a:ea typeface="DIN Next LT Pro Medium" charset="0"/>
                <a:cs typeface="DIN Next LT Pro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3C4144">
                    <a:lumMod val="50000"/>
                    <a:lumOff val="50000"/>
                  </a:srgbClr>
                </a:solidFill>
              </a:rPr>
              <a:t>© 2017 Xperi. Confidential. Do not distribute.</a:t>
            </a:r>
          </a:p>
        </p:txBody>
      </p:sp>
      <p:sp>
        <p:nvSpPr>
          <p:cNvPr id="7" name="TextBox 6"/>
          <p:cNvSpPr txBox="1"/>
          <p:nvPr userDrawn="1"/>
        </p:nvSpPr>
        <p:spPr>
          <a:xfrm>
            <a:off x="8345103" y="6459103"/>
            <a:ext cx="2329143" cy="230832"/>
          </a:xfrm>
          <a:prstGeom prst="rect">
            <a:avLst/>
          </a:prstGeom>
          <a:solidFill>
            <a:srgbClr val="FFFFFF"/>
          </a:solidFill>
        </p:spPr>
        <p:txBody>
          <a:bodyPr wrap="square" rtlCol="0">
            <a:spAutoFit/>
          </a:bodyPr>
          <a:lstStyle/>
          <a:p>
            <a:pPr algn="r"/>
            <a:r>
              <a:rPr lang="en-US" sz="900" b="1">
                <a:solidFill>
                  <a:schemeClr val="bg2">
                    <a:lumMod val="60000"/>
                    <a:lumOff val="40000"/>
                  </a:schemeClr>
                </a:solidFill>
              </a:rPr>
              <a:t>© 2018 </a:t>
            </a:r>
            <a:r>
              <a:rPr lang="en-US" sz="900" b="1" err="1">
                <a:solidFill>
                  <a:schemeClr val="bg2">
                    <a:lumMod val="60000"/>
                    <a:lumOff val="40000"/>
                  </a:schemeClr>
                </a:solidFill>
              </a:rPr>
              <a:t>Xperi</a:t>
            </a:r>
            <a:r>
              <a:rPr lang="en-US" sz="900" b="1">
                <a:solidFill>
                  <a:schemeClr val="bg2">
                    <a:lumMod val="60000"/>
                    <a:lumOff val="40000"/>
                  </a:schemeClr>
                </a:solidFill>
              </a:rPr>
              <a:t>.</a:t>
            </a:r>
            <a:r>
              <a:rPr lang="en-US" sz="900" b="1" baseline="0">
                <a:solidFill>
                  <a:schemeClr val="bg2">
                    <a:lumMod val="60000"/>
                    <a:lumOff val="40000"/>
                  </a:schemeClr>
                </a:solidFill>
              </a:rPr>
              <a:t>                           </a:t>
            </a:r>
            <a:endParaRPr lang="en-US" sz="900" b="1">
              <a:solidFill>
                <a:schemeClr val="bg2">
                  <a:lumMod val="60000"/>
                  <a:lumOff val="40000"/>
                </a:schemeClr>
              </a:solidFill>
            </a:endParaRPr>
          </a:p>
        </p:txBody>
      </p:sp>
    </p:spTree>
    <p:extLst>
      <p:ext uri="{BB962C8B-B14F-4D97-AF65-F5344CB8AC3E}">
        <p14:creationId xmlns:p14="http://schemas.microsoft.com/office/powerpoint/2010/main" val="16495196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endParaRPr lang="en-US"/>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392788974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800" r:id="rId33"/>
    <p:sldLayoutId id="2147483801" r:id="rId34"/>
    <p:sldLayoutId id="2147483802" r:id="rId35"/>
    <p:sldLayoutId id="2147483804" r:id="rId36"/>
    <p:sldLayoutId id="2147483806" r:id="rId37"/>
    <p:sldLayoutId id="2147483807" r:id="rId38"/>
    <p:sldLayoutId id="2147483811" r:id="rId39"/>
    <p:sldLayoutId id="2147483812" r:id="rId40"/>
    <p:sldLayoutId id="2147483814" r:id="rId41"/>
    <p:sldLayoutId id="2147483830" r:id="rId42"/>
    <p:sldLayoutId id="2147483838" r:id="rId43"/>
  </p:sldLayoutIdLst>
  <p:hf hdr="0" ft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2/26/2024</a:t>
            </a:fld>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378561136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png"/><Relationship Id="rId18" Type="http://schemas.openxmlformats.org/officeDocument/2006/relationships/image" Target="../media/image57.jpe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1.emf"/><Relationship Id="rId17"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55.svg"/><Relationship Id="rId1" Type="http://schemas.openxmlformats.org/officeDocument/2006/relationships/slideLayout" Target="../slideLayouts/slideLayout95.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49.emf"/><Relationship Id="rId4" Type="http://schemas.openxmlformats.org/officeDocument/2006/relationships/image" Target="../media/image44.png"/><Relationship Id="rId9" Type="http://schemas.openxmlformats.org/officeDocument/2006/relationships/oleObject" Target="../embeddings/oleObject1.bin"/><Relationship Id="rId14" Type="http://schemas.openxmlformats.org/officeDocument/2006/relationships/image" Target="../media/image5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6.xml"/></Relationships>
</file>

<file path=ppt/slides/_rels/slide101.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svg"/><Relationship Id="rId3" Type="http://schemas.openxmlformats.org/officeDocument/2006/relationships/image" Target="../media/image25.jpeg"/><Relationship Id="rId7" Type="http://schemas.openxmlformats.org/officeDocument/2006/relationships/image" Target="../media/image141.svg"/><Relationship Id="rId12" Type="http://schemas.openxmlformats.org/officeDocument/2006/relationships/image" Target="../media/image146.png"/><Relationship Id="rId2" Type="http://schemas.openxmlformats.org/officeDocument/2006/relationships/notesSlide" Target="../notesSlides/notesSlide101.xml"/><Relationship Id="rId1" Type="http://schemas.openxmlformats.org/officeDocument/2006/relationships/slideLayout" Target="../slideLayouts/slideLayout41.xml"/><Relationship Id="rId6" Type="http://schemas.openxmlformats.org/officeDocument/2006/relationships/image" Target="../media/image140.png"/><Relationship Id="rId11" Type="http://schemas.openxmlformats.org/officeDocument/2006/relationships/image" Target="../media/image145.svg"/><Relationship Id="rId5" Type="http://schemas.openxmlformats.org/officeDocument/2006/relationships/image" Target="../media/image27.svg"/><Relationship Id="rId10" Type="http://schemas.openxmlformats.org/officeDocument/2006/relationships/image" Target="../media/image144.png"/><Relationship Id="rId4" Type="http://schemas.openxmlformats.org/officeDocument/2006/relationships/image" Target="../media/image26.png"/><Relationship Id="rId9" Type="http://schemas.openxmlformats.org/officeDocument/2006/relationships/image" Target="../media/image143.svg"/><Relationship Id="rId14" Type="http://schemas.openxmlformats.org/officeDocument/2006/relationships/image" Target="../media/image60.png"/></Relationships>
</file>

<file path=ppt/slides/_rels/slide102.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svg"/><Relationship Id="rId18" Type="http://schemas.openxmlformats.org/officeDocument/2006/relationships/image" Target="../media/image60.png"/><Relationship Id="rId3" Type="http://schemas.openxmlformats.org/officeDocument/2006/relationships/image" Target="../media/image25.jpeg"/><Relationship Id="rId7" Type="http://schemas.openxmlformats.org/officeDocument/2006/relationships/image" Target="../media/image141.svg"/><Relationship Id="rId12" Type="http://schemas.openxmlformats.org/officeDocument/2006/relationships/image" Target="../media/image152.png"/><Relationship Id="rId17" Type="http://schemas.openxmlformats.org/officeDocument/2006/relationships/image" Target="../media/image157.svg"/><Relationship Id="rId2" Type="http://schemas.openxmlformats.org/officeDocument/2006/relationships/notesSlide" Target="../notesSlides/notesSlide102.xml"/><Relationship Id="rId16" Type="http://schemas.openxmlformats.org/officeDocument/2006/relationships/image" Target="../media/image156.png"/><Relationship Id="rId1" Type="http://schemas.openxmlformats.org/officeDocument/2006/relationships/slideLayout" Target="../slideLayouts/slideLayout41.xml"/><Relationship Id="rId6" Type="http://schemas.openxmlformats.org/officeDocument/2006/relationships/image" Target="../media/image140.png"/><Relationship Id="rId11" Type="http://schemas.openxmlformats.org/officeDocument/2006/relationships/image" Target="../media/image151.svg"/><Relationship Id="rId5" Type="http://schemas.openxmlformats.org/officeDocument/2006/relationships/image" Target="../media/image27.svg"/><Relationship Id="rId15" Type="http://schemas.openxmlformats.org/officeDocument/2006/relationships/image" Target="../media/image155.svg"/><Relationship Id="rId10" Type="http://schemas.openxmlformats.org/officeDocument/2006/relationships/image" Target="../media/image150.png"/><Relationship Id="rId4" Type="http://schemas.openxmlformats.org/officeDocument/2006/relationships/image" Target="../media/image26.png"/><Relationship Id="rId9" Type="http://schemas.openxmlformats.org/officeDocument/2006/relationships/image" Target="../media/image149.svg"/><Relationship Id="rId14" Type="http://schemas.openxmlformats.org/officeDocument/2006/relationships/image" Target="../media/image15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26.png"/><Relationship Id="rId7" Type="http://schemas.openxmlformats.org/officeDocument/2006/relationships/image" Target="../media/image160.png"/><Relationship Id="rId2" Type="http://schemas.openxmlformats.org/officeDocument/2006/relationships/notesSlide" Target="../notesSlides/notesSlide104.xml"/><Relationship Id="rId1" Type="http://schemas.openxmlformats.org/officeDocument/2006/relationships/slideLayout" Target="../slideLayouts/slideLayout41.xml"/><Relationship Id="rId6" Type="http://schemas.openxmlformats.org/officeDocument/2006/relationships/image" Target="../media/image159.svg"/><Relationship Id="rId5" Type="http://schemas.openxmlformats.org/officeDocument/2006/relationships/image" Target="../media/image158.png"/><Relationship Id="rId10" Type="http://schemas.openxmlformats.org/officeDocument/2006/relationships/image" Target="../media/image162.jpeg"/><Relationship Id="rId4" Type="http://schemas.openxmlformats.org/officeDocument/2006/relationships/image" Target="../media/image27.svg"/><Relationship Id="rId9" Type="http://schemas.openxmlformats.org/officeDocument/2006/relationships/hyperlink" Target="https://www.cpb.org/Next-Generation-Warning-System-Grant-Program"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www.ecfr.gov/current/title-47/chapter-I/subchapter-C/part-73" TargetMode="External"/><Relationship Id="rId3" Type="http://schemas.openxmlformats.org/officeDocument/2006/relationships/hyperlink" Target="https://www.fcc.gov/media/radio/audio-division-headlines" TargetMode="External"/><Relationship Id="rId7" Type="http://schemas.openxmlformats.org/officeDocument/2006/relationships/hyperlink" Target="https://www.nrscstandards.org/" TargetMode="External"/><Relationship Id="rId2" Type="http://schemas.openxmlformats.org/officeDocument/2006/relationships/notesSlide" Target="../notesSlides/notesSlide105.xml"/><Relationship Id="rId1" Type="http://schemas.openxmlformats.org/officeDocument/2006/relationships/slideLayout" Target="../slideLayouts/slideLayout13.xml"/><Relationship Id="rId6" Type="http://schemas.openxmlformats.org/officeDocument/2006/relationships/hyperlink" Target="https://www.fcc.gov/general/tribal-and-rural-radio" TargetMode="External"/><Relationship Id="rId11" Type="http://schemas.openxmlformats.org/officeDocument/2006/relationships/hyperlink" Target="https://www.wearebroadcasters.com/default.asp" TargetMode="External"/><Relationship Id="rId5" Type="http://schemas.openxmlformats.org/officeDocument/2006/relationships/hyperlink" Target="https://www.fcc.gov/media/radio/broadcast-radio-links#AM" TargetMode="External"/><Relationship Id="rId10" Type="http://schemas.openxmlformats.org/officeDocument/2006/relationships/hyperlink" Target="https://www.radioworld.com/" TargetMode="External"/><Relationship Id="rId4" Type="http://schemas.openxmlformats.org/officeDocument/2006/relationships/hyperlink" Target="http://www.radioworld.com/" TargetMode="External"/><Relationship Id="rId9" Type="http://schemas.openxmlformats.org/officeDocument/2006/relationships/hyperlink" Target="https://www.fcc.gov/media/radio/broadcast-radio-license-renewal"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s://www.nprdistribution.org/" TargetMode="External"/><Relationship Id="rId3" Type="http://schemas.openxmlformats.org/officeDocument/2006/relationships/hyperlink" Target="https://hdradio.com/" TargetMode="External"/><Relationship Id="rId7" Type="http://schemas.openxmlformats.org/officeDocument/2006/relationships/hyperlink" Target="https://nab.org/" TargetMode="External"/><Relationship Id="rId12" Type="http://schemas.openxmlformats.org/officeDocument/2006/relationships/hyperlink" Target="https://hdradio.com/broadcasters/engineering-support/program-info-guidelines-for-enhanced-product-token/" TargetMode="External"/><Relationship Id="rId2" Type="http://schemas.openxmlformats.org/officeDocument/2006/relationships/notesSlide" Target="../notesSlides/notesSlide106.xml"/><Relationship Id="rId1" Type="http://schemas.openxmlformats.org/officeDocument/2006/relationships/slideLayout" Target="../slideLayouts/slideLayout13.xml"/><Relationship Id="rId6" Type="http://schemas.openxmlformats.org/officeDocument/2006/relationships/hyperlink" Target="https://warn.pbs.org/" TargetMode="External"/><Relationship Id="rId11" Type="http://schemas.openxmlformats.org/officeDocument/2006/relationships/hyperlink" Target="https://www.fema.gov/sites/default/files/documents/fema_ipaws-best-practices-guide.pdf" TargetMode="External"/><Relationship Id="rId5" Type="http://schemas.openxmlformats.org/officeDocument/2006/relationships/hyperlink" Target="https://thewarnroom.com/" TargetMode="External"/><Relationship Id="rId10" Type="http://schemas.openxmlformats.org/officeDocument/2006/relationships/hyperlink" Target="https://www.fcc.gov/consumers/guides/emergency-alert-system-eas" TargetMode="External"/><Relationship Id="rId4" Type="http://schemas.openxmlformats.org/officeDocument/2006/relationships/hyperlink" Target="https://hdradio.com/all-digital-am/" TargetMode="External"/><Relationship Id="rId9" Type="http://schemas.openxmlformats.org/officeDocument/2006/relationships/hyperlink" Target="https://www.apre.us/content.aspx?page_id=0&amp;club_id=602723"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95.xml"/><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6.png"/><Relationship Id="rId7" Type="http://schemas.openxmlformats.org/officeDocument/2006/relationships/image" Target="../media/image65.png"/><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image" Target="../media/image64.svg"/><Relationship Id="rId11" Type="http://schemas.openxmlformats.org/officeDocument/2006/relationships/image" Target="../media/image69.jpe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27.sv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6.png"/><Relationship Id="rId11" Type="http://schemas.openxmlformats.org/officeDocument/2006/relationships/image" Target="../media/image37.jpeg"/><Relationship Id="rId5" Type="http://schemas.openxmlformats.org/officeDocument/2006/relationships/image" Target="../media/image33.png"/><Relationship Id="rId10" Type="http://schemas.openxmlformats.org/officeDocument/2006/relationships/image" Target="../media/image36.jpeg"/><Relationship Id="rId4" Type="http://schemas.openxmlformats.org/officeDocument/2006/relationships/image" Target="../media/image32.jpeg"/><Relationship Id="rId9" Type="http://schemas.openxmlformats.org/officeDocument/2006/relationships/image" Target="../media/image35.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1.xml"/><Relationship Id="rId5" Type="http://schemas.openxmlformats.org/officeDocument/2006/relationships/image" Target="../media/image60.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60.png"/><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60.png"/><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24.xml"/><Relationship Id="rId16"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5" Type="http://schemas.openxmlformats.org/officeDocument/2006/relationships/image" Target="../media/image82.jpeg"/><Relationship Id="rId10" Type="http://schemas.openxmlformats.org/officeDocument/2006/relationships/image" Target="../media/image77.png"/><Relationship Id="rId4" Type="http://schemas.openxmlformats.org/officeDocument/2006/relationships/image" Target="../media/image71.tiff"/><Relationship Id="rId9" Type="http://schemas.openxmlformats.org/officeDocument/2006/relationships/image" Target="../media/image76.png"/><Relationship Id="rId1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tiff"/></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tiff"/><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tiff"/><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27.sv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tiff"/><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tiff"/><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tiff"/><Relationship Id="rId9" Type="http://schemas.openxmlformats.org/officeDocument/2006/relationships/image" Target="../media/image76.png"/><Relationship Id="rId1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33.xml"/><Relationship Id="rId16"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eg"/><Relationship Id="rId15" Type="http://schemas.openxmlformats.org/officeDocument/2006/relationships/image" Target="../media/image82.jpeg"/><Relationship Id="rId10" Type="http://schemas.openxmlformats.org/officeDocument/2006/relationships/image" Target="../media/image77.png"/><Relationship Id="rId4" Type="http://schemas.openxmlformats.org/officeDocument/2006/relationships/image" Target="../media/image71.tiff"/><Relationship Id="rId9" Type="http://schemas.openxmlformats.org/officeDocument/2006/relationships/image" Target="../media/image76.png"/><Relationship Id="rId1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hyperlink" Target="https://www.fcc.gov/media/radio/broadcast-radio-links#AM"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3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5.png"/><Relationship Id="rId7" Type="http://schemas.microsoft.com/office/2007/relationships/hdphoto" Target="../media/hdphoto2.wdp"/><Relationship Id="rId2" Type="http://schemas.openxmlformats.org/officeDocument/2006/relationships/notesSlide" Target="../notesSlides/notesSlide39.xml"/><Relationship Id="rId1" Type="http://schemas.openxmlformats.org/officeDocument/2006/relationships/slideLayout" Target="../slideLayouts/slideLayout31.xml"/><Relationship Id="rId6" Type="http://schemas.openxmlformats.org/officeDocument/2006/relationships/image" Target="../media/image97.png"/><Relationship Id="rId5" Type="http://schemas.openxmlformats.org/officeDocument/2006/relationships/image" Target="../media/image9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7.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customXml" Target="../ink/ink2.xml"/><Relationship Id="rId7"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customXml" Target="../ink/ink3.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customXml" Target="../ink/ink4.xml"/><Relationship Id="rId7" Type="http://schemas.openxmlformats.org/officeDocument/2006/relationships/image" Target="../media/image98.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customXml" Target="../ink/ink5.xml"/><Relationship Id="rId4" Type="http://schemas.openxmlformats.org/officeDocument/2006/relationships/image" Target="../media/image98.png"/><Relationship Id="rId9" Type="http://schemas.openxmlformats.org/officeDocument/2006/relationships/image" Target="../media/image100.jpe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customXml" Target="../ink/ink6.xml"/><Relationship Id="rId7"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2.jpeg"/><Relationship Id="rId5" Type="http://schemas.openxmlformats.org/officeDocument/2006/relationships/customXml" Target="../ink/ink7.xml"/><Relationship Id="rId10" Type="http://schemas.openxmlformats.org/officeDocument/2006/relationships/image" Target="../media/image101.png"/><Relationship Id="rId4" Type="http://schemas.openxmlformats.org/officeDocument/2006/relationships/image" Target="../media/image98.png"/><Relationship Id="rId9" Type="http://schemas.openxmlformats.org/officeDocument/2006/relationships/image" Target="../media/image10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39.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107.png"/><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5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59.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2.xml"/><Relationship Id="rId1" Type="http://schemas.openxmlformats.org/officeDocument/2006/relationships/slideLayout" Target="../slideLayouts/slideLayout50.xml"/><Relationship Id="rId4" Type="http://schemas.openxmlformats.org/officeDocument/2006/relationships/hyperlink" Target="https://pxhere.com/en/photo/942218"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115.png"/></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hyperlink" Target="https://www.fema.gov/sites/default/files/documents/fema_ipaws-best-practices-guide.pdf" TargetMode="External"/><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hyperlink" Target="https://www.fcc.gov/emergency-alert-system#block-menu-block-4" TargetMode="External"/><Relationship Id="rId5" Type="http://schemas.openxmlformats.org/officeDocument/2006/relationships/hyperlink" Target="https://thewarnroom.com/" TargetMode="External"/><Relationship Id="rId4" Type="http://schemas.openxmlformats.org/officeDocument/2006/relationships/hyperlink" Target="https://www.fema.gov/blog/preptalks-dr-dennis-mileti-modernizing-public-warning-messagin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3" Type="http://schemas.openxmlformats.org/officeDocument/2006/relationships/image" Target="../media/image117.emf"/><Relationship Id="rId7" Type="http://schemas.openxmlformats.org/officeDocument/2006/relationships/image" Target="../media/image16.png"/><Relationship Id="rId2" Type="http://schemas.openxmlformats.org/officeDocument/2006/relationships/notesSlide" Target="../notesSlides/notesSlide70.xml"/><Relationship Id="rId1" Type="http://schemas.openxmlformats.org/officeDocument/2006/relationships/slideLayout" Target="../slideLayouts/slideLayout9.xml"/><Relationship Id="rId6" Type="http://schemas.openxmlformats.org/officeDocument/2006/relationships/image" Target="../media/image119.jpeg"/><Relationship Id="rId5" Type="http://schemas.openxmlformats.org/officeDocument/2006/relationships/image" Target="../media/image118.tiff"/><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3" Type="http://schemas.openxmlformats.org/officeDocument/2006/relationships/image" Target="../media/image117.emf"/><Relationship Id="rId7" Type="http://schemas.openxmlformats.org/officeDocument/2006/relationships/image" Target="../media/image16.png"/><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openxmlformats.org/officeDocument/2006/relationships/image" Target="../media/image119.jpeg"/><Relationship Id="rId5" Type="http://schemas.openxmlformats.org/officeDocument/2006/relationships/image" Target="../media/image118.tiff"/><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3" Type="http://schemas.openxmlformats.org/officeDocument/2006/relationships/image" Target="../media/image117.emf"/><Relationship Id="rId7"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image" Target="../media/image119.jpeg"/><Relationship Id="rId5" Type="http://schemas.openxmlformats.org/officeDocument/2006/relationships/image" Target="../media/image118.tiff"/><Relationship Id="rId4" Type="http://schemas.openxmlformats.org/officeDocument/2006/relationships/image" Target="../media/image98.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4.xml"/><Relationship Id="rId1" Type="http://schemas.openxmlformats.org/officeDocument/2006/relationships/slideLayout" Target="../slideLayouts/slideLayout8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5.xml"/><Relationship Id="rId1" Type="http://schemas.openxmlformats.org/officeDocument/2006/relationships/slideLayout" Target="../slideLayouts/slideLayout83.xml"/><Relationship Id="rId4" Type="http://schemas.openxmlformats.org/officeDocument/2006/relationships/image" Target="../media/image125.png"/></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7.xml"/><Relationship Id="rId1" Type="http://schemas.openxmlformats.org/officeDocument/2006/relationships/slideLayout" Target="../slideLayouts/slideLayout83.xml"/><Relationship Id="rId6" Type="http://schemas.openxmlformats.org/officeDocument/2006/relationships/image" Target="../media/image12.png"/><Relationship Id="rId5" Type="http://schemas.openxmlformats.org/officeDocument/2006/relationships/image" Target="../media/image127.png"/><Relationship Id="rId4" Type="http://schemas.openxmlformats.org/officeDocument/2006/relationships/image" Target="../media/image1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1.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9.jpeg"/></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2.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9.jpeg"/></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3.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9.jpeg"/></Relationships>
</file>

<file path=ppt/slides/_rels/slide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4.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9.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8.xml"/><Relationship Id="rId1" Type="http://schemas.openxmlformats.org/officeDocument/2006/relationships/slideLayout" Target="../slideLayouts/slideLayout10.xml"/><Relationship Id="rId4" Type="http://schemas.openxmlformats.org/officeDocument/2006/relationships/image" Target="../media/image133.png"/></Relationships>
</file>

<file path=ppt/slides/_rels/slide8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96.xml"/><Relationship Id="rId1" Type="http://schemas.openxmlformats.org/officeDocument/2006/relationships/slideLayout" Target="../slideLayouts/slideLayout10.xml"/><Relationship Id="rId5" Type="http://schemas.openxmlformats.org/officeDocument/2006/relationships/image" Target="../media/image138.jpeg"/><Relationship Id="rId4" Type="http://schemas.openxmlformats.org/officeDocument/2006/relationships/image" Target="../media/image137.png"/></Relationships>
</file>

<file path=ppt/slides/_rels/slide97.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97.xml"/><Relationship Id="rId1" Type="http://schemas.openxmlformats.org/officeDocument/2006/relationships/slideLayout" Target="../slideLayouts/slideLayout10.xml"/><Relationship Id="rId5" Type="http://schemas.openxmlformats.org/officeDocument/2006/relationships/image" Target="../media/image138.jpeg"/><Relationship Id="rId4" Type="http://schemas.openxmlformats.org/officeDocument/2006/relationships/image" Target="../media/image137.png"/></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8.xml"/><Relationship Id="rId1" Type="http://schemas.openxmlformats.org/officeDocument/2006/relationships/slideLayout" Target="../slideLayouts/slideLayout10.xml"/><Relationship Id="rId4" Type="http://schemas.openxmlformats.org/officeDocument/2006/relationships/image" Target="cid:image006.png@01DA222A.4DCF4110"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9.xml"/><Relationship Id="rId1" Type="http://schemas.openxmlformats.org/officeDocument/2006/relationships/slideLayout" Target="../slideLayouts/slideLayout16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32" t="-75619" b="-868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C813FDB-15DA-3246-36D0-4AF206D52EE1}"/>
              </a:ext>
            </a:extLst>
          </p:cNvPr>
          <p:cNvSpPr/>
          <p:nvPr/>
        </p:nvSpPr>
        <p:spPr>
          <a:xfrm>
            <a:off x="0" y="0"/>
            <a:ext cx="12208647" cy="425157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4"/>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itle 2">
            <a:extLst>
              <a:ext uri="{FF2B5EF4-FFF2-40B4-BE49-F238E27FC236}">
                <a16:creationId xmlns:a16="http://schemas.microsoft.com/office/drawing/2014/main" id="{2C103796-86F5-C2BA-AAFB-2148266DD7F2}"/>
              </a:ext>
            </a:extLst>
          </p:cNvPr>
          <p:cNvSpPr>
            <a:spLocks noGrp="1"/>
          </p:cNvSpPr>
          <p:nvPr>
            <p:ph type="title" idx="4294967295"/>
          </p:nvPr>
        </p:nvSpPr>
        <p:spPr>
          <a:xfrm>
            <a:off x="304800" y="-762000"/>
            <a:ext cx="5486400" cy="762000"/>
          </a:xfrm>
        </p:spPr>
        <p:txBody>
          <a:bodyPr vert="horz" lIns="91440" tIns="45720" rIns="91440" bIns="45720" rtlCol="0" anchor="b">
            <a:normAutofit/>
          </a:bodyPr>
          <a:lstStyle/>
          <a:p>
            <a:r>
              <a:rPr lang="en-US"/>
              <a:t>Welcome</a:t>
            </a:r>
          </a:p>
        </p:txBody>
      </p:sp>
      <p:sp>
        <p:nvSpPr>
          <p:cNvPr id="11" name="TextBox 11"/>
          <p:cNvSpPr txBox="1"/>
          <p:nvPr/>
        </p:nvSpPr>
        <p:spPr>
          <a:xfrm>
            <a:off x="1661875" y="2061636"/>
            <a:ext cx="5974167" cy="1215141"/>
          </a:xfrm>
          <a:prstGeom prst="rect">
            <a:avLst/>
          </a:prstGeom>
        </p:spPr>
        <p:txBody>
          <a:bodyPr wrap="square" lIns="0" tIns="0" rIns="0" bIns="0" rtlCol="0" anchor="t">
            <a:spAutoFit/>
          </a:bodyPr>
          <a:lstStyle/>
          <a:p>
            <a:pPr marL="0" marR="0" lvl="0" indent="0" algn="ctr" defTabSz="609630" rtl="0" eaLnBrk="1" fontAlgn="auto" latinLnBrk="0" hangingPunct="1">
              <a:lnSpc>
                <a:spcPts val="3120"/>
              </a:lnSpc>
              <a:spcBef>
                <a:spcPts val="0"/>
              </a:spcBef>
              <a:spcAft>
                <a:spcPts val="0"/>
              </a:spcAft>
              <a:buClrTx/>
              <a:buSzTx/>
              <a:buFontTx/>
              <a:buNone/>
              <a:tabLst/>
              <a:defRPr/>
            </a:pPr>
            <a:r>
              <a:rPr kumimoji="0" lang="en-US" sz="3600" b="0" i="0" u="none" strike="noStrike" kern="1200" cap="none" spc="371" normalizeH="0" baseline="0" noProof="0">
                <a:ln>
                  <a:noFill/>
                </a:ln>
                <a:solidFill>
                  <a:srgbClr val="FFFFFF"/>
                </a:solidFill>
                <a:effectLst/>
                <a:uLnTx/>
                <a:uFillTx/>
                <a:latin typeface="TT Hoves Bold"/>
                <a:ea typeface="+mn-ea"/>
                <a:cs typeface="+mn-cs"/>
              </a:rPr>
              <a:t>Next Generation Warning System Grant Program Training</a:t>
            </a:r>
          </a:p>
        </p:txBody>
      </p:sp>
      <p:sp>
        <p:nvSpPr>
          <p:cNvPr id="10" name="TextBox 10"/>
          <p:cNvSpPr txBox="1"/>
          <p:nvPr/>
        </p:nvSpPr>
        <p:spPr>
          <a:xfrm>
            <a:off x="501397" y="1003404"/>
            <a:ext cx="6644579" cy="982513"/>
          </a:xfrm>
          <a:prstGeom prst="rect">
            <a:avLst/>
          </a:prstGeom>
        </p:spPr>
        <p:txBody>
          <a:bodyPr wrap="square" lIns="0" tIns="0" rIns="0" bIns="0" rtlCol="0" anchor="t">
            <a:spAutoFit/>
          </a:bodyPr>
          <a:lstStyle/>
          <a:p>
            <a:pPr marL="0" marR="0" lvl="0" indent="0" algn="ctr" defTabSz="609630" rtl="0" eaLnBrk="1" fontAlgn="auto" latinLnBrk="0" hangingPunct="1">
              <a:lnSpc>
                <a:spcPts val="7296"/>
              </a:lnSpc>
              <a:spcBef>
                <a:spcPts val="0"/>
              </a:spcBef>
              <a:spcAft>
                <a:spcPts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Oswald Bold"/>
                <a:ea typeface="+mn-ea"/>
                <a:cs typeface="+mn-cs"/>
              </a:rPr>
              <a:t>WELCOME</a:t>
            </a:r>
          </a:p>
        </p:txBody>
      </p:sp>
      <p:sp>
        <p:nvSpPr>
          <p:cNvPr id="12" name="TextBox 12"/>
          <p:cNvSpPr txBox="1"/>
          <p:nvPr/>
        </p:nvSpPr>
        <p:spPr>
          <a:xfrm>
            <a:off x="6431280" y="4536907"/>
            <a:ext cx="5425576" cy="971420"/>
          </a:xfrm>
          <a:prstGeom prst="rect">
            <a:avLst/>
          </a:prstGeom>
        </p:spPr>
        <p:txBody>
          <a:bodyPr wrap="square" lIns="0" tIns="0" rIns="0" bIns="0" rtlCol="0" anchor="t">
            <a:spAutoFit/>
          </a:bodyPr>
          <a:lstStyle/>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srgbClr val="000000"/>
                </a:solidFill>
                <a:effectLst/>
                <a:uLnTx/>
                <a:uFillTx/>
                <a:latin typeface="TeX Gyre Adventor 2"/>
                <a:ea typeface="+mn-ea"/>
                <a:cs typeface="+mn-cs"/>
              </a:rPr>
              <a:t>Faisal Khan, Executive Director, NGWS</a:t>
            </a:r>
          </a:p>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srgbClr val="000000"/>
                </a:solidFill>
                <a:effectLst/>
                <a:uLnTx/>
                <a:uFillTx/>
                <a:latin typeface="TeX Gyre Adventor 2"/>
                <a:ea typeface="+mn-ea"/>
                <a:cs typeface="+mn-cs"/>
              </a:rPr>
              <a:t>Wade Witmer, Deputy Director, FEMA IPAWS</a:t>
            </a:r>
          </a:p>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1866" b="0" i="0" u="none" strike="noStrike" kern="1200" cap="none" spc="0" normalizeH="0" baseline="0" noProof="0">
                <a:ln>
                  <a:noFill/>
                </a:ln>
                <a:solidFill>
                  <a:srgbClr val="000000"/>
                </a:solidFill>
                <a:effectLst/>
                <a:uLnTx/>
                <a:uFillTx/>
                <a:latin typeface="TeX Gyre Adventor 2"/>
                <a:ea typeface="+mn-ea"/>
                <a:cs typeface="+mn-cs"/>
              </a:rPr>
              <a:t>Steve Calzone, FEMA IPAWS Contractor</a:t>
            </a:r>
          </a:p>
        </p:txBody>
      </p:sp>
      <p:sp>
        <p:nvSpPr>
          <p:cNvPr id="9" name="Freeform 9" descr="Corporation for Public Broadcasting logo"/>
          <p:cNvSpPr/>
          <p:nvPr/>
        </p:nvSpPr>
        <p:spPr>
          <a:xfrm>
            <a:off x="9146801" y="25400"/>
            <a:ext cx="2359399" cy="930229"/>
          </a:xfrm>
          <a:custGeom>
            <a:avLst/>
            <a:gdLst/>
            <a:ahLst/>
            <a:cxnLst/>
            <a:rect l="l" t="t" r="r" b="b"/>
            <a:pathLst>
              <a:path w="3539098" h="1395343">
                <a:moveTo>
                  <a:pt x="0" y="0"/>
                </a:moveTo>
                <a:lnTo>
                  <a:pt x="3539098" y="0"/>
                </a:lnTo>
                <a:lnTo>
                  <a:pt x="3539098" y="1395343"/>
                </a:lnTo>
                <a:lnTo>
                  <a:pt x="0" y="1395343"/>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IPAWS logo">
            <a:extLst>
              <a:ext uri="{FF2B5EF4-FFF2-40B4-BE49-F238E27FC236}">
                <a16:creationId xmlns:a16="http://schemas.microsoft.com/office/drawing/2014/main" id="{569D0248-EF49-B998-1D59-7566245D6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1600" y="1041401"/>
            <a:ext cx="1329685" cy="801923"/>
          </a:xfrm>
          <a:prstGeom prst="rect">
            <a:avLst/>
          </a:prstGeom>
        </p:spPr>
      </p:pic>
      <p:pic>
        <p:nvPicPr>
          <p:cNvPr id="16" name="Picture 15" descr="FEMA logo">
            <a:extLst>
              <a:ext uri="{FF2B5EF4-FFF2-40B4-BE49-F238E27FC236}">
                <a16:creationId xmlns:a16="http://schemas.microsoft.com/office/drawing/2014/main" id="{9C79BD3A-188A-F7EF-6F76-8DA7CE7AA0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4801" y="1041400"/>
            <a:ext cx="1743847" cy="642139"/>
          </a:xfrm>
          <a:prstGeom prst="rect">
            <a:avLst/>
          </a:prstGeom>
        </p:spPr>
      </p:pic>
      <p:grpSp>
        <p:nvGrpSpPr>
          <p:cNvPr id="18" name="Group 17" descr="footer saying www.cpb.org, Next Generation Warning System Grant Program">
            <a:extLst>
              <a:ext uri="{FF2B5EF4-FFF2-40B4-BE49-F238E27FC236}">
                <a16:creationId xmlns:a16="http://schemas.microsoft.com/office/drawing/2014/main" id="{5042E851-77C3-EEA3-F91B-8BBDCFF34790}"/>
              </a:ext>
            </a:extLst>
          </p:cNvPr>
          <p:cNvGrpSpPr/>
          <p:nvPr/>
        </p:nvGrpSpPr>
        <p:grpSpPr>
          <a:xfrm>
            <a:off x="1" y="6167636"/>
            <a:ext cx="12192000" cy="533399"/>
            <a:chOff x="1" y="6167636"/>
            <a:chExt cx="12192000" cy="533399"/>
          </a:xfrm>
        </p:grpSpPr>
        <p:sp>
          <p:nvSpPr>
            <p:cNvPr id="6" name="AutoShape 6"/>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8" name="TextBox 8"/>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AA0429-FD5C-ADAC-5891-6B3E97388275}"/>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IPAWS Architecture</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cxnSp>
        <p:nvCxnSpPr>
          <p:cNvPr id="49" name="Straight Connector 79">
            <a:extLst>
              <a:ext uri="{FF2B5EF4-FFF2-40B4-BE49-F238E27FC236}">
                <a16:creationId xmlns:a16="http://schemas.microsoft.com/office/drawing/2014/main" id="{F920B1D2-F8BD-DEF6-2667-30B42A66D389}"/>
              </a:ext>
            </a:extLst>
          </p:cNvPr>
          <p:cNvCxnSpPr>
            <a:cxnSpLocks noChangeShapeType="1"/>
          </p:cNvCxnSpPr>
          <p:nvPr/>
        </p:nvCxnSpPr>
        <p:spPr bwMode="auto">
          <a:xfrm>
            <a:off x="5011116" y="5672796"/>
            <a:ext cx="380118" cy="1703"/>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50" name="Straight Connector 79">
            <a:extLst>
              <a:ext uri="{FF2B5EF4-FFF2-40B4-BE49-F238E27FC236}">
                <a16:creationId xmlns:a16="http://schemas.microsoft.com/office/drawing/2014/main" id="{0DB48792-2A6F-4E0E-C54E-33F63641D65E}"/>
              </a:ext>
            </a:extLst>
          </p:cNvPr>
          <p:cNvCxnSpPr>
            <a:cxnSpLocks noChangeShapeType="1"/>
          </p:cNvCxnSpPr>
          <p:nvPr/>
        </p:nvCxnSpPr>
        <p:spPr bwMode="auto">
          <a:xfrm>
            <a:off x="5004989" y="4670277"/>
            <a:ext cx="380118" cy="1703"/>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sp>
        <p:nvSpPr>
          <p:cNvPr id="52" name="TextBox 51">
            <a:extLst>
              <a:ext uri="{FF2B5EF4-FFF2-40B4-BE49-F238E27FC236}">
                <a16:creationId xmlns:a16="http://schemas.microsoft.com/office/drawing/2014/main" id="{C961DFDA-49E9-BEC8-E95E-58B44042B16D}"/>
              </a:ext>
            </a:extLst>
          </p:cNvPr>
          <p:cNvSpPr txBox="1"/>
          <p:nvPr/>
        </p:nvSpPr>
        <p:spPr>
          <a:xfrm>
            <a:off x="848412" y="1379178"/>
            <a:ext cx="10352002" cy="276999"/>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0070C0"/>
                </a:solidFill>
                <a:effectLst/>
                <a:uLnTx/>
                <a:uFillTx/>
                <a:latin typeface="Calibri" panose="020F0502020204030204"/>
                <a:ea typeface="+mn-ea"/>
                <a:cs typeface="+mn-cs"/>
              </a:rPr>
              <a:t>Alerting Authorities                                             IPAWS Gateways     	            Private Sector Systems                                                           People           </a:t>
            </a:r>
          </a:p>
        </p:txBody>
      </p:sp>
      <p:cxnSp>
        <p:nvCxnSpPr>
          <p:cNvPr id="53" name="Straight Arrow Connector 52">
            <a:extLst>
              <a:ext uri="{FF2B5EF4-FFF2-40B4-BE49-F238E27FC236}">
                <a16:creationId xmlns:a16="http://schemas.microsoft.com/office/drawing/2014/main" id="{9B1160F3-7347-5744-346E-876F5EB628A6}"/>
              </a:ext>
            </a:extLst>
          </p:cNvPr>
          <p:cNvCxnSpPr/>
          <p:nvPr/>
        </p:nvCxnSpPr>
        <p:spPr>
          <a:xfrm>
            <a:off x="2430451" y="1523441"/>
            <a:ext cx="1046657" cy="0"/>
          </a:xfrm>
          <a:prstGeom prst="straightConnector1">
            <a:avLst/>
          </a:prstGeom>
          <a:noFill/>
          <a:ln w="6350" cap="flat" cmpd="sng" algn="ctr">
            <a:solidFill>
              <a:srgbClr val="4472C4"/>
            </a:solidFill>
            <a:prstDash val="solid"/>
            <a:miter lim="800000"/>
            <a:tailEnd type="triangle"/>
          </a:ln>
          <a:effectLst/>
        </p:spPr>
      </p:cxnSp>
      <p:cxnSp>
        <p:nvCxnSpPr>
          <p:cNvPr id="54" name="Straight Arrow Connector 53">
            <a:extLst>
              <a:ext uri="{FF2B5EF4-FFF2-40B4-BE49-F238E27FC236}">
                <a16:creationId xmlns:a16="http://schemas.microsoft.com/office/drawing/2014/main" id="{594AA058-76C0-0437-F244-80AF5D87E4E8}"/>
              </a:ext>
            </a:extLst>
          </p:cNvPr>
          <p:cNvCxnSpPr>
            <a:cxnSpLocks/>
          </p:cNvCxnSpPr>
          <p:nvPr/>
        </p:nvCxnSpPr>
        <p:spPr>
          <a:xfrm>
            <a:off x="4917080" y="1514476"/>
            <a:ext cx="868649" cy="1"/>
          </a:xfrm>
          <a:prstGeom prst="straightConnector1">
            <a:avLst/>
          </a:prstGeom>
          <a:noFill/>
          <a:ln w="6350" cap="flat" cmpd="sng" algn="ctr">
            <a:solidFill>
              <a:srgbClr val="4472C4"/>
            </a:solidFill>
            <a:prstDash val="solid"/>
            <a:miter lim="800000"/>
            <a:tailEnd type="triangle"/>
          </a:ln>
          <a:effectLst/>
        </p:spPr>
      </p:cxnSp>
      <p:cxnSp>
        <p:nvCxnSpPr>
          <p:cNvPr id="55" name="Straight Arrow Connector 54">
            <a:extLst>
              <a:ext uri="{FF2B5EF4-FFF2-40B4-BE49-F238E27FC236}">
                <a16:creationId xmlns:a16="http://schemas.microsoft.com/office/drawing/2014/main" id="{C7F4ADC0-75BC-2119-E197-56BC3EBA6882}"/>
              </a:ext>
            </a:extLst>
          </p:cNvPr>
          <p:cNvCxnSpPr>
            <a:cxnSpLocks/>
          </p:cNvCxnSpPr>
          <p:nvPr/>
        </p:nvCxnSpPr>
        <p:spPr>
          <a:xfrm>
            <a:off x="7921994" y="1514476"/>
            <a:ext cx="963997" cy="1"/>
          </a:xfrm>
          <a:prstGeom prst="straightConnector1">
            <a:avLst/>
          </a:prstGeom>
          <a:noFill/>
          <a:ln w="6350" cap="flat" cmpd="sng" algn="ctr">
            <a:solidFill>
              <a:srgbClr val="4472C4"/>
            </a:solidFill>
            <a:prstDash val="solid"/>
            <a:miter lim="800000"/>
            <a:tailEnd type="triangle"/>
          </a:ln>
          <a:effectLst/>
        </p:spPr>
      </p:cxnSp>
      <p:cxnSp>
        <p:nvCxnSpPr>
          <p:cNvPr id="56" name="Straight Connector 79">
            <a:extLst>
              <a:ext uri="{FF2B5EF4-FFF2-40B4-BE49-F238E27FC236}">
                <a16:creationId xmlns:a16="http://schemas.microsoft.com/office/drawing/2014/main" id="{16010B70-E105-76FA-A88A-F59ED6FA189A}"/>
              </a:ext>
            </a:extLst>
          </p:cNvPr>
          <p:cNvCxnSpPr>
            <a:cxnSpLocks noChangeShapeType="1"/>
          </p:cNvCxnSpPr>
          <p:nvPr/>
        </p:nvCxnSpPr>
        <p:spPr bwMode="auto">
          <a:xfrm>
            <a:off x="5018247" y="2322942"/>
            <a:ext cx="380118" cy="1703"/>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57" name="Straight Connector 26">
            <a:extLst>
              <a:ext uri="{FF2B5EF4-FFF2-40B4-BE49-F238E27FC236}">
                <a16:creationId xmlns:a16="http://schemas.microsoft.com/office/drawing/2014/main" id="{5E3C1F93-0DFA-D4CF-695A-9A5423681792}"/>
              </a:ext>
            </a:extLst>
          </p:cNvPr>
          <p:cNvCxnSpPr>
            <a:cxnSpLocks noChangeShapeType="1"/>
          </p:cNvCxnSpPr>
          <p:nvPr/>
        </p:nvCxnSpPr>
        <p:spPr bwMode="auto">
          <a:xfrm flipV="1">
            <a:off x="5028967" y="2319878"/>
            <a:ext cx="0" cy="3352918"/>
          </a:xfrm>
          <a:prstGeom prst="line">
            <a:avLst/>
          </a:prstGeom>
          <a:noFill/>
          <a:ln w="38100" algn="ctr">
            <a:solidFill>
              <a:srgbClr val="0931AF"/>
            </a:solidFill>
            <a:round/>
            <a:headEnd/>
            <a:tailEnd/>
          </a:ln>
          <a:extLst>
            <a:ext uri="{909E8E84-426E-40DD-AFC4-6F175D3DCCD1}">
              <a14:hiddenFill xmlns:a14="http://schemas.microsoft.com/office/drawing/2010/main">
                <a:noFill/>
              </a14:hiddenFill>
            </a:ext>
          </a:extLst>
        </p:spPr>
      </p:cxnSp>
      <p:sp>
        <p:nvSpPr>
          <p:cNvPr id="58" name="AutoShape 7">
            <a:extLst>
              <a:ext uri="{FF2B5EF4-FFF2-40B4-BE49-F238E27FC236}">
                <a16:creationId xmlns:a16="http://schemas.microsoft.com/office/drawing/2014/main" id="{04EF8882-9AAF-8629-F0B6-6288721E2E2A}"/>
              </a:ext>
            </a:extLst>
          </p:cNvPr>
          <p:cNvSpPr>
            <a:spLocks noChangeArrowheads="1"/>
          </p:cNvSpPr>
          <p:nvPr/>
        </p:nvSpPr>
        <p:spPr bwMode="auto">
          <a:xfrm>
            <a:off x="5203805" y="1917219"/>
            <a:ext cx="2287638" cy="827297"/>
          </a:xfrm>
          <a:prstGeom prst="roundRect">
            <a:avLst>
              <a:gd name="adj" fmla="val 16667"/>
            </a:avLst>
          </a:prstGeom>
          <a:gradFill flip="none" rotWithShape="1">
            <a:gsLst>
              <a:gs pos="0">
                <a:sysClr val="window" lastClr="FFFFFF"/>
              </a:gs>
              <a:gs pos="100000">
                <a:srgbClr val="70AD47">
                  <a:lumMod val="60000"/>
                  <a:lumOff val="40000"/>
                </a:srgbClr>
              </a:gs>
            </a:gsLst>
            <a:path path="shape">
              <a:fillToRect l="50000" t="50000" r="50000" b="50000"/>
            </a:path>
            <a:tileRect/>
          </a:gradFill>
          <a:ln w="9525" algn="ctr">
            <a:solidFill>
              <a:srgbClr val="000000"/>
            </a:solidFill>
            <a:round/>
            <a:headEnd/>
            <a:tailEnd/>
          </a:ln>
        </p:spPr>
        <p:txBody>
          <a:bodyPr lIns="0" tIns="0" rIns="0" bIns="0" anchor="ctr" anchorCtr="1"/>
          <a:lstStyle>
            <a:lvl1pPr marL="114300" indent="-114300"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marL="0" marR="0" lvl="0" indent="0" algn="ctr" defTabSz="914400" rtl="0" eaLnBrk="0" fontAlgn="auto" latinLnBrk="0" hangingPunct="0">
              <a:lnSpc>
                <a:spcPct val="93000"/>
              </a:lnSpc>
              <a:spcBef>
                <a:spcPct val="0"/>
              </a:spcBef>
              <a:spcAft>
                <a:spcPts val="0"/>
              </a:spcAft>
              <a:buClr>
                <a:srgbClr val="000000"/>
              </a:buClr>
              <a:buSzPct val="100000"/>
              <a:buFont typeface="Arial" charset="0"/>
              <a:buNone/>
              <a:tabLst/>
              <a:defRPr/>
            </a:pPr>
            <a:r>
              <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rPr>
              <a:t>Emergency Alert System</a:t>
            </a:r>
          </a:p>
          <a:p>
            <a:pPr marL="0" marR="0" lvl="0" indent="0" algn="ctr" defTabSz="914400" rtl="0" eaLnBrk="0" fontAlgn="auto" latinLnBrk="0" hangingPunct="0">
              <a:lnSpc>
                <a:spcPct val="93000"/>
              </a:lnSpc>
              <a:spcBef>
                <a:spcPct val="0"/>
              </a:spcBef>
              <a:spcAft>
                <a:spcPts val="0"/>
              </a:spcAft>
              <a:buClr>
                <a:srgbClr val="000000"/>
              </a:buClr>
              <a:buSzPct val="100000"/>
              <a:buFont typeface="Arial" charset="0"/>
              <a:buNone/>
              <a:tabLst/>
              <a:defRPr/>
            </a:pPr>
            <a:r>
              <a:rPr kumimoji="0" lang="en-US" sz="1400" b="0" i="1" u="none" strike="noStrike" kern="0" cap="none" spc="0" normalizeH="0" baseline="0" noProof="0">
                <a:ln>
                  <a:noFill/>
                </a:ln>
                <a:solidFill>
                  <a:prstClr val="black"/>
                </a:solidFill>
                <a:effectLst/>
                <a:highlight>
                  <a:srgbClr val="FFFF00"/>
                </a:highlight>
                <a:uLnTx/>
                <a:uFillTx/>
                <a:latin typeface="Calibri" panose="020F0502020204030204"/>
                <a:ea typeface="Arial Unicode MS" pitchFamily="34" charset="-128"/>
                <a:cs typeface="+mn-cs"/>
              </a:rPr>
              <a:t>FCC 47 C.F.R. Part 11</a:t>
            </a:r>
            <a:endPar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endParaRPr>
          </a:p>
        </p:txBody>
      </p:sp>
      <p:sp>
        <p:nvSpPr>
          <p:cNvPr id="59" name="AutoShape 18">
            <a:extLst>
              <a:ext uri="{FF2B5EF4-FFF2-40B4-BE49-F238E27FC236}">
                <a16:creationId xmlns:a16="http://schemas.microsoft.com/office/drawing/2014/main" id="{EC92CC35-6A03-180C-7A41-A76DB6325EEA}"/>
              </a:ext>
            </a:extLst>
          </p:cNvPr>
          <p:cNvSpPr>
            <a:spLocks noChangeArrowheads="1"/>
          </p:cNvSpPr>
          <p:nvPr/>
        </p:nvSpPr>
        <p:spPr bwMode="auto">
          <a:xfrm>
            <a:off x="5226853" y="5268568"/>
            <a:ext cx="2250627" cy="815196"/>
          </a:xfrm>
          <a:prstGeom prst="roundRect">
            <a:avLst>
              <a:gd name="adj" fmla="val 16667"/>
            </a:avLst>
          </a:prstGeom>
          <a:gradFill flip="none" rotWithShape="1">
            <a:gsLst>
              <a:gs pos="0">
                <a:sysClr val="window" lastClr="FFFFFF"/>
              </a:gs>
              <a:gs pos="100000">
                <a:srgbClr val="70AD47">
                  <a:lumMod val="60000"/>
                  <a:lumOff val="40000"/>
                </a:srgbClr>
              </a:gs>
            </a:gsLst>
            <a:path path="shape">
              <a:fillToRect l="50000" t="50000" r="50000" b="50000"/>
            </a:path>
            <a:tileRect/>
          </a:gradFill>
          <a:ln w="9525" algn="ctr">
            <a:solidFill>
              <a:srgbClr val="000000"/>
            </a:solidFill>
            <a:round/>
            <a:headEnd/>
            <a:tailEnd/>
          </a:ln>
        </p:spPr>
        <p:txBody>
          <a:bodyPr lIns="0" tIns="0" rIns="0" bIns="0" anchor="ctr" anchorCtr="1"/>
          <a:lstStyle/>
          <a:p>
            <a:pPr marL="114300" marR="0" lvl="0" indent="-11430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cs typeface="Arial Unicode MS" pitchFamily="34" charset="-128"/>
              </a:rPr>
              <a:t>Internet Applications</a:t>
            </a:r>
          </a:p>
        </p:txBody>
      </p:sp>
      <p:sp>
        <p:nvSpPr>
          <p:cNvPr id="60" name="Rectangle 27">
            <a:extLst>
              <a:ext uri="{FF2B5EF4-FFF2-40B4-BE49-F238E27FC236}">
                <a16:creationId xmlns:a16="http://schemas.microsoft.com/office/drawing/2014/main" id="{EC3DD238-FE88-BBC0-21F8-BF0D3D121EEF}"/>
              </a:ext>
            </a:extLst>
          </p:cNvPr>
          <p:cNvSpPr>
            <a:spLocks noChangeArrowheads="1"/>
          </p:cNvSpPr>
          <p:nvPr/>
        </p:nvSpPr>
        <p:spPr bwMode="auto">
          <a:xfrm>
            <a:off x="7471785" y="2233779"/>
            <a:ext cx="252827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a:ln>
                  <a:noFill/>
                </a:ln>
                <a:solidFill>
                  <a:srgbClr val="0931AF"/>
                </a:solidFill>
                <a:effectLst/>
                <a:uLnTx/>
                <a:uFillTx/>
                <a:latin typeface="Arial" charset="0"/>
                <a:ea typeface="Arial Unicode MS" pitchFamily="34" charset="-128"/>
              </a:rPr>
              <a:t>Radio and TV stations, cable &amp; wireline providers</a:t>
            </a:r>
          </a:p>
        </p:txBody>
      </p:sp>
      <p:sp>
        <p:nvSpPr>
          <p:cNvPr id="61" name="Rectangle 28">
            <a:extLst>
              <a:ext uri="{FF2B5EF4-FFF2-40B4-BE49-F238E27FC236}">
                <a16:creationId xmlns:a16="http://schemas.microsoft.com/office/drawing/2014/main" id="{82F69AE8-ABD9-5052-1251-A764A270AFC1}"/>
              </a:ext>
            </a:extLst>
          </p:cNvPr>
          <p:cNvSpPr>
            <a:spLocks noChangeArrowheads="1"/>
          </p:cNvSpPr>
          <p:nvPr/>
        </p:nvSpPr>
        <p:spPr bwMode="auto">
          <a:xfrm>
            <a:off x="7655184" y="3287021"/>
            <a:ext cx="21947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srgbClr val="0931AF"/>
                </a:solidFill>
                <a:effectLst/>
                <a:uLnTx/>
                <a:uFillTx/>
                <a:latin typeface="Arial" panose="020B0604020202020204" pitchFamily="34" charset="0"/>
                <a:ea typeface="Arial Unicode MS" pitchFamily="34" charset="-128"/>
                <a:cs typeface="Arial" panose="020B0604020202020204" pitchFamily="34" charset="0"/>
              </a:rPr>
              <a:t>Wireless Providers participate in accordance with regulations</a:t>
            </a:r>
          </a:p>
        </p:txBody>
      </p:sp>
      <p:sp>
        <p:nvSpPr>
          <p:cNvPr id="62" name="Rectangle 61">
            <a:extLst>
              <a:ext uri="{FF2B5EF4-FFF2-40B4-BE49-F238E27FC236}">
                <a16:creationId xmlns:a16="http://schemas.microsoft.com/office/drawing/2014/main" id="{FD6C9074-A45D-3B1C-13C0-51A75F49AF09}"/>
              </a:ext>
            </a:extLst>
          </p:cNvPr>
          <p:cNvSpPr>
            <a:spLocks noChangeArrowheads="1"/>
          </p:cNvSpPr>
          <p:nvPr/>
        </p:nvSpPr>
        <p:spPr bwMode="auto">
          <a:xfrm>
            <a:off x="7577382" y="5325499"/>
            <a:ext cx="218135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a:ln>
                  <a:noFill/>
                </a:ln>
                <a:solidFill>
                  <a:srgbClr val="0931AF"/>
                </a:solidFill>
                <a:effectLst/>
                <a:uLnTx/>
                <a:uFillTx/>
                <a:latin typeface="Arial" panose="020B0604020202020204" pitchFamily="34" charset="0"/>
                <a:ea typeface="Arial Unicode MS" pitchFamily="34" charset="-128"/>
                <a:cs typeface="Arial" panose="020B0604020202020204" pitchFamily="34" charset="0"/>
              </a:rPr>
              <a:t>apps, websites, messaging services, voluntarily participating in distributing alerts</a:t>
            </a:r>
          </a:p>
        </p:txBody>
      </p:sp>
      <p:cxnSp>
        <p:nvCxnSpPr>
          <p:cNvPr id="63" name="Straight Connector 79">
            <a:extLst>
              <a:ext uri="{FF2B5EF4-FFF2-40B4-BE49-F238E27FC236}">
                <a16:creationId xmlns:a16="http://schemas.microsoft.com/office/drawing/2014/main" id="{3EDBCA54-6180-89CC-0199-4F2AD51C0F14}"/>
              </a:ext>
            </a:extLst>
          </p:cNvPr>
          <p:cNvCxnSpPr>
            <a:cxnSpLocks noChangeShapeType="1"/>
          </p:cNvCxnSpPr>
          <p:nvPr/>
        </p:nvCxnSpPr>
        <p:spPr bwMode="auto">
          <a:xfrm flipV="1">
            <a:off x="2581565" y="4016552"/>
            <a:ext cx="2423424" cy="1703"/>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sp>
        <p:nvSpPr>
          <p:cNvPr id="64" name="Can 18">
            <a:extLst>
              <a:ext uri="{FF2B5EF4-FFF2-40B4-BE49-F238E27FC236}">
                <a16:creationId xmlns:a16="http://schemas.microsoft.com/office/drawing/2014/main" id="{CD4D3559-BC97-4C81-E2C2-67AE759DE0CB}"/>
              </a:ext>
            </a:extLst>
          </p:cNvPr>
          <p:cNvSpPr/>
          <p:nvPr/>
        </p:nvSpPr>
        <p:spPr bwMode="auto">
          <a:xfrm>
            <a:off x="3523887" y="3502465"/>
            <a:ext cx="857631" cy="775256"/>
          </a:xfrm>
          <a:prstGeom prst="can">
            <a:avLst/>
          </a:prstGeom>
          <a:blipFill>
            <a:blip r:embed="rId3" cstate="screen">
              <a:extLst>
                <a:ext uri="{28A0092B-C50C-407E-A947-70E740481C1C}">
                  <a14:useLocalDpi xmlns:a14="http://schemas.microsoft.com/office/drawing/2010/main"/>
                </a:ext>
              </a:extLst>
            </a:blip>
            <a:stretch>
              <a:fillRect/>
            </a:stretch>
          </a:blipFill>
          <a:ln w="9525" cap="flat" cmpd="sng" algn="ctr">
            <a:solidFill>
              <a:srgbClr val="000000"/>
            </a:solidFill>
            <a:prstDash val="solid"/>
            <a:round/>
            <a:headEnd type="none" w="med" len="med"/>
            <a:tailEnd type="none" w="med" len="med"/>
          </a:ln>
          <a:effectLst/>
        </p:spPr>
        <p:txBody>
          <a:bodyPr lIns="0" tIns="45713" rIns="91427" bIns="4571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Calibri" panose="020F0502020204030204"/>
              <a:ea typeface="+mn-ea"/>
              <a:cs typeface="Arial Unicode MS" pitchFamily="34" charset="-128"/>
            </a:endParaRPr>
          </a:p>
        </p:txBody>
      </p:sp>
      <p:sp>
        <p:nvSpPr>
          <p:cNvPr id="65" name="Can 19">
            <a:extLst>
              <a:ext uri="{FF2B5EF4-FFF2-40B4-BE49-F238E27FC236}">
                <a16:creationId xmlns:a16="http://schemas.microsoft.com/office/drawing/2014/main" id="{23FFAEED-DAC1-8311-B94D-3C17CC97ACC9}"/>
              </a:ext>
            </a:extLst>
          </p:cNvPr>
          <p:cNvSpPr/>
          <p:nvPr/>
        </p:nvSpPr>
        <p:spPr bwMode="auto">
          <a:xfrm>
            <a:off x="3651425" y="3544572"/>
            <a:ext cx="891793" cy="891757"/>
          </a:xfrm>
          <a:prstGeom prst="can">
            <a:avLst/>
          </a:prstGeom>
          <a:blipFill>
            <a:blip r:embed="rId4" cstate="screen">
              <a:extLst>
                <a:ext uri="{28A0092B-C50C-407E-A947-70E740481C1C}">
                  <a14:useLocalDpi xmlns:a14="http://schemas.microsoft.com/office/drawing/2010/main"/>
                </a:ext>
              </a:extLst>
            </a:blip>
            <a:stretch>
              <a:fillRect/>
            </a:stretch>
          </a:blipFill>
          <a:ln w="9525" cap="flat" cmpd="sng" algn="ctr">
            <a:solidFill>
              <a:srgbClr val="000000"/>
            </a:solidFill>
            <a:prstDash val="solid"/>
            <a:round/>
            <a:headEnd type="none" w="med" len="med"/>
            <a:tailEnd type="none" w="med" len="med"/>
          </a:ln>
          <a:effectLst/>
        </p:spPr>
        <p:txBody>
          <a:bodyPr tIns="45713" rIns="91427" bIns="45713"/>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Arial Unicode MS" pitchFamily="34" charset="-128"/>
              </a:rPr>
              <a:t>IPAWS OPEN</a:t>
            </a:r>
          </a:p>
        </p:txBody>
      </p:sp>
      <p:sp>
        <p:nvSpPr>
          <p:cNvPr id="66" name="AutoShape 22">
            <a:extLst>
              <a:ext uri="{FF2B5EF4-FFF2-40B4-BE49-F238E27FC236}">
                <a16:creationId xmlns:a16="http://schemas.microsoft.com/office/drawing/2014/main" id="{BA341ACF-0AC0-0ABD-B744-40903BF9109E}"/>
              </a:ext>
            </a:extLst>
          </p:cNvPr>
          <p:cNvSpPr>
            <a:spLocks noChangeArrowheads="1"/>
          </p:cNvSpPr>
          <p:nvPr/>
        </p:nvSpPr>
        <p:spPr bwMode="auto">
          <a:xfrm>
            <a:off x="5203804" y="4192351"/>
            <a:ext cx="2273678" cy="856272"/>
          </a:xfrm>
          <a:prstGeom prst="roundRect">
            <a:avLst>
              <a:gd name="adj" fmla="val 16667"/>
            </a:avLst>
          </a:prstGeom>
          <a:gradFill flip="none" rotWithShape="1">
            <a:gsLst>
              <a:gs pos="0">
                <a:sysClr val="window" lastClr="FFFFFF"/>
              </a:gs>
              <a:gs pos="100000">
                <a:srgbClr val="70AD47">
                  <a:lumMod val="40000"/>
                  <a:lumOff val="60000"/>
                </a:srgbClr>
              </a:gs>
            </a:gsLst>
            <a:path path="shape">
              <a:fillToRect l="50000" t="50000" r="50000" b="50000"/>
            </a:path>
            <a:tileRect/>
          </a:gradFill>
          <a:ln w="9525" algn="ctr">
            <a:solidFill>
              <a:srgbClr val="000000"/>
            </a:solidFill>
            <a:round/>
            <a:headEnd/>
            <a:tailEnd/>
          </a:ln>
        </p:spPr>
        <p:txBody>
          <a:bodyPr lIns="0" tIns="0" rIns="0" bIns="0" anchor="ctr" anchorCtr="1"/>
          <a:lstStyle>
            <a:lvl1pPr marL="114300" indent="-114300"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marL="57150" marR="0" lvl="0" indent="0" algn="ctr" defTabSz="914400" rtl="0" eaLnBrk="0" fontAlgn="auto" latinLnBrk="0" hangingPunct="0">
              <a:lnSpc>
                <a:spcPct val="93000"/>
              </a:lnSpc>
              <a:spcBef>
                <a:spcPct val="0"/>
              </a:spcBef>
              <a:spcAft>
                <a:spcPts val="0"/>
              </a:spcAft>
              <a:buClr>
                <a:srgbClr val="000000"/>
              </a:buClr>
              <a:buSzPct val="100000"/>
              <a:buFont typeface="Arial" charset="0"/>
              <a:buNone/>
              <a:tabLst/>
              <a:defRPr/>
            </a:pPr>
            <a:r>
              <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rPr>
              <a:t>NOAA Weather Radio Network</a:t>
            </a:r>
          </a:p>
        </p:txBody>
      </p:sp>
      <p:grpSp>
        <p:nvGrpSpPr>
          <p:cNvPr id="67" name="Group 66">
            <a:extLst>
              <a:ext uri="{FF2B5EF4-FFF2-40B4-BE49-F238E27FC236}">
                <a16:creationId xmlns:a16="http://schemas.microsoft.com/office/drawing/2014/main" id="{0DABEDA9-29F5-7FD5-1927-F620204D0709}"/>
              </a:ext>
            </a:extLst>
          </p:cNvPr>
          <p:cNvGrpSpPr/>
          <p:nvPr/>
        </p:nvGrpSpPr>
        <p:grpSpPr>
          <a:xfrm>
            <a:off x="10288617" y="4203816"/>
            <a:ext cx="1519788" cy="895003"/>
            <a:chOff x="10880519" y="5028087"/>
            <a:chExt cx="1095990" cy="687758"/>
          </a:xfrm>
        </p:grpSpPr>
        <p:pic>
          <p:nvPicPr>
            <p:cNvPr id="68" name="Picture 333" descr="NOAA Weather Radio All Hazards">
              <a:extLst>
                <a:ext uri="{FF2B5EF4-FFF2-40B4-BE49-F238E27FC236}">
                  <a16:creationId xmlns:a16="http://schemas.microsoft.com/office/drawing/2014/main" id="{24189ECD-31B4-6773-2795-AA293D056756}"/>
                </a:ext>
              </a:extLst>
            </p:cNvPr>
            <p:cNvPicPr>
              <a:picLocks noChangeAspect="1" noChangeArrowheads="1"/>
            </p:cNvPicPr>
            <p:nvPr/>
          </p:nvPicPr>
          <p:blipFill>
            <a:blip r:embed="rId5" cstate="print"/>
            <a:srcRect/>
            <a:stretch>
              <a:fillRect/>
            </a:stretch>
          </p:blipFill>
          <p:spPr bwMode="auto">
            <a:xfrm>
              <a:off x="11288751" y="5028087"/>
              <a:ext cx="687758" cy="687758"/>
            </a:xfrm>
            <a:prstGeom prst="rect">
              <a:avLst/>
            </a:prstGeom>
            <a:noFill/>
            <a:ln w="9525">
              <a:noFill/>
              <a:miter lim="800000"/>
              <a:headEnd/>
              <a:tailEnd/>
            </a:ln>
          </p:spPr>
        </p:pic>
        <p:pic>
          <p:nvPicPr>
            <p:cNvPr id="69" name="Picture 350" descr="http://RSK.imageg.net/graphics/product_images/pRS1C-4048016_rshalt1_t92.jpg">
              <a:extLst>
                <a:ext uri="{FF2B5EF4-FFF2-40B4-BE49-F238E27FC236}">
                  <a16:creationId xmlns:a16="http://schemas.microsoft.com/office/drawing/2014/main" id="{79A1C58E-7254-1572-E1C0-1B476FB52CC3}"/>
                </a:ext>
              </a:extLst>
            </p:cNvPr>
            <p:cNvPicPr>
              <a:picLocks noChangeAspect="1" noChangeArrowheads="1"/>
            </p:cNvPicPr>
            <p:nvPr/>
          </p:nvPicPr>
          <p:blipFill>
            <a:blip r:embed="rId6" cstate="print"/>
            <a:srcRect/>
            <a:stretch>
              <a:fillRect/>
            </a:stretch>
          </p:blipFill>
          <p:spPr bwMode="auto">
            <a:xfrm>
              <a:off x="10880519" y="5187954"/>
              <a:ext cx="407988" cy="407988"/>
            </a:xfrm>
            <a:prstGeom prst="rect">
              <a:avLst/>
            </a:prstGeom>
            <a:noFill/>
            <a:ln w="9525">
              <a:noFill/>
              <a:miter lim="800000"/>
              <a:headEnd/>
              <a:tailEnd/>
            </a:ln>
          </p:spPr>
        </p:pic>
      </p:grpSp>
      <p:grpSp>
        <p:nvGrpSpPr>
          <p:cNvPr id="70" name="Group 69">
            <a:extLst>
              <a:ext uri="{FF2B5EF4-FFF2-40B4-BE49-F238E27FC236}">
                <a16:creationId xmlns:a16="http://schemas.microsoft.com/office/drawing/2014/main" id="{65B8E2EA-E807-DF81-813C-845A502CD90B}"/>
              </a:ext>
            </a:extLst>
          </p:cNvPr>
          <p:cNvGrpSpPr/>
          <p:nvPr/>
        </p:nvGrpSpPr>
        <p:grpSpPr>
          <a:xfrm>
            <a:off x="11200414" y="3196285"/>
            <a:ext cx="796833" cy="704741"/>
            <a:chOff x="10669541" y="4176707"/>
            <a:chExt cx="796833" cy="704741"/>
          </a:xfrm>
        </p:grpSpPr>
        <p:pic>
          <p:nvPicPr>
            <p:cNvPr id="71" name="Picture 70">
              <a:extLst>
                <a:ext uri="{FF2B5EF4-FFF2-40B4-BE49-F238E27FC236}">
                  <a16:creationId xmlns:a16="http://schemas.microsoft.com/office/drawing/2014/main" id="{3BE17F28-9849-8154-3D81-5D7121F27C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96832" y="4176707"/>
              <a:ext cx="469827" cy="704741"/>
            </a:xfrm>
            <a:prstGeom prst="rect">
              <a:avLst/>
            </a:prstGeom>
          </p:spPr>
        </p:pic>
        <p:pic>
          <p:nvPicPr>
            <p:cNvPr id="72" name="Picture 71">
              <a:extLst>
                <a:ext uri="{FF2B5EF4-FFF2-40B4-BE49-F238E27FC236}">
                  <a16:creationId xmlns:a16="http://schemas.microsoft.com/office/drawing/2014/main" id="{C26B0D10-6602-34AB-BECE-276627B844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9541" y="4407466"/>
              <a:ext cx="796833" cy="349297"/>
            </a:xfrm>
            <a:prstGeom prst="rect">
              <a:avLst/>
            </a:prstGeom>
          </p:spPr>
        </p:pic>
      </p:grpSp>
      <p:grpSp>
        <p:nvGrpSpPr>
          <p:cNvPr id="73" name="Group 72">
            <a:extLst>
              <a:ext uri="{FF2B5EF4-FFF2-40B4-BE49-F238E27FC236}">
                <a16:creationId xmlns:a16="http://schemas.microsoft.com/office/drawing/2014/main" id="{830FB584-0FAA-F8E5-B19D-1AA7D083CDC3}"/>
              </a:ext>
            </a:extLst>
          </p:cNvPr>
          <p:cNvGrpSpPr/>
          <p:nvPr/>
        </p:nvGrpSpPr>
        <p:grpSpPr>
          <a:xfrm>
            <a:off x="10126918" y="1800243"/>
            <a:ext cx="1870329" cy="1045397"/>
            <a:chOff x="10518545" y="3157518"/>
            <a:chExt cx="1681487" cy="1042988"/>
          </a:xfrm>
        </p:grpSpPr>
        <p:grpSp>
          <p:nvGrpSpPr>
            <p:cNvPr id="74" name="Group 83">
              <a:extLst>
                <a:ext uri="{FF2B5EF4-FFF2-40B4-BE49-F238E27FC236}">
                  <a16:creationId xmlns:a16="http://schemas.microsoft.com/office/drawing/2014/main" id="{445C8385-7256-554A-0647-ABE8C7C71CBC}"/>
                </a:ext>
              </a:extLst>
            </p:cNvPr>
            <p:cNvGrpSpPr/>
            <p:nvPr/>
          </p:nvGrpSpPr>
          <p:grpSpPr>
            <a:xfrm>
              <a:off x="10518545" y="3157518"/>
              <a:ext cx="966905" cy="1042988"/>
              <a:chOff x="7877175" y="1187450"/>
              <a:chExt cx="966905" cy="1042988"/>
            </a:xfrm>
          </p:grpSpPr>
          <p:grpSp>
            <p:nvGrpSpPr>
              <p:cNvPr id="76" name="Group 81">
                <a:extLst>
                  <a:ext uri="{FF2B5EF4-FFF2-40B4-BE49-F238E27FC236}">
                    <a16:creationId xmlns:a16="http://schemas.microsoft.com/office/drawing/2014/main" id="{7F32706C-BA5B-8324-B278-197722E99F6D}"/>
                  </a:ext>
                </a:extLst>
              </p:cNvPr>
              <p:cNvGrpSpPr/>
              <p:nvPr/>
            </p:nvGrpSpPr>
            <p:grpSpPr>
              <a:xfrm>
                <a:off x="7877175" y="1187450"/>
                <a:ext cx="765175" cy="976313"/>
                <a:chOff x="7877175" y="1187450"/>
                <a:chExt cx="765175" cy="976313"/>
              </a:xfrm>
            </p:grpSpPr>
            <p:grpSp>
              <p:nvGrpSpPr>
                <p:cNvPr id="78" name="Group 303">
                  <a:extLst>
                    <a:ext uri="{FF2B5EF4-FFF2-40B4-BE49-F238E27FC236}">
                      <a16:creationId xmlns:a16="http://schemas.microsoft.com/office/drawing/2014/main" id="{9980E123-31FB-3385-DEB3-FC584B4E2B02}"/>
                    </a:ext>
                  </a:extLst>
                </p:cNvPr>
                <p:cNvGrpSpPr>
                  <a:grpSpLocks/>
                </p:cNvGrpSpPr>
                <p:nvPr/>
              </p:nvGrpSpPr>
              <p:grpSpPr bwMode="auto">
                <a:xfrm>
                  <a:off x="7877175" y="1187450"/>
                  <a:ext cx="765175" cy="976313"/>
                  <a:chOff x="3930" y="932"/>
                  <a:chExt cx="642" cy="791"/>
                </a:xfrm>
              </p:grpSpPr>
              <p:graphicFrame>
                <p:nvGraphicFramePr>
                  <p:cNvPr id="80" name="Object 304">
                    <a:extLst>
                      <a:ext uri="{FF2B5EF4-FFF2-40B4-BE49-F238E27FC236}">
                        <a16:creationId xmlns:a16="http://schemas.microsoft.com/office/drawing/2014/main" id="{9E33FBEC-7F9A-5156-A9FD-DAAC7CA49BF9}"/>
                      </a:ext>
                    </a:extLst>
                  </p:cNvPr>
                  <p:cNvGraphicFramePr>
                    <a:graphicFrameLocks noChangeAspect="1"/>
                  </p:cNvGraphicFramePr>
                  <p:nvPr/>
                </p:nvGraphicFramePr>
                <p:xfrm>
                  <a:off x="3930" y="932"/>
                  <a:ext cx="642" cy="791"/>
                </p:xfrm>
                <a:graphic>
                  <a:graphicData uri="http://schemas.openxmlformats.org/presentationml/2006/ole">
                    <mc:AlternateContent xmlns:mc="http://schemas.openxmlformats.org/markup-compatibility/2006">
                      <mc:Choice xmlns:v="urn:schemas-microsoft-com:vml" Requires="v">
                        <p:oleObj name="Visio" r:id="rId9" imgW="1018438" imgH="1255874" progId="Visio.Drawing.11">
                          <p:embed/>
                        </p:oleObj>
                      </mc:Choice>
                      <mc:Fallback>
                        <p:oleObj name="Visio" r:id="rId9" imgW="1018438" imgH="1255874" progId="Visio.Drawing.11">
                          <p:embed/>
                          <p:pic>
                            <p:nvPicPr>
                              <p:cNvPr id="80" name="Object 304">
                                <a:extLst>
                                  <a:ext uri="{FF2B5EF4-FFF2-40B4-BE49-F238E27FC236}">
                                    <a16:creationId xmlns:a16="http://schemas.microsoft.com/office/drawing/2014/main" id="{9E33FBEC-7F9A-5156-A9FD-DAAC7CA49B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0" y="932"/>
                                <a:ext cx="642" cy="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 name="Picture 305" descr="vs_fairchild_television_010506">
                    <a:extLst>
                      <a:ext uri="{FF2B5EF4-FFF2-40B4-BE49-F238E27FC236}">
                        <a16:creationId xmlns:a16="http://schemas.microsoft.com/office/drawing/2014/main" id="{E727EA08-B64E-D2C8-EA98-C79C6C9323FB}"/>
                      </a:ext>
                    </a:extLst>
                  </p:cNvPr>
                  <p:cNvPicPr>
                    <a:picLocks noChangeAspect="1" noChangeArrowheads="1"/>
                  </p:cNvPicPr>
                  <p:nvPr/>
                </p:nvPicPr>
                <p:blipFill>
                  <a:blip r:embed="rId11" cstate="print"/>
                  <a:srcRect/>
                  <a:stretch>
                    <a:fillRect/>
                  </a:stretch>
                </p:blipFill>
                <p:spPr bwMode="auto">
                  <a:xfrm>
                    <a:off x="4000" y="1238"/>
                    <a:ext cx="502" cy="395"/>
                  </a:xfrm>
                  <a:prstGeom prst="rect">
                    <a:avLst/>
                  </a:prstGeom>
                  <a:noFill/>
                  <a:ln w="9525">
                    <a:noFill/>
                    <a:miter lim="800000"/>
                    <a:headEnd/>
                    <a:tailEnd/>
                  </a:ln>
                </p:spPr>
              </p:pic>
            </p:grpSp>
            <p:sp>
              <p:nvSpPr>
                <p:cNvPr id="79" name="Rectangle 349">
                  <a:extLst>
                    <a:ext uri="{FF2B5EF4-FFF2-40B4-BE49-F238E27FC236}">
                      <a16:creationId xmlns:a16="http://schemas.microsoft.com/office/drawing/2014/main" id="{648E732E-AF5D-45E9-86ED-9FD7F7392280}"/>
                    </a:ext>
                  </a:extLst>
                </p:cNvPr>
                <p:cNvSpPr>
                  <a:spLocks noChangeArrowheads="1"/>
                </p:cNvSpPr>
                <p:nvPr/>
              </p:nvSpPr>
              <p:spPr bwMode="auto">
                <a:xfrm>
                  <a:off x="7958138" y="1955800"/>
                  <a:ext cx="584200" cy="79375"/>
                </a:xfrm>
                <a:prstGeom prst="rect">
                  <a:avLst/>
                </a:prstGeom>
                <a:solidFill>
                  <a:srgbClr val="FF0000"/>
                </a:solidFill>
                <a:ln w="9525" algn="ctr">
                  <a:noFill/>
                  <a:round/>
                  <a:headEnd/>
                  <a:tailEnd type="triangle" w="med" len="med"/>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a:ln>
                        <a:noFill/>
                      </a:ln>
                      <a:solidFill>
                        <a:srgbClr val="FFFFFF"/>
                      </a:solidFill>
                      <a:effectLst/>
                      <a:uLnTx/>
                      <a:uFillTx/>
                      <a:latin typeface="Arial" charset="0"/>
                      <a:ea typeface="Arial Unicode MS" pitchFamily="34" charset="-128"/>
                      <a:cs typeface="Arial Unicode MS" pitchFamily="34" charset="-128"/>
                    </a:rPr>
                    <a:t>Emergency</a:t>
                  </a:r>
                </a:p>
              </p:txBody>
            </p:sp>
          </p:grpSp>
          <p:pic>
            <p:nvPicPr>
              <p:cNvPr id="77" name="Picture 306">
                <a:extLst>
                  <a:ext uri="{FF2B5EF4-FFF2-40B4-BE49-F238E27FC236}">
                    <a16:creationId xmlns:a16="http://schemas.microsoft.com/office/drawing/2014/main" id="{47545F1C-9900-83FA-00AC-4955E8BE1F6A}"/>
                  </a:ext>
                </a:extLst>
              </p:cNvPr>
              <p:cNvPicPr>
                <a:picLocks noChangeAspect="1" noChangeArrowheads="1"/>
              </p:cNvPicPr>
              <p:nvPr/>
            </p:nvPicPr>
            <p:blipFill>
              <a:blip r:embed="rId12" cstate="print"/>
              <a:srcRect/>
              <a:stretch>
                <a:fillRect/>
              </a:stretch>
            </p:blipFill>
            <p:spPr bwMode="auto">
              <a:xfrm>
                <a:off x="8424980" y="1905000"/>
                <a:ext cx="419100" cy="325438"/>
              </a:xfrm>
              <a:prstGeom prst="rect">
                <a:avLst/>
              </a:prstGeom>
              <a:noFill/>
              <a:ln w="9525">
                <a:noFill/>
                <a:miter lim="800000"/>
                <a:headEnd/>
                <a:tailEnd/>
              </a:ln>
            </p:spPr>
          </p:pic>
        </p:grpSp>
        <p:pic>
          <p:nvPicPr>
            <p:cNvPr id="75" name="Picture 74" descr="800px-Eas_new_svg.png">
              <a:extLst>
                <a:ext uri="{FF2B5EF4-FFF2-40B4-BE49-F238E27FC236}">
                  <a16:creationId xmlns:a16="http://schemas.microsoft.com/office/drawing/2014/main" id="{AA108779-D275-D67C-013B-B70688E90593}"/>
                </a:ext>
              </a:extLst>
            </p:cNvPr>
            <p:cNvPicPr>
              <a:picLocks noChangeAspect="1"/>
            </p:cNvPicPr>
            <p:nvPr/>
          </p:nvPicPr>
          <p:blipFill>
            <a:blip r:embed="rId13" cstate="print"/>
            <a:stretch>
              <a:fillRect/>
            </a:stretch>
          </p:blipFill>
          <p:spPr>
            <a:xfrm>
              <a:off x="11352069" y="3426724"/>
              <a:ext cx="847963" cy="453660"/>
            </a:xfrm>
            <a:prstGeom prst="rect">
              <a:avLst/>
            </a:prstGeom>
          </p:spPr>
        </p:pic>
      </p:grpSp>
      <p:sp>
        <p:nvSpPr>
          <p:cNvPr id="82" name="Rectangle 28">
            <a:extLst>
              <a:ext uri="{FF2B5EF4-FFF2-40B4-BE49-F238E27FC236}">
                <a16:creationId xmlns:a16="http://schemas.microsoft.com/office/drawing/2014/main" id="{DE7AAD07-C5B2-705B-309E-68D979E3C753}"/>
              </a:ext>
            </a:extLst>
          </p:cNvPr>
          <p:cNvSpPr>
            <a:spLocks noChangeArrowheads="1"/>
          </p:cNvSpPr>
          <p:nvPr/>
        </p:nvSpPr>
        <p:spPr bwMode="auto">
          <a:xfrm>
            <a:off x="7570527" y="4493529"/>
            <a:ext cx="23307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50" b="1" i="0" u="none" strike="noStrike" kern="1200" cap="none" spc="0" normalizeH="0" baseline="0" noProof="0">
                <a:ln>
                  <a:noFill/>
                </a:ln>
                <a:solidFill>
                  <a:srgbClr val="0931AF"/>
                </a:solidFill>
                <a:effectLst/>
                <a:uLnTx/>
                <a:uFillTx/>
                <a:latin typeface="Arial" panose="020B0604020202020204" pitchFamily="34" charset="0"/>
                <a:ea typeface="Arial Unicode MS" pitchFamily="34" charset="-128"/>
                <a:cs typeface="Arial" panose="020B0604020202020204" pitchFamily="34" charset="0"/>
              </a:rPr>
              <a:t>NOAA Weather Radio transmitters</a:t>
            </a:r>
            <a:endParaRPr kumimoji="0" lang="en-US" altLang="en-US" sz="1050" b="0" i="1" u="none" strike="noStrike" kern="1200" cap="none" spc="0" normalizeH="0" baseline="0" noProof="0">
              <a:ln>
                <a:noFill/>
              </a:ln>
              <a:solidFill>
                <a:srgbClr val="0931AF"/>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83" name="AutoShape 6">
            <a:extLst>
              <a:ext uri="{FF2B5EF4-FFF2-40B4-BE49-F238E27FC236}">
                <a16:creationId xmlns:a16="http://schemas.microsoft.com/office/drawing/2014/main" id="{85FDCB12-FDDC-301F-03E8-932FBC6CCC95}"/>
              </a:ext>
            </a:extLst>
          </p:cNvPr>
          <p:cNvSpPr>
            <a:spLocks noChangeArrowheads="1"/>
          </p:cNvSpPr>
          <p:nvPr/>
        </p:nvSpPr>
        <p:spPr bwMode="auto">
          <a:xfrm>
            <a:off x="738189" y="4423944"/>
            <a:ext cx="2825667" cy="1376141"/>
          </a:xfrm>
          <a:prstGeom prst="roundRect">
            <a:avLst>
              <a:gd name="adj" fmla="val 16667"/>
            </a:avLst>
          </a:prstGeom>
          <a:noFill/>
          <a:ln w="9525" algn="ctr">
            <a:noFill/>
            <a:round/>
            <a:headEnd/>
            <a:tailEnd/>
          </a:ln>
        </p:spPr>
        <p:txBody>
          <a:bodyPr lIns="0" tIns="0" rIns="0" bIns="0" anchor="t"/>
          <a:lstStyle>
            <a:lvl1pPr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marL="0" marR="0" lvl="0" indent="0" algn="l" defTabSz="685800" rtl="0" eaLnBrk="1" fontAlgn="auto" latinLnBrk="0" hangingPunct="1">
              <a:lnSpc>
                <a:spcPct val="100000"/>
              </a:lnSpc>
              <a:spcBef>
                <a:spcPct val="0"/>
              </a:spcBef>
              <a:spcAft>
                <a:spcPts val="0"/>
              </a:spcAft>
              <a:buClrTx/>
              <a:buSzTx/>
              <a:buFont typeface="Arial" charset="0"/>
              <a:buNone/>
              <a:tabLst/>
              <a:defRPr/>
            </a:pPr>
            <a:r>
              <a:rPr kumimoji="0" lang="en-US" altLang="en-US" sz="1600" b="1" i="0" u="none" strike="noStrike" kern="0" cap="none" spc="0" normalizeH="0" baseline="0" noProof="0">
                <a:ln>
                  <a:noFill/>
                </a:ln>
                <a:solidFill>
                  <a:srgbClr val="000000"/>
                </a:solidFill>
                <a:effectLst/>
                <a:uLnTx/>
                <a:uFillTx/>
                <a:latin typeface="Calibri" panose="020F0502020204030204"/>
                <a:ea typeface="Arial Unicode MS" pitchFamily="34" charset="-128"/>
              </a:rPr>
              <a:t>1,800 public safety agencies use IPAWS compatible alert origination tools to send alerts </a:t>
            </a:r>
          </a:p>
        </p:txBody>
      </p:sp>
      <p:cxnSp>
        <p:nvCxnSpPr>
          <p:cNvPr id="84" name="Straight Connector 79">
            <a:extLst>
              <a:ext uri="{FF2B5EF4-FFF2-40B4-BE49-F238E27FC236}">
                <a16:creationId xmlns:a16="http://schemas.microsoft.com/office/drawing/2014/main" id="{F42F49A1-0C49-00BF-4296-1C6AFFA8BFDB}"/>
              </a:ext>
            </a:extLst>
          </p:cNvPr>
          <p:cNvCxnSpPr>
            <a:cxnSpLocks noChangeShapeType="1"/>
          </p:cNvCxnSpPr>
          <p:nvPr/>
        </p:nvCxnSpPr>
        <p:spPr bwMode="auto">
          <a:xfrm>
            <a:off x="5018247" y="3452137"/>
            <a:ext cx="380118" cy="1703"/>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sp>
        <p:nvSpPr>
          <p:cNvPr id="85" name="AutoShape 8">
            <a:extLst>
              <a:ext uri="{FF2B5EF4-FFF2-40B4-BE49-F238E27FC236}">
                <a16:creationId xmlns:a16="http://schemas.microsoft.com/office/drawing/2014/main" id="{1CB2310B-220F-68FA-E290-B921E7D77F38}"/>
              </a:ext>
            </a:extLst>
          </p:cNvPr>
          <p:cNvSpPr>
            <a:spLocks noChangeArrowheads="1"/>
          </p:cNvSpPr>
          <p:nvPr/>
        </p:nvSpPr>
        <p:spPr bwMode="auto">
          <a:xfrm>
            <a:off x="5217766" y="3088308"/>
            <a:ext cx="2273678" cy="834876"/>
          </a:xfrm>
          <a:prstGeom prst="roundRect">
            <a:avLst>
              <a:gd name="adj" fmla="val 16667"/>
            </a:avLst>
          </a:prstGeom>
          <a:gradFill flip="none" rotWithShape="1">
            <a:gsLst>
              <a:gs pos="0">
                <a:sysClr val="window" lastClr="FFFFFF"/>
              </a:gs>
              <a:gs pos="100000">
                <a:srgbClr val="70AD47">
                  <a:lumMod val="60000"/>
                  <a:lumOff val="40000"/>
                </a:srgbClr>
              </a:gs>
            </a:gsLst>
            <a:path path="shape">
              <a:fillToRect l="50000" t="50000" r="50000" b="50000"/>
            </a:path>
            <a:tileRect/>
          </a:gradFill>
          <a:ln w="9525" algn="ctr">
            <a:solidFill>
              <a:srgbClr val="000000"/>
            </a:solidFill>
            <a:round/>
            <a:headEnd/>
            <a:tailEnd/>
          </a:ln>
        </p:spPr>
        <p:txBody>
          <a:bodyPr lIns="0" tIns="0" rIns="0" bIns="0" anchor="ctr" anchorCtr="1"/>
          <a:lstStyle/>
          <a:p>
            <a:pPr marL="114300" marR="0" lvl="0" indent="-11430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cs typeface="+mn-cs"/>
              </a:rPr>
              <a:t>Wireless Emergency Alerts</a:t>
            </a:r>
          </a:p>
          <a:p>
            <a:pPr marL="114300" marR="0" lvl="0" indent="-114300" algn="ctr" defTabSz="914400" rtl="0" eaLnBrk="1" fontAlgn="auto" latinLnBrk="0" hangingPunct="1">
              <a:lnSpc>
                <a:spcPct val="100000"/>
              </a:lnSpc>
              <a:spcBef>
                <a:spcPct val="0"/>
              </a:spcBef>
              <a:spcAft>
                <a:spcPts val="0"/>
              </a:spcAft>
              <a:buClrTx/>
              <a:buSzTx/>
              <a:buFontTx/>
              <a:buNone/>
              <a:tabLst/>
              <a:defRPr/>
            </a:pPr>
            <a:r>
              <a:rPr kumimoji="0" lang="en-US" sz="1400" b="0" i="1" u="none" strike="noStrike" kern="0" cap="none" spc="0" normalizeH="0" baseline="0" noProof="0">
                <a:ln>
                  <a:noFill/>
                </a:ln>
                <a:solidFill>
                  <a:prstClr val="black"/>
                </a:solidFill>
                <a:effectLst/>
                <a:highlight>
                  <a:srgbClr val="FFFF00"/>
                </a:highlight>
                <a:uLnTx/>
                <a:uFillTx/>
                <a:latin typeface="Calibri" panose="020F0502020204030204"/>
                <a:ea typeface="+mn-ea"/>
                <a:cs typeface="+mn-cs"/>
              </a:rPr>
              <a:t>FCC 47 C.F.R. Part 10</a:t>
            </a:r>
            <a:endParaRPr kumimoji="0" lang="en-US" altLang="en-US" sz="1400" b="1" i="0" u="none" strike="noStrike" kern="0" cap="none" spc="0" normalizeH="0" baseline="0" noProof="0">
              <a:ln>
                <a:noFill/>
              </a:ln>
              <a:solidFill>
                <a:srgbClr val="000000"/>
              </a:solidFill>
              <a:effectLst/>
              <a:uLnTx/>
              <a:uFillTx/>
              <a:latin typeface="Arial" charset="0"/>
              <a:ea typeface="Arial Unicode MS" pitchFamily="34" charset="-128"/>
              <a:cs typeface="+mn-cs"/>
            </a:endParaRPr>
          </a:p>
        </p:txBody>
      </p:sp>
      <p:pic>
        <p:nvPicPr>
          <p:cNvPr id="86" name="Picture 85">
            <a:extLst>
              <a:ext uri="{FF2B5EF4-FFF2-40B4-BE49-F238E27FC236}">
                <a16:creationId xmlns:a16="http://schemas.microsoft.com/office/drawing/2014/main" id="{C8DD4D7B-B2C8-26FA-928C-2C7FC42ADF88}"/>
              </a:ext>
            </a:extLst>
          </p:cNvPr>
          <p:cNvPicPr>
            <a:picLocks noChangeAspect="1"/>
          </p:cNvPicPr>
          <p:nvPr/>
        </p:nvPicPr>
        <p:blipFill>
          <a:blip r:embed="rId14"/>
          <a:stretch>
            <a:fillRect/>
          </a:stretch>
        </p:blipFill>
        <p:spPr>
          <a:xfrm flipH="1">
            <a:off x="1976586" y="3712157"/>
            <a:ext cx="919350" cy="621379"/>
          </a:xfrm>
          <a:prstGeom prst="rect">
            <a:avLst/>
          </a:prstGeom>
        </p:spPr>
      </p:pic>
      <p:pic>
        <p:nvPicPr>
          <p:cNvPr id="87" name="Graphic 86" descr="User">
            <a:extLst>
              <a:ext uri="{FF2B5EF4-FFF2-40B4-BE49-F238E27FC236}">
                <a16:creationId xmlns:a16="http://schemas.microsoft.com/office/drawing/2014/main" id="{0A1D8980-95FF-6DAD-E63A-A57AF494AB6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9391" y="2900727"/>
            <a:ext cx="1570403" cy="1376141"/>
          </a:xfrm>
          <a:prstGeom prst="rect">
            <a:avLst/>
          </a:prstGeom>
        </p:spPr>
      </p:pic>
      <p:pic>
        <p:nvPicPr>
          <p:cNvPr id="88" name="Picture 2">
            <a:extLst>
              <a:ext uri="{FF2B5EF4-FFF2-40B4-BE49-F238E27FC236}">
                <a16:creationId xmlns:a16="http://schemas.microsoft.com/office/drawing/2014/main" id="{4AFDA55E-D7D3-59E0-3E50-5A8A0A2423E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26316" y="4984675"/>
            <a:ext cx="2150928" cy="118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a:extLst>
              <a:ext uri="{FF2B5EF4-FFF2-40B4-BE49-F238E27FC236}">
                <a16:creationId xmlns:a16="http://schemas.microsoft.com/office/drawing/2014/main" id="{CAA634B1-2E40-6719-EF80-BC8B5C54E47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163610" y="3035726"/>
            <a:ext cx="796832" cy="1080962"/>
          </a:xfrm>
          <a:prstGeom prst="roundRect">
            <a:avLst>
              <a:gd name="adj" fmla="val 16667"/>
            </a:avLst>
          </a:prstGeom>
          <a:ln>
            <a:noFill/>
          </a:ln>
          <a:effectLst>
            <a:outerShdw blurRad="76200" dist="38100" dir="7800000" algn="tl" rotWithShape="0">
              <a:srgbClr val="000000">
                <a:alpha val="40000"/>
              </a:srgbClr>
            </a:outerShdw>
            <a:reflection stA="99000" endPos="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92" name="TextBox 91">
            <a:extLst>
              <a:ext uri="{FF2B5EF4-FFF2-40B4-BE49-F238E27FC236}">
                <a16:creationId xmlns:a16="http://schemas.microsoft.com/office/drawing/2014/main" id="{43AA5CFE-4F6C-FACC-3E61-8A2AFA9C15B8}"/>
              </a:ext>
            </a:extLst>
          </p:cNvPr>
          <p:cNvSpPr txBox="1"/>
          <p:nvPr/>
        </p:nvSpPr>
        <p:spPr>
          <a:xfrm>
            <a:off x="683729" y="3601692"/>
            <a:ext cx="131114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Franklin Gothic Book" panose="020B0503020102020204"/>
                <a:ea typeface="+mn-ea"/>
                <a:cs typeface="+mn-cs"/>
              </a:rPr>
              <a:t>Local authorities</a:t>
            </a:r>
          </a:p>
        </p:txBody>
      </p:sp>
    </p:spTree>
    <p:extLst>
      <p:ext uri="{BB962C8B-B14F-4D97-AF65-F5344CB8AC3E}">
        <p14:creationId xmlns:p14="http://schemas.microsoft.com/office/powerpoint/2010/main" val="6154040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387DC1-F813-58F8-D513-926A8BF58F70}"/>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a:bodyPr>
          <a:lstStyle/>
          <a:p>
            <a:r>
              <a:rPr lang="en-US"/>
              <a:t>Module 7: Fiscal Responsibility</a:t>
            </a:r>
          </a:p>
        </p:txBody>
      </p:sp>
      <p:sp>
        <p:nvSpPr>
          <p:cNvPr id="7" name="Rectangle 6">
            <a:extLst>
              <a:ext uri="{FF2B5EF4-FFF2-40B4-BE49-F238E27FC236}">
                <a16:creationId xmlns:a16="http://schemas.microsoft.com/office/drawing/2014/main" id="{0DE318F7-2013-65D9-ED5B-892A3C679101}"/>
              </a:ext>
            </a:extLst>
          </p:cNvPr>
          <p:cNvSpPr/>
          <p:nvPr/>
        </p:nvSpPr>
        <p:spPr>
          <a:xfrm>
            <a:off x="738189" y="1539069"/>
            <a:ext cx="7604533" cy="1788593"/>
          </a:xfrm>
          <a:prstGeom prst="rect">
            <a:avLst/>
          </a:prstGeom>
          <a:solidFill>
            <a:schemeClr val="bg1">
              <a:lumMod val="95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a:ea typeface="Source Sans Pro" panose="020B0503030403020204" pitchFamily="34" charset="0"/>
                <a:cs typeface="+mn-cs"/>
              </a:rPr>
              <a:t>Agenda</a:t>
            </a:r>
            <a:r>
              <a:rPr kumimoji="0" lang="en-US" sz="2000" b="1" i="0" u="none" strike="noStrike" kern="1200" cap="none" spc="0" normalizeH="0" baseline="0" noProof="0">
                <a:ln>
                  <a:noFill/>
                </a:ln>
                <a:solidFill>
                  <a:srgbClr val="0062A7"/>
                </a:solidFill>
                <a:effectLst/>
                <a:uLnTx/>
                <a:uFillTx/>
                <a:latin typeface="Franklin Gothic Book" panose="020B0503020102020204"/>
                <a:ea typeface="Source Sans Pro" panose="020B0503030403020204" pitchFamily="34" charset="0"/>
                <a:cs typeface="+mn-cs"/>
              </a:rPr>
              <a: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Eligible equipment scope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Allowable costs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62A7"/>
              </a:solidFill>
              <a:effectLst/>
              <a:uLnTx/>
              <a:uFillTx/>
              <a:latin typeface="Franklin Gothic Book" panose="020B0503020102020204"/>
              <a:ea typeface="Source Sans Pro" panose="020B0503030403020204" pitchFamily="34" charset="0"/>
              <a:cs typeface="+mn-cs"/>
            </a:endParaRPr>
          </a:p>
        </p:txBody>
      </p:sp>
      <p:sp>
        <p:nvSpPr>
          <p:cNvPr id="9" name="Rectangle 8">
            <a:extLst>
              <a:ext uri="{FF2B5EF4-FFF2-40B4-BE49-F238E27FC236}">
                <a16:creationId xmlns:a16="http://schemas.microsoft.com/office/drawing/2014/main" id="{7E9EB39C-EFDD-C89E-EC74-8B78AAF1A37F}"/>
              </a:ext>
            </a:extLst>
          </p:cNvPr>
          <p:cNvSpPr/>
          <p:nvPr/>
        </p:nvSpPr>
        <p:spPr>
          <a:xfrm>
            <a:off x="8481372" y="1539069"/>
            <a:ext cx="2972439" cy="17885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Consider: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What equipment or training needs does your station have?</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
        <p:nvSpPr>
          <p:cNvPr id="2" name="Rectangle 1">
            <a:extLst>
              <a:ext uri="{FF2B5EF4-FFF2-40B4-BE49-F238E27FC236}">
                <a16:creationId xmlns:a16="http://schemas.microsoft.com/office/drawing/2014/main" id="{DA4E6607-B530-A4E7-6B57-4FF63B0A4C54}"/>
              </a:ext>
            </a:extLst>
          </p:cNvPr>
          <p:cNvSpPr/>
          <p:nvPr/>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7: Fiscal Responsibility</a:t>
            </a:r>
          </a:p>
        </p:txBody>
      </p:sp>
    </p:spTree>
    <p:extLst>
      <p:ext uri="{BB962C8B-B14F-4D97-AF65-F5344CB8AC3E}">
        <p14:creationId xmlns:p14="http://schemas.microsoft.com/office/powerpoint/2010/main" val="27632358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32" t="-75619" b="-868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D4DD91AE-D338-BD65-E5F4-80E0337C9344}"/>
              </a:ext>
            </a:extLst>
          </p:cNvPr>
          <p:cNvSpPr/>
          <p:nvPr/>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7: Fiscal Responsibility</a:t>
            </a:r>
          </a:p>
        </p:txBody>
      </p:sp>
      <p:sp>
        <p:nvSpPr>
          <p:cNvPr id="22" name="TextBox 5">
            <a:extLst>
              <a:ext uri="{FF2B5EF4-FFF2-40B4-BE49-F238E27FC236}">
                <a16:creationId xmlns:a16="http://schemas.microsoft.com/office/drawing/2014/main" id="{A8006748-3F57-2EB2-1AB7-4CD8F8C16A3B}"/>
              </a:ext>
            </a:extLst>
          </p:cNvPr>
          <p:cNvSpPr txBox="1">
            <a:spLocks noGrp="1"/>
          </p:cNvSpPr>
          <p:nvPr>
            <p:ph type="title" idx="4294967295"/>
          </p:nvPr>
        </p:nvSpPr>
        <p:spPr>
          <a:xfrm>
            <a:off x="852711" y="1106416"/>
            <a:ext cx="4828193" cy="16158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200"/>
              </a:lnSpc>
              <a:spcBef>
                <a:spcPct val="0"/>
              </a:spcBef>
              <a:spcAft>
                <a:spcPts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TeX Gyre Adventor 1"/>
                <a:ea typeface="+mn-ea"/>
                <a:cs typeface="+mn-cs"/>
              </a:rPr>
              <a:t>Project Scope </a:t>
            </a:r>
          </a:p>
          <a:p>
            <a:pPr marL="0" marR="0" lvl="0" indent="0" algn="l" defTabSz="609630" rtl="0" eaLnBrk="1" fontAlgn="auto" latinLnBrk="0" hangingPunct="1">
              <a:lnSpc>
                <a:spcPts val="4200"/>
              </a:lnSpc>
              <a:spcBef>
                <a:spcPct val="0"/>
              </a:spcBef>
              <a:spcAft>
                <a:spcPts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TeX Gyre Adventor 1"/>
                <a:ea typeface="+mn-ea"/>
                <a:cs typeface="+mn-cs"/>
              </a:rPr>
              <a:t>and Eligible Equipment</a:t>
            </a:r>
          </a:p>
        </p:txBody>
      </p:sp>
      <p:sp>
        <p:nvSpPr>
          <p:cNvPr id="15" name="TextBox 15"/>
          <p:cNvSpPr txBox="1"/>
          <p:nvPr/>
        </p:nvSpPr>
        <p:spPr>
          <a:xfrm>
            <a:off x="877637" y="2865847"/>
            <a:ext cx="4339311" cy="116698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Applications should focus on transmission equipment that would improve a station’s air-chain infrastructure or resiliency to establish or enhance emergency alerting.</a:t>
            </a:r>
          </a:p>
        </p:txBody>
      </p:sp>
      <p:sp>
        <p:nvSpPr>
          <p:cNvPr id="7" name="TextBox 7"/>
          <p:cNvSpPr txBox="1"/>
          <p:nvPr/>
        </p:nvSpPr>
        <p:spPr>
          <a:xfrm>
            <a:off x="5588731" y="833804"/>
            <a:ext cx="6268124" cy="320601"/>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 Eligible equipment scope/allowable costs can include: </a:t>
            </a:r>
          </a:p>
        </p:txBody>
      </p:sp>
      <p:sp>
        <p:nvSpPr>
          <p:cNvPr id="8" name="AutoShape 8"/>
          <p:cNvSpPr/>
          <p:nvPr/>
        </p:nvSpPr>
        <p:spPr>
          <a:xfrm flipV="1">
            <a:off x="8127" y="6159597"/>
            <a:ext cx="12175745"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108879">
            <a:off x="5724132" y="1278890"/>
            <a:ext cx="1008071" cy="1248385"/>
          </a:xfrm>
          <a:custGeom>
            <a:avLst/>
            <a:gdLst/>
            <a:ahLst/>
            <a:cxnLst/>
            <a:rect l="l" t="t" r="r" b="b"/>
            <a:pathLst>
              <a:path w="1512106" h="1872577">
                <a:moveTo>
                  <a:pt x="0" y="0"/>
                </a:moveTo>
                <a:lnTo>
                  <a:pt x="1512105" y="0"/>
                </a:lnTo>
                <a:lnTo>
                  <a:pt x="1512105" y="1872577"/>
                </a:lnTo>
                <a:lnTo>
                  <a:pt x="0" y="1872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6904074" y="1541132"/>
            <a:ext cx="4932244" cy="666849"/>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Advanced technology to enable IPAWS alerting capability </a:t>
            </a:r>
          </a:p>
        </p:txBody>
      </p:sp>
      <p:sp>
        <p:nvSpPr>
          <p:cNvPr id="10" name="Freeform 10" descr="graphic of a triangle with an exclamation point at the center"/>
          <p:cNvSpPr/>
          <p:nvPr/>
        </p:nvSpPr>
        <p:spPr>
          <a:xfrm rot="-1703919" flipH="1">
            <a:off x="5724132" y="2585485"/>
            <a:ext cx="1008071" cy="1248385"/>
          </a:xfrm>
          <a:custGeom>
            <a:avLst/>
            <a:gdLst/>
            <a:ahLst/>
            <a:cxnLst/>
            <a:rect l="l" t="t" r="r" b="b"/>
            <a:pathLst>
              <a:path w="1512106" h="1872577">
                <a:moveTo>
                  <a:pt x="1512105" y="0"/>
                </a:moveTo>
                <a:lnTo>
                  <a:pt x="0" y="0"/>
                </a:lnTo>
                <a:lnTo>
                  <a:pt x="0" y="1872576"/>
                </a:lnTo>
                <a:lnTo>
                  <a:pt x="1512105" y="1872576"/>
                </a:lnTo>
                <a:lnTo>
                  <a:pt x="15121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916309" y="2847727"/>
            <a:ext cx="4360224" cy="666849"/>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Common Alert Protocol (CAP) compliant </a:t>
            </a:r>
          </a:p>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EAS boxes</a:t>
            </a:r>
          </a:p>
        </p:txBody>
      </p:sp>
      <p:sp>
        <p:nvSpPr>
          <p:cNvPr id="11" name="Freeform 11" descr="graphic of a generator with a lightening bolt in the center "/>
          <p:cNvSpPr/>
          <p:nvPr/>
        </p:nvSpPr>
        <p:spPr>
          <a:xfrm rot="-2383659" flipH="1" flipV="1">
            <a:off x="5724132" y="3976925"/>
            <a:ext cx="1008071" cy="1248385"/>
          </a:xfrm>
          <a:custGeom>
            <a:avLst/>
            <a:gdLst/>
            <a:ahLst/>
            <a:cxnLst/>
            <a:rect l="l" t="t" r="r" b="b"/>
            <a:pathLst>
              <a:path w="1512106" h="1872577">
                <a:moveTo>
                  <a:pt x="1512105" y="1872576"/>
                </a:moveTo>
                <a:lnTo>
                  <a:pt x="0" y="1872576"/>
                </a:lnTo>
                <a:lnTo>
                  <a:pt x="0" y="0"/>
                </a:lnTo>
                <a:lnTo>
                  <a:pt x="1512105" y="0"/>
                </a:lnTo>
                <a:lnTo>
                  <a:pt x="1512105" y="187257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904075" y="4241800"/>
            <a:ext cx="4743651" cy="666849"/>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Generators and other equipment enabling operation during disasters</a:t>
            </a:r>
          </a:p>
        </p:txBody>
      </p:sp>
      <p:sp>
        <p:nvSpPr>
          <p:cNvPr id="12" name="Freeform 12"/>
          <p:cNvSpPr/>
          <p:nvPr/>
        </p:nvSpPr>
        <p:spPr>
          <a:xfrm>
            <a:off x="5745245" y="2718449"/>
            <a:ext cx="965845" cy="858394"/>
          </a:xfrm>
          <a:custGeom>
            <a:avLst/>
            <a:gdLst/>
            <a:ahLst/>
            <a:cxnLst/>
            <a:rect l="l" t="t" r="r" b="b"/>
            <a:pathLst>
              <a:path w="1448767" h="1287591">
                <a:moveTo>
                  <a:pt x="0" y="0"/>
                </a:moveTo>
                <a:lnTo>
                  <a:pt x="1448767" y="0"/>
                </a:lnTo>
                <a:lnTo>
                  <a:pt x="1448767" y="1287592"/>
                </a:lnTo>
                <a:lnTo>
                  <a:pt x="0" y="12875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696573" y="4226105"/>
            <a:ext cx="1063189" cy="812011"/>
          </a:xfrm>
          <a:custGeom>
            <a:avLst/>
            <a:gdLst/>
            <a:ahLst/>
            <a:cxnLst/>
            <a:rect l="l" t="t" r="r" b="b"/>
            <a:pathLst>
              <a:path w="1594784" h="1218016">
                <a:moveTo>
                  <a:pt x="0" y="0"/>
                </a:moveTo>
                <a:lnTo>
                  <a:pt x="1594783" y="0"/>
                </a:lnTo>
                <a:lnTo>
                  <a:pt x="1594783" y="1218016"/>
                </a:lnTo>
                <a:lnTo>
                  <a:pt x="0" y="1218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5745245" y="1449061"/>
            <a:ext cx="933443" cy="933443"/>
          </a:xfrm>
          <a:custGeom>
            <a:avLst/>
            <a:gdLst/>
            <a:ahLst/>
            <a:cxnLst/>
            <a:rect l="l" t="t" r="r" b="b"/>
            <a:pathLst>
              <a:path w="1400165" h="1400165">
                <a:moveTo>
                  <a:pt x="0" y="0"/>
                </a:moveTo>
                <a:lnTo>
                  <a:pt x="1400165" y="0"/>
                </a:lnTo>
                <a:lnTo>
                  <a:pt x="1400165" y="1400165"/>
                </a:lnTo>
                <a:lnTo>
                  <a:pt x="0" y="14001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2" descr="Corporation for Public Broadcasting logo">
            <a:extLst>
              <a:ext uri="{FF2B5EF4-FFF2-40B4-BE49-F238E27FC236}">
                <a16:creationId xmlns:a16="http://schemas.microsoft.com/office/drawing/2014/main" id="{43F2BE7F-C528-A381-0181-89F78A1BAC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8"/>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17" name="TextBox 17"/>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804" y="0"/>
            <a:ext cx="12213803" cy="685835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32" t="-75619" b="-868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BEBDBA28-B6C9-0AA0-A3BD-6A948B86D064}"/>
              </a:ext>
            </a:extLst>
          </p:cNvPr>
          <p:cNvSpPr/>
          <p:nvPr/>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7: Fiscal Responsibility</a:t>
            </a:r>
          </a:p>
        </p:txBody>
      </p:sp>
      <p:sp>
        <p:nvSpPr>
          <p:cNvPr id="18" name="Title 17">
            <a:extLst>
              <a:ext uri="{FF2B5EF4-FFF2-40B4-BE49-F238E27FC236}">
                <a16:creationId xmlns:a16="http://schemas.microsoft.com/office/drawing/2014/main" id="{33971059-9E18-E83F-12EE-C539271964FD}"/>
              </a:ext>
            </a:extLst>
          </p:cNvPr>
          <p:cNvSpPr>
            <a:spLocks noGrp="1"/>
          </p:cNvSpPr>
          <p:nvPr>
            <p:ph type="title" idx="4294967295"/>
          </p:nvPr>
        </p:nvSpPr>
        <p:spPr>
          <a:xfrm>
            <a:off x="304800" y="-762000"/>
            <a:ext cx="5486400" cy="762000"/>
          </a:xfrm>
        </p:spPr>
        <p:txBody>
          <a:bodyPr vert="horz" lIns="91440" tIns="45720" rIns="91440" bIns="45720" rtlCol="0" anchor="b">
            <a:normAutofit fontScale="90000"/>
          </a:bodyPr>
          <a:lstStyle/>
          <a:p>
            <a:r>
              <a:rPr lang="en-US"/>
              <a:t>Project Scope and Eligible Equipment</a:t>
            </a:r>
          </a:p>
        </p:txBody>
      </p:sp>
      <p:sp>
        <p:nvSpPr>
          <p:cNvPr id="6" name="TextBox 6"/>
          <p:cNvSpPr txBox="1"/>
          <p:nvPr/>
        </p:nvSpPr>
        <p:spPr>
          <a:xfrm>
            <a:off x="5597947" y="892147"/>
            <a:ext cx="6268124" cy="312265"/>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 Non-allowable costs will include, but are not limited to: </a:t>
            </a:r>
          </a:p>
        </p:txBody>
      </p:sp>
      <p:sp>
        <p:nvSpPr>
          <p:cNvPr id="7" name="AutoShape 7"/>
          <p:cNvSpPr/>
          <p:nvPr/>
        </p:nvSpPr>
        <p:spPr>
          <a:xfrm>
            <a:off x="0" y="6168501"/>
            <a:ext cx="12213803" cy="27431"/>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108879">
            <a:off x="5987584" y="1304110"/>
            <a:ext cx="746365" cy="924291"/>
          </a:xfrm>
          <a:custGeom>
            <a:avLst/>
            <a:gdLst/>
            <a:ahLst/>
            <a:cxnLst/>
            <a:rect l="l" t="t" r="r" b="b"/>
            <a:pathLst>
              <a:path w="1119547" h="1386436">
                <a:moveTo>
                  <a:pt x="0" y="0"/>
                </a:moveTo>
                <a:lnTo>
                  <a:pt x="1119547" y="0"/>
                </a:lnTo>
                <a:lnTo>
                  <a:pt x="1119547" y="1386435"/>
                </a:lnTo>
                <a:lnTo>
                  <a:pt x="0" y="1386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703919" flipH="1">
            <a:off x="5987584" y="2185005"/>
            <a:ext cx="746365" cy="924291"/>
          </a:xfrm>
          <a:custGeom>
            <a:avLst/>
            <a:gdLst/>
            <a:ahLst/>
            <a:cxnLst/>
            <a:rect l="l" t="t" r="r" b="b"/>
            <a:pathLst>
              <a:path w="1119547" h="1386436">
                <a:moveTo>
                  <a:pt x="1119547" y="0"/>
                </a:moveTo>
                <a:lnTo>
                  <a:pt x="0" y="0"/>
                </a:lnTo>
                <a:lnTo>
                  <a:pt x="0" y="1386435"/>
                </a:lnTo>
                <a:lnTo>
                  <a:pt x="1119547" y="1386435"/>
                </a:lnTo>
                <a:lnTo>
                  <a:pt x="111954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383659" flipH="1" flipV="1">
            <a:off x="5987584" y="3142495"/>
            <a:ext cx="746365" cy="924291"/>
          </a:xfrm>
          <a:custGeom>
            <a:avLst/>
            <a:gdLst/>
            <a:ahLst/>
            <a:cxnLst/>
            <a:rect l="l" t="t" r="r" b="b"/>
            <a:pathLst>
              <a:path w="1119547" h="1386436">
                <a:moveTo>
                  <a:pt x="1119547" y="1386435"/>
                </a:moveTo>
                <a:lnTo>
                  <a:pt x="0" y="1386435"/>
                </a:lnTo>
                <a:lnTo>
                  <a:pt x="0" y="0"/>
                </a:lnTo>
                <a:lnTo>
                  <a:pt x="1119547" y="0"/>
                </a:lnTo>
                <a:lnTo>
                  <a:pt x="1119547" y="138643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1703919" flipH="1">
            <a:off x="5987584" y="3973835"/>
            <a:ext cx="746365" cy="924291"/>
          </a:xfrm>
          <a:custGeom>
            <a:avLst/>
            <a:gdLst/>
            <a:ahLst/>
            <a:cxnLst/>
            <a:rect l="l" t="t" r="r" b="b"/>
            <a:pathLst>
              <a:path w="1119547" h="1386436">
                <a:moveTo>
                  <a:pt x="1119547" y="0"/>
                </a:moveTo>
                <a:lnTo>
                  <a:pt x="0" y="0"/>
                </a:lnTo>
                <a:lnTo>
                  <a:pt x="0" y="1386436"/>
                </a:lnTo>
                <a:lnTo>
                  <a:pt x="1119547" y="1386436"/>
                </a:lnTo>
                <a:lnTo>
                  <a:pt x="111954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08879">
            <a:off x="5987584" y="4877250"/>
            <a:ext cx="746365" cy="924291"/>
          </a:xfrm>
          <a:custGeom>
            <a:avLst/>
            <a:gdLst/>
            <a:ahLst/>
            <a:cxnLst/>
            <a:rect l="l" t="t" r="r" b="b"/>
            <a:pathLst>
              <a:path w="1119547" h="1386436">
                <a:moveTo>
                  <a:pt x="0" y="0"/>
                </a:moveTo>
                <a:lnTo>
                  <a:pt x="1119547" y="0"/>
                </a:lnTo>
                <a:lnTo>
                  <a:pt x="1119547" y="1386435"/>
                </a:lnTo>
                <a:lnTo>
                  <a:pt x="0" y="1386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graphic of vehicles"/>
          <p:cNvSpPr/>
          <p:nvPr/>
        </p:nvSpPr>
        <p:spPr>
          <a:xfrm>
            <a:off x="5935938" y="1475637"/>
            <a:ext cx="849657" cy="658484"/>
          </a:xfrm>
          <a:custGeom>
            <a:avLst/>
            <a:gdLst/>
            <a:ahLst/>
            <a:cxnLst/>
            <a:rect l="l" t="t" r="r" b="b"/>
            <a:pathLst>
              <a:path w="1274485" h="987726">
                <a:moveTo>
                  <a:pt x="0" y="0"/>
                </a:moveTo>
                <a:lnTo>
                  <a:pt x="1274485" y="0"/>
                </a:lnTo>
                <a:lnTo>
                  <a:pt x="1274485" y="987726"/>
                </a:lnTo>
                <a:lnTo>
                  <a:pt x="0" y="987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023978" y="1611204"/>
            <a:ext cx="4932244" cy="312265"/>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Vehicles</a:t>
            </a:r>
          </a:p>
        </p:txBody>
      </p:sp>
      <p:sp>
        <p:nvSpPr>
          <p:cNvPr id="14" name="Freeform 14" descr="graphic of people"/>
          <p:cNvSpPr/>
          <p:nvPr/>
        </p:nvSpPr>
        <p:spPr>
          <a:xfrm>
            <a:off x="5935938" y="2372605"/>
            <a:ext cx="893354" cy="577330"/>
          </a:xfrm>
          <a:custGeom>
            <a:avLst/>
            <a:gdLst/>
            <a:ahLst/>
            <a:cxnLst/>
            <a:rect l="l" t="t" r="r" b="b"/>
            <a:pathLst>
              <a:path w="1340031" h="865995">
                <a:moveTo>
                  <a:pt x="0" y="0"/>
                </a:moveTo>
                <a:lnTo>
                  <a:pt x="1340031" y="0"/>
                </a:lnTo>
                <a:lnTo>
                  <a:pt x="1340031" y="865994"/>
                </a:lnTo>
                <a:lnTo>
                  <a:pt x="0" y="8659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7023978" y="2357087"/>
            <a:ext cx="4360224" cy="312265"/>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Funding of staff positions</a:t>
            </a:r>
          </a:p>
        </p:txBody>
      </p:sp>
      <p:sp>
        <p:nvSpPr>
          <p:cNvPr id="15" name="Freeform 15" descr="graphic of a hammer and a wrench"/>
          <p:cNvSpPr/>
          <p:nvPr/>
        </p:nvSpPr>
        <p:spPr>
          <a:xfrm>
            <a:off x="5968536" y="3166908"/>
            <a:ext cx="784461" cy="725626"/>
          </a:xfrm>
          <a:custGeom>
            <a:avLst/>
            <a:gdLst/>
            <a:ahLst/>
            <a:cxnLst/>
            <a:rect l="l" t="t" r="r" b="b"/>
            <a:pathLst>
              <a:path w="1176691" h="1088439">
                <a:moveTo>
                  <a:pt x="0" y="0"/>
                </a:moveTo>
                <a:lnTo>
                  <a:pt x="1176691" y="0"/>
                </a:lnTo>
                <a:lnTo>
                  <a:pt x="1176691" y="1088439"/>
                </a:lnTo>
                <a:lnTo>
                  <a:pt x="0" y="10884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7023979" y="3074637"/>
            <a:ext cx="4743651" cy="654603"/>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General cosmetic and structural station upgrades and maintenance</a:t>
            </a:r>
          </a:p>
        </p:txBody>
      </p:sp>
      <p:sp>
        <p:nvSpPr>
          <p:cNvPr id="16" name="Freeform 16" descr="graphic of dollar signs "/>
          <p:cNvSpPr/>
          <p:nvPr/>
        </p:nvSpPr>
        <p:spPr>
          <a:xfrm rot="1174420">
            <a:off x="5771199" y="4219576"/>
            <a:ext cx="1179135" cy="479023"/>
          </a:xfrm>
          <a:custGeom>
            <a:avLst/>
            <a:gdLst/>
            <a:ahLst/>
            <a:cxnLst/>
            <a:rect l="l" t="t" r="r" b="b"/>
            <a:pathLst>
              <a:path w="1768702" h="718535">
                <a:moveTo>
                  <a:pt x="0" y="0"/>
                </a:moveTo>
                <a:lnTo>
                  <a:pt x="1768702" y="0"/>
                </a:lnTo>
                <a:lnTo>
                  <a:pt x="1768702" y="718535"/>
                </a:lnTo>
                <a:lnTo>
                  <a:pt x="0" y="7185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023978" y="4128737"/>
            <a:ext cx="3645668" cy="654603"/>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Any cost incurred prior to award, and prior to CPB approval</a:t>
            </a:r>
          </a:p>
        </p:txBody>
      </p:sp>
      <p:sp>
        <p:nvSpPr>
          <p:cNvPr id="17" name="Freeform 17" descr="graphic of gears"/>
          <p:cNvSpPr/>
          <p:nvPr/>
        </p:nvSpPr>
        <p:spPr>
          <a:xfrm>
            <a:off x="5927017" y="4977461"/>
            <a:ext cx="825979" cy="798103"/>
          </a:xfrm>
          <a:custGeom>
            <a:avLst/>
            <a:gdLst/>
            <a:ahLst/>
            <a:cxnLst/>
            <a:rect l="l" t="t" r="r" b="b"/>
            <a:pathLst>
              <a:path w="1238969" h="1197154">
                <a:moveTo>
                  <a:pt x="0" y="0"/>
                </a:moveTo>
                <a:lnTo>
                  <a:pt x="1238969" y="0"/>
                </a:lnTo>
                <a:lnTo>
                  <a:pt x="1238969" y="1197154"/>
                </a:lnTo>
                <a:lnTo>
                  <a:pt x="0" y="11971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7023979" y="5182837"/>
            <a:ext cx="4743651" cy="312265"/>
          </a:xfrm>
          <a:prstGeom prst="rect">
            <a:avLst/>
          </a:prstGeom>
        </p:spPr>
        <p:txBody>
          <a:bodyPr lIns="0" tIns="0" rIns="0" bIns="0" rtlCol="0" anchor="t">
            <a:spAutoFit/>
          </a:bodyPr>
          <a:lstStyle/>
          <a:p>
            <a:pPr marL="0" marR="0" lvl="0" indent="0" algn="l" defTabSz="609630" rtl="0" eaLnBrk="1" fontAlgn="auto" latinLnBrk="0" hangingPunct="1">
              <a:lnSpc>
                <a:spcPts val="2699"/>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Covered equipment</a:t>
            </a:r>
          </a:p>
        </p:txBody>
      </p:sp>
      <p:pic>
        <p:nvPicPr>
          <p:cNvPr id="1026" name="Picture 2" descr="Corporation for Public Broadcasting Logo">
            <a:extLst>
              <a:ext uri="{FF2B5EF4-FFF2-40B4-BE49-F238E27FC236}">
                <a16:creationId xmlns:a16="http://schemas.microsoft.com/office/drawing/2014/main" id="{5211CC5F-CFDF-061A-BC79-8A0151D87A4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2"/>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21" name="TextBox 21"/>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5" name="TextBox 5">
            <a:extLst>
              <a:ext uri="{FF2B5EF4-FFF2-40B4-BE49-F238E27FC236}">
                <a16:creationId xmlns:a16="http://schemas.microsoft.com/office/drawing/2014/main" id="{74A309FE-9C4C-2073-5F0C-7FC6A4C9CBA8}"/>
              </a:ext>
            </a:extLst>
          </p:cNvPr>
          <p:cNvSpPr txBox="1"/>
          <p:nvPr/>
        </p:nvSpPr>
        <p:spPr>
          <a:xfrm>
            <a:off x="852712" y="1106416"/>
            <a:ext cx="4199824" cy="1615827"/>
          </a:xfrm>
          <a:prstGeom prst="rect">
            <a:avLst/>
          </a:prstGeom>
        </p:spPr>
        <p:txBody>
          <a:bodyPr wrap="square" lIns="0" tIns="0" rIns="0" bIns="0" rtlCol="0" anchor="t">
            <a:spAutoFit/>
          </a:bodyPr>
          <a:lstStyle/>
          <a:p>
            <a:pPr marL="0" marR="0" lvl="0" indent="0" algn="l" defTabSz="609630" rtl="0" eaLnBrk="1" fontAlgn="auto" latinLnBrk="0" hangingPunct="1">
              <a:lnSpc>
                <a:spcPts val="4200"/>
              </a:lnSpc>
              <a:spcBef>
                <a:spcPct val="0"/>
              </a:spcBef>
              <a:spcAft>
                <a:spcPts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TeX Gyre Adventor 1"/>
                <a:ea typeface="+mn-ea"/>
                <a:cs typeface="+mn-cs"/>
              </a:rPr>
              <a:t>Project Scope </a:t>
            </a:r>
          </a:p>
          <a:p>
            <a:pPr marL="0" marR="0" lvl="0" indent="0" algn="l" defTabSz="609630" rtl="0" eaLnBrk="1" fontAlgn="auto" latinLnBrk="0" hangingPunct="1">
              <a:lnSpc>
                <a:spcPts val="4200"/>
              </a:lnSpc>
              <a:spcBef>
                <a:spcPct val="0"/>
              </a:spcBef>
              <a:spcAft>
                <a:spcPts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TeX Gyre Adventor 1"/>
                <a:ea typeface="+mn-ea"/>
                <a:cs typeface="+mn-cs"/>
              </a:rPr>
              <a:t>and Eligible Equipment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3793-D0B3-EBAB-08F2-B887D4DAAC50}"/>
              </a:ext>
            </a:extLst>
          </p:cNvPr>
          <p:cNvSpPr>
            <a:spLocks noGrp="1"/>
          </p:cNvSpPr>
          <p:nvPr>
            <p:ph type="title"/>
          </p:nvPr>
        </p:nvSpPr>
        <p:spPr/>
        <p:txBody>
          <a:bodyPr/>
          <a:lstStyle/>
          <a:p>
            <a:r>
              <a:rPr lang="en-US"/>
              <a:t>Question and Answer</a:t>
            </a:r>
          </a:p>
        </p:txBody>
      </p:sp>
    </p:spTree>
    <p:extLst>
      <p:ext uri="{BB962C8B-B14F-4D97-AF65-F5344CB8AC3E}">
        <p14:creationId xmlns:p14="http://schemas.microsoft.com/office/powerpoint/2010/main" val="41728988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11270143" y="923792"/>
            <a:ext cx="562708" cy="140677"/>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a:extLst>
              <a:ext uri="{C183D7F6-B498-43B3-948B-1728B52AA6E4}">
                <adec:decorative xmlns:adec="http://schemas.microsoft.com/office/drawing/2017/decorative" val="1"/>
              </a:ext>
            </a:extLst>
          </p:cNvPr>
          <p:cNvSpPr/>
          <p:nvPr/>
        </p:nvSpPr>
        <p:spPr>
          <a:xfrm rot="-5376337">
            <a:off x="10859575" y="2251725"/>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C183D7F6-B498-43B3-948B-1728B52AA6E4}">
                <adec:decorative xmlns:adec="http://schemas.microsoft.com/office/drawing/2017/decorative" val="1"/>
              </a:ext>
            </a:extLst>
          </p:cNvPr>
          <p:cNvSpPr/>
          <p:nvPr/>
        </p:nvSpPr>
        <p:spPr>
          <a:xfrm>
            <a:off x="5122932" y="-97635"/>
            <a:ext cx="1430145" cy="4536819"/>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a:spLocks noGrp="1"/>
          </p:cNvSpPr>
          <p:nvPr>
            <p:ph type="title" idx="4294967295"/>
          </p:nvPr>
        </p:nvSpPr>
        <p:spPr>
          <a:xfrm>
            <a:off x="879238" y="732835"/>
            <a:ext cx="4127742" cy="7950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6239"/>
              </a:lnSpc>
              <a:spcBef>
                <a:spcPct val="0"/>
              </a:spcBef>
              <a:spcAft>
                <a:spcPts val="0"/>
              </a:spcAft>
              <a:buClrTx/>
              <a:buSzTx/>
              <a:buFontTx/>
              <a:buNone/>
              <a:tabLst/>
              <a:defRPr/>
            </a:pPr>
            <a:r>
              <a:rPr kumimoji="0" lang="en-US" sz="6239" b="0" i="0" u="none" strike="noStrike" kern="1200" cap="none" spc="0" normalizeH="0" baseline="0" noProof="0">
                <a:ln>
                  <a:noFill/>
                </a:ln>
                <a:solidFill>
                  <a:srgbClr val="003399"/>
                </a:solidFill>
                <a:effectLst/>
                <a:uLnTx/>
                <a:uFillTx/>
                <a:latin typeface="TeX Gyre Adventor 1"/>
                <a:ea typeface="+mn-ea"/>
                <a:cs typeface="+mn-cs"/>
              </a:rPr>
              <a:t>Next Steps</a:t>
            </a:r>
            <a:endParaRPr kumimoji="0" lang="en-US" sz="4800" b="0" i="0" u="none" strike="noStrike" kern="1200" cap="none" spc="0" normalizeH="0" baseline="0" noProof="0">
              <a:ln>
                <a:noFill/>
              </a:ln>
              <a:solidFill>
                <a:srgbClr val="003399"/>
              </a:solidFill>
              <a:effectLst/>
              <a:uLnTx/>
              <a:uFillTx/>
              <a:latin typeface="TeX Gyre Adventor 1"/>
              <a:ea typeface="+mn-ea"/>
              <a:cs typeface="+mn-cs"/>
            </a:endParaRPr>
          </a:p>
        </p:txBody>
      </p:sp>
      <p:sp>
        <p:nvSpPr>
          <p:cNvPr id="6" name="TextBox 6"/>
          <p:cNvSpPr txBox="1"/>
          <p:nvPr/>
        </p:nvSpPr>
        <p:spPr>
          <a:xfrm>
            <a:off x="7218050" y="1905000"/>
            <a:ext cx="4204005" cy="277640"/>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666" b="0" i="0" u="none" strike="noStrike" kern="1200" cap="none" spc="0" normalizeH="0" baseline="0" noProof="0">
                <a:ln>
                  <a:noFill/>
                </a:ln>
                <a:solidFill>
                  <a:srgbClr val="000000"/>
                </a:solidFill>
                <a:effectLst/>
                <a:uLnTx/>
                <a:uFillTx/>
                <a:latin typeface="TeX Gyre Adventor 2"/>
                <a:ea typeface="+mn-ea"/>
                <a:cs typeface="+mn-cs"/>
              </a:rPr>
              <a:t>Contact us for more information!</a:t>
            </a:r>
          </a:p>
        </p:txBody>
      </p:sp>
      <p:sp>
        <p:nvSpPr>
          <p:cNvPr id="7" name="Freeform 7">
            <a:extLst>
              <a:ext uri="{C183D7F6-B498-43B3-948B-1728B52AA6E4}">
                <adec:decorative xmlns:adec="http://schemas.microsoft.com/office/drawing/2017/decorative" val="1"/>
              </a:ext>
            </a:extLst>
          </p:cNvPr>
          <p:cNvSpPr/>
          <p:nvPr/>
        </p:nvSpPr>
        <p:spPr>
          <a:xfrm>
            <a:off x="7218049" y="2501236"/>
            <a:ext cx="319004" cy="224499"/>
          </a:xfrm>
          <a:custGeom>
            <a:avLst/>
            <a:gdLst/>
            <a:ahLst/>
            <a:cxnLst/>
            <a:rect l="l" t="t" r="r" b="b"/>
            <a:pathLst>
              <a:path w="478506" h="336749">
                <a:moveTo>
                  <a:pt x="0" y="0"/>
                </a:moveTo>
                <a:lnTo>
                  <a:pt x="478506" y="0"/>
                </a:lnTo>
                <a:lnTo>
                  <a:pt x="478506" y="336749"/>
                </a:lnTo>
                <a:lnTo>
                  <a:pt x="0" y="3367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C183D7F6-B498-43B3-948B-1728B52AA6E4}">
                <adec:decorative xmlns:adec="http://schemas.microsoft.com/office/drawing/2017/decorative" val="1"/>
              </a:ext>
            </a:extLst>
          </p:cNvPr>
          <p:cNvSpPr/>
          <p:nvPr/>
        </p:nvSpPr>
        <p:spPr>
          <a:xfrm>
            <a:off x="7202969" y="2978440"/>
            <a:ext cx="366231" cy="366233"/>
          </a:xfrm>
          <a:custGeom>
            <a:avLst/>
            <a:gdLst/>
            <a:ahLst/>
            <a:cxnLst/>
            <a:rect l="l" t="t" r="r" b="b"/>
            <a:pathLst>
              <a:path w="549347" h="549349">
                <a:moveTo>
                  <a:pt x="0" y="0"/>
                </a:moveTo>
                <a:lnTo>
                  <a:pt x="549347" y="0"/>
                </a:lnTo>
                <a:lnTo>
                  <a:pt x="549347" y="549348"/>
                </a:lnTo>
                <a:lnTo>
                  <a:pt x="0" y="5493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874889" y="2456852"/>
            <a:ext cx="3866375" cy="277640"/>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a:ln>
                  <a:noFill/>
                </a:ln>
                <a:solidFill>
                  <a:srgbClr val="000000"/>
                </a:solidFill>
                <a:effectLst/>
                <a:uLnTx/>
                <a:uFillTx/>
                <a:latin typeface="TeX Gyre Adventor 2"/>
                <a:ea typeface="+mn-ea"/>
                <a:cs typeface="+mn-cs"/>
              </a:rPr>
              <a:t>ngws@cpb.org</a:t>
            </a:r>
          </a:p>
        </p:txBody>
      </p:sp>
      <p:sp>
        <p:nvSpPr>
          <p:cNvPr id="14" name="TextBox 14"/>
          <p:cNvSpPr txBox="1"/>
          <p:nvPr/>
        </p:nvSpPr>
        <p:spPr>
          <a:xfrm>
            <a:off x="7848268" y="3004923"/>
            <a:ext cx="3819965" cy="867545"/>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a:ln>
                  <a:noFill/>
                </a:ln>
                <a:solidFill>
                  <a:srgbClr val="000000"/>
                </a:solidFill>
                <a:effectLst/>
                <a:uLnTx/>
                <a:uFillTx/>
                <a:latin typeface="TeX Gyre Adventor 2"/>
                <a:ea typeface="+mn-ea"/>
                <a:cs typeface="+mn-cs"/>
              </a:rPr>
              <a:t>Info + Helpful Links:</a:t>
            </a:r>
          </a:p>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a:ln>
                  <a:noFill/>
                </a:ln>
                <a:solidFill>
                  <a:srgbClr val="000000"/>
                </a:solidFill>
                <a:effectLst/>
                <a:uLnTx/>
                <a:uFillTx/>
                <a:latin typeface="TeX Gyre Adventor 2"/>
                <a:ea typeface="+mn-ea"/>
                <a:cs typeface="+mn-cs"/>
                <a:hlinkClick r:id="rId9"/>
              </a:rPr>
              <a:t>https://www.cpb.org/Next-Generation-Warning-System-Grant-Program</a:t>
            </a:r>
            <a:endParaRPr kumimoji="0" lang="en-US" sz="1666" b="0" i="0" u="none" strike="noStrike" kern="1200" cap="none" spc="0" normalizeH="0" baseline="0" noProof="0">
              <a:ln>
                <a:noFill/>
              </a:ln>
              <a:solidFill>
                <a:srgbClr val="000000"/>
              </a:solidFill>
              <a:effectLst/>
              <a:uLnTx/>
              <a:uFillTx/>
              <a:latin typeface="TeX Gyre Adventor 2"/>
              <a:ea typeface="+mn-ea"/>
              <a:cs typeface="+mn-cs"/>
            </a:endParaRPr>
          </a:p>
        </p:txBody>
      </p:sp>
      <p:sp>
        <p:nvSpPr>
          <p:cNvPr id="15" name="AutoShape 15">
            <a:extLst>
              <a:ext uri="{C183D7F6-B498-43B3-948B-1728B52AA6E4}">
                <adec:decorative xmlns:adec="http://schemas.microsoft.com/office/drawing/2017/decorative" val="1"/>
              </a:ext>
            </a:extLst>
          </p:cNvPr>
          <p:cNvSpPr/>
          <p:nvPr/>
        </p:nvSpPr>
        <p:spPr>
          <a:xfrm flipV="1">
            <a:off x="1" y="6145224"/>
            <a:ext cx="12192000" cy="81404"/>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descr="Women speaking on phone"/>
          <p:cNvGrpSpPr/>
          <p:nvPr/>
        </p:nvGrpSpPr>
        <p:grpSpPr>
          <a:xfrm>
            <a:off x="0" y="2862746"/>
            <a:ext cx="5838004" cy="3995254"/>
            <a:chOff x="0" y="0"/>
            <a:chExt cx="12052568" cy="7990508"/>
          </a:xfrm>
        </p:grpSpPr>
        <p:pic>
          <p:nvPicPr>
            <p:cNvPr id="17" name="Picture 17"/>
            <p:cNvPicPr>
              <a:picLocks noChangeAspect="1"/>
            </p:cNvPicPr>
            <p:nvPr/>
          </p:nvPicPr>
          <p:blipFill>
            <a:blip r:embed="rId10"/>
            <a:srcRect t="277" b="277"/>
            <a:stretch>
              <a:fillRect/>
            </a:stretch>
          </p:blipFill>
          <p:spPr>
            <a:xfrm>
              <a:off x="0" y="0"/>
              <a:ext cx="12052568" cy="7990508"/>
            </a:xfrm>
            <a:prstGeom prst="rect">
              <a:avLst/>
            </a:prstGeom>
          </p:spPr>
        </p:pic>
      </p:grpSp>
      <p:sp>
        <p:nvSpPr>
          <p:cNvPr id="18" name="TextBox 18"/>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10" name="TextBox 14">
            <a:extLst>
              <a:ext uri="{FF2B5EF4-FFF2-40B4-BE49-F238E27FC236}">
                <a16:creationId xmlns:a16="http://schemas.microsoft.com/office/drawing/2014/main" id="{D7B91B73-5AE2-31F1-457A-4243C6AFD35D}"/>
              </a:ext>
            </a:extLst>
          </p:cNvPr>
          <p:cNvSpPr txBox="1"/>
          <p:nvPr/>
        </p:nvSpPr>
        <p:spPr>
          <a:xfrm>
            <a:off x="7848268" y="4057377"/>
            <a:ext cx="3819965" cy="564835"/>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ct val="0"/>
              </a:spcBef>
              <a:spcAft>
                <a:spcPts val="0"/>
              </a:spcAft>
              <a:buClrTx/>
              <a:buSzTx/>
              <a:buFontTx/>
              <a:buNone/>
              <a:tabLst/>
              <a:defRPr/>
            </a:pPr>
            <a:r>
              <a:rPr kumimoji="0" lang="en-US" sz="1666" b="0" i="0" u="none" strike="noStrike" kern="1200" cap="none" spc="0" normalizeH="0" baseline="0" noProof="0">
                <a:ln>
                  <a:noFill/>
                </a:ln>
                <a:solidFill>
                  <a:srgbClr val="000000"/>
                </a:solidFill>
                <a:effectLst/>
                <a:uLnTx/>
                <a:uFillTx/>
                <a:latin typeface="TeX Gyre Adventor 2"/>
                <a:ea typeface="+mn-ea"/>
                <a:cs typeface="+mn-cs"/>
              </a:rPr>
              <a:t>Complete brief survey about your experience today</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7898CF-EFD6-0A17-0743-51F98B82478D}"/>
              </a:ext>
            </a:extLst>
          </p:cNvPr>
          <p:cNvSpPr/>
          <p:nvPr/>
        </p:nvSpPr>
        <p:spPr>
          <a:xfrm>
            <a:off x="9803877" y="0"/>
            <a:ext cx="2388124" cy="452440"/>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Appendix: Additional Resources</a:t>
            </a:r>
          </a:p>
        </p:txBody>
      </p:sp>
      <p:sp>
        <p:nvSpPr>
          <p:cNvPr id="3" name="Title 2">
            <a:extLst>
              <a:ext uri="{FF2B5EF4-FFF2-40B4-BE49-F238E27FC236}">
                <a16:creationId xmlns:a16="http://schemas.microsoft.com/office/drawing/2014/main" id="{AD85F763-DA48-3125-D27D-D55569496CB1}"/>
              </a:ext>
            </a:extLst>
          </p:cNvPr>
          <p:cNvSpPr>
            <a:spLocks noGrp="1"/>
          </p:cNvSpPr>
          <p:nvPr>
            <p:ph type="title"/>
          </p:nvPr>
        </p:nvSpPr>
        <p:spPr/>
        <p:txBody>
          <a:bodyPr/>
          <a:lstStyle/>
          <a:p>
            <a:r>
              <a:rPr lang="en-US"/>
              <a:t>Appendix – Additional Resources</a:t>
            </a:r>
          </a:p>
        </p:txBody>
      </p:sp>
      <p:sp>
        <p:nvSpPr>
          <p:cNvPr id="2" name="Content Placeholder 1">
            <a:extLst>
              <a:ext uri="{FF2B5EF4-FFF2-40B4-BE49-F238E27FC236}">
                <a16:creationId xmlns:a16="http://schemas.microsoft.com/office/drawing/2014/main" id="{96F186E1-5187-31FC-8B78-205E12A6537B}"/>
              </a:ext>
            </a:extLst>
          </p:cNvPr>
          <p:cNvSpPr>
            <a:spLocks noGrp="1"/>
          </p:cNvSpPr>
          <p:nvPr>
            <p:ph idx="1"/>
          </p:nvPr>
        </p:nvSpPr>
        <p:spPr>
          <a:xfrm>
            <a:off x="738189" y="1319041"/>
            <a:ext cx="10715627" cy="4649791"/>
          </a:xfrm>
        </p:spPr>
        <p:txBody>
          <a:bodyPr>
            <a:normAutofit/>
          </a:bodyPr>
          <a:lstStyle/>
          <a:p>
            <a:pPr>
              <a:buClr>
                <a:schemeClr val="tx1"/>
              </a:buClr>
            </a:pPr>
            <a:r>
              <a:rPr lang="en-US" dirty="0">
                <a:hlinkClick r:id="rId3"/>
              </a:rPr>
              <a:t>Audio Division Headlines | Federal Communications Commission (fcc.gov)</a:t>
            </a:r>
            <a:endParaRPr lang="en-US" dirty="0">
              <a:hlinkClick r:id="rId4"/>
            </a:endParaRPr>
          </a:p>
          <a:p>
            <a:pPr>
              <a:buClr>
                <a:schemeClr val="tx1"/>
              </a:buClr>
            </a:pPr>
            <a:r>
              <a:rPr lang="en-US" dirty="0">
                <a:hlinkClick r:id="rId5"/>
              </a:rPr>
              <a:t>Broadcast Radio Links | Federal Communications Commission (fcc.gov)</a:t>
            </a:r>
            <a:endParaRPr lang="en-US" dirty="0"/>
          </a:p>
          <a:p>
            <a:pPr>
              <a:buClr>
                <a:schemeClr val="tx1"/>
              </a:buClr>
            </a:pPr>
            <a:r>
              <a:rPr lang="en-US" dirty="0">
                <a:hlinkClick r:id="rId6"/>
              </a:rPr>
              <a:t>Tribal and Rural Radio | Federal Communications Commission (fcc.gov)</a:t>
            </a:r>
            <a:endParaRPr lang="en-US" dirty="0"/>
          </a:p>
          <a:p>
            <a:pPr>
              <a:buClr>
                <a:schemeClr val="tx1"/>
              </a:buClr>
            </a:pPr>
            <a:r>
              <a:rPr lang="en-US" dirty="0">
                <a:hlinkClick r:id="rId7"/>
              </a:rPr>
              <a:t>National Radio Systems Committee | Setting Standards for the Future of Radio (nrscstandards.org)</a:t>
            </a:r>
            <a:endParaRPr lang="en-US" dirty="0"/>
          </a:p>
          <a:p>
            <a:pPr>
              <a:buClr>
                <a:schemeClr val="tx1"/>
              </a:buClr>
            </a:pPr>
            <a:r>
              <a:rPr lang="en-US" dirty="0">
                <a:hlinkClick r:id="rId8"/>
              </a:rPr>
              <a:t>eCFR :: 47 CFR Part 73 -- Radio Broadcast Services</a:t>
            </a:r>
            <a:endParaRPr lang="en-US" dirty="0"/>
          </a:p>
          <a:p>
            <a:pPr>
              <a:buClr>
                <a:schemeClr val="tx1"/>
              </a:buClr>
            </a:pPr>
            <a:r>
              <a:rPr lang="en-US" dirty="0">
                <a:hlinkClick r:id="rId9"/>
              </a:rPr>
              <a:t>License Renewal Applications for Radio Broadcast Stations | Federal Communications Commission (fcc.gov)</a:t>
            </a:r>
            <a:endParaRPr lang="en-US" dirty="0"/>
          </a:p>
          <a:p>
            <a:pPr>
              <a:buClr>
                <a:schemeClr val="tx1"/>
              </a:buClr>
            </a:pPr>
            <a:r>
              <a:rPr lang="en-US" dirty="0">
                <a:hlinkClick r:id="rId10"/>
              </a:rPr>
              <a:t>Radio Technology | Radio Industry news | Radio World</a:t>
            </a:r>
            <a:endParaRPr lang="en-US" dirty="0"/>
          </a:p>
          <a:p>
            <a:pPr>
              <a:buClr>
                <a:schemeClr val="tx1"/>
              </a:buClr>
            </a:pPr>
            <a:r>
              <a:rPr lang="en-US" dirty="0">
                <a:hlinkClick r:id="rId11"/>
              </a:rPr>
              <a:t>We Are Broadcasters | We are Local. National. Personal.</a:t>
            </a:r>
            <a:endParaRPr lang="en-US" dirty="0"/>
          </a:p>
          <a:p>
            <a:endParaRPr lang="en-US" dirty="0"/>
          </a:p>
        </p:txBody>
      </p:sp>
      <p:sp>
        <p:nvSpPr>
          <p:cNvPr id="4" name="Slide Number Placeholder 3">
            <a:extLst>
              <a:ext uri="{FF2B5EF4-FFF2-40B4-BE49-F238E27FC236}">
                <a16:creationId xmlns:a16="http://schemas.microsoft.com/office/drawing/2014/main" id="{1294FAF0-20CD-201A-C8E8-FC6DC57E72D5}"/>
              </a:ext>
            </a:extLst>
          </p:cNvPr>
          <p:cNvSpPr>
            <a:spLocks noGrp="1"/>
          </p:cNvSpPr>
          <p:nvPr>
            <p:ph type="sldNum" sz="quarter" idx="12"/>
          </p:nvPr>
        </p:nvSpPr>
        <p:spPr/>
        <p:txBody>
          <a:bodyPr/>
          <a:lstStyle/>
          <a:p>
            <a:fld id="{8FCC257D-A786-9244-9E17-CE618C8B9275}" type="slidenum">
              <a:rPr lang="en-US" smtClean="0"/>
              <a:pPr/>
              <a:t>105</a:t>
            </a:fld>
            <a:endParaRPr lang="en-US"/>
          </a:p>
        </p:txBody>
      </p:sp>
    </p:spTree>
    <p:extLst>
      <p:ext uri="{BB962C8B-B14F-4D97-AF65-F5344CB8AC3E}">
        <p14:creationId xmlns:p14="http://schemas.microsoft.com/office/powerpoint/2010/main" val="25402155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7898CF-EFD6-0A17-0743-51F98B82478D}"/>
              </a:ext>
            </a:extLst>
          </p:cNvPr>
          <p:cNvSpPr/>
          <p:nvPr/>
        </p:nvSpPr>
        <p:spPr>
          <a:xfrm>
            <a:off x="9803877" y="0"/>
            <a:ext cx="2388124" cy="452440"/>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a:solidFill>
                  <a:schemeClr val="bg1"/>
                </a:solidFill>
              </a:rPr>
              <a:t>Appendix: Additional Resources</a:t>
            </a:r>
          </a:p>
        </p:txBody>
      </p:sp>
      <p:sp>
        <p:nvSpPr>
          <p:cNvPr id="3" name="Title 2">
            <a:extLst>
              <a:ext uri="{FF2B5EF4-FFF2-40B4-BE49-F238E27FC236}">
                <a16:creationId xmlns:a16="http://schemas.microsoft.com/office/drawing/2014/main" id="{AD85F763-DA48-3125-D27D-D55569496CB1}"/>
              </a:ext>
            </a:extLst>
          </p:cNvPr>
          <p:cNvSpPr>
            <a:spLocks noGrp="1"/>
          </p:cNvSpPr>
          <p:nvPr>
            <p:ph type="title"/>
          </p:nvPr>
        </p:nvSpPr>
        <p:spPr/>
        <p:txBody>
          <a:bodyPr/>
          <a:lstStyle/>
          <a:p>
            <a:r>
              <a:rPr lang="en-US"/>
              <a:t>Appendix – Additional Resources, Continued</a:t>
            </a:r>
          </a:p>
        </p:txBody>
      </p:sp>
      <p:sp>
        <p:nvSpPr>
          <p:cNvPr id="2" name="Content Placeholder 1">
            <a:extLst>
              <a:ext uri="{FF2B5EF4-FFF2-40B4-BE49-F238E27FC236}">
                <a16:creationId xmlns:a16="http://schemas.microsoft.com/office/drawing/2014/main" id="{96F186E1-5187-31FC-8B78-205E12A6537B}"/>
              </a:ext>
            </a:extLst>
          </p:cNvPr>
          <p:cNvSpPr>
            <a:spLocks noGrp="1"/>
          </p:cNvSpPr>
          <p:nvPr>
            <p:ph idx="1"/>
          </p:nvPr>
        </p:nvSpPr>
        <p:spPr>
          <a:xfrm>
            <a:off x="738189" y="1319042"/>
            <a:ext cx="10715627" cy="4976156"/>
          </a:xfrm>
        </p:spPr>
        <p:txBody>
          <a:bodyPr>
            <a:normAutofit/>
          </a:bodyPr>
          <a:lstStyle/>
          <a:p>
            <a:pPr>
              <a:buClr>
                <a:schemeClr val="tx1"/>
              </a:buClr>
            </a:pPr>
            <a:r>
              <a:rPr lang="en-US">
                <a:hlinkClick r:id="rId3"/>
              </a:rPr>
              <a:t>Homepage - HD Radio - HD Radio</a:t>
            </a:r>
            <a:endParaRPr lang="en-US"/>
          </a:p>
          <a:p>
            <a:pPr>
              <a:buClr>
                <a:schemeClr val="tx1"/>
              </a:buClr>
            </a:pPr>
            <a:r>
              <a:rPr lang="en-US">
                <a:hlinkClick r:id="rId4"/>
              </a:rPr>
              <a:t>All-Digital AM - HD Radio - HD Radio</a:t>
            </a:r>
            <a:endParaRPr lang="en-US">
              <a:hlinkClick r:id="rId5"/>
            </a:endParaRPr>
          </a:p>
          <a:p>
            <a:pPr>
              <a:buClr>
                <a:schemeClr val="tx1"/>
              </a:buClr>
            </a:pPr>
            <a:r>
              <a:rPr lang="en-US">
                <a:hlinkClick r:id="rId5"/>
              </a:rPr>
              <a:t>Home - The Warn Room</a:t>
            </a:r>
            <a:endParaRPr lang="en-US"/>
          </a:p>
          <a:p>
            <a:pPr>
              <a:buClr>
                <a:schemeClr val="tx1"/>
              </a:buClr>
            </a:pPr>
            <a:r>
              <a:rPr lang="en-US">
                <a:hlinkClick r:id="rId6"/>
              </a:rPr>
              <a:t>PBS – WARN</a:t>
            </a:r>
            <a:endParaRPr lang="en-US"/>
          </a:p>
          <a:p>
            <a:pPr>
              <a:buClr>
                <a:schemeClr val="tx1"/>
              </a:buClr>
            </a:pPr>
            <a:r>
              <a:rPr lang="en-US">
                <a:hlinkClick r:id="rId7"/>
              </a:rPr>
              <a:t>NAB: The Voice for America's Radio and TV Broadcasters</a:t>
            </a:r>
            <a:endParaRPr lang="en-US"/>
          </a:p>
          <a:p>
            <a:pPr>
              <a:buClr>
                <a:schemeClr val="tx1"/>
              </a:buClr>
            </a:pPr>
            <a:r>
              <a:rPr lang="en-US">
                <a:hlinkClick r:id="rId8"/>
              </a:rPr>
              <a:t>NPR Distribution</a:t>
            </a:r>
            <a:endParaRPr lang="en-US"/>
          </a:p>
          <a:p>
            <a:pPr>
              <a:buClr>
                <a:schemeClr val="tx1"/>
              </a:buClr>
            </a:pPr>
            <a:r>
              <a:rPr lang="en-US">
                <a:hlinkClick r:id="rId9"/>
              </a:rPr>
              <a:t>Home - Association of Public Radio Engineers (apre.us)</a:t>
            </a:r>
            <a:endParaRPr lang="en-US"/>
          </a:p>
          <a:p>
            <a:pPr>
              <a:buClr>
                <a:schemeClr val="tx1"/>
              </a:buClr>
            </a:pPr>
            <a:r>
              <a:rPr lang="en-US">
                <a:hlinkClick r:id="rId10"/>
              </a:rPr>
              <a:t>Emergency Alert System (EAS) | Federal Communications Commission (fcc.gov)</a:t>
            </a:r>
            <a:endParaRPr lang="en-US"/>
          </a:p>
          <a:p>
            <a:pPr>
              <a:buClr>
                <a:schemeClr val="tx1"/>
              </a:buClr>
            </a:pPr>
            <a:r>
              <a:rPr lang="en-US">
                <a:hlinkClick r:id="rId11"/>
              </a:rPr>
              <a:t>IPAWS Best Practices (fema.gov)</a:t>
            </a:r>
            <a:endParaRPr lang="en-US"/>
          </a:p>
          <a:p>
            <a:r>
              <a:rPr lang="en-US">
                <a:hlinkClick r:id="rId12"/>
              </a:rPr>
              <a:t>Program Info guidelines for enhanced product token - HD Radio - HD Radio</a:t>
            </a:r>
            <a:endParaRPr lang="en-US"/>
          </a:p>
        </p:txBody>
      </p:sp>
      <p:sp>
        <p:nvSpPr>
          <p:cNvPr id="4" name="Slide Number Placeholder 3">
            <a:extLst>
              <a:ext uri="{FF2B5EF4-FFF2-40B4-BE49-F238E27FC236}">
                <a16:creationId xmlns:a16="http://schemas.microsoft.com/office/drawing/2014/main" id="{1294FAF0-20CD-201A-C8E8-FC6DC57E72D5}"/>
              </a:ext>
            </a:extLst>
          </p:cNvPr>
          <p:cNvSpPr>
            <a:spLocks noGrp="1"/>
          </p:cNvSpPr>
          <p:nvPr>
            <p:ph type="sldNum" sz="quarter" idx="12"/>
          </p:nvPr>
        </p:nvSpPr>
        <p:spPr/>
        <p:txBody>
          <a:bodyPr/>
          <a:lstStyle/>
          <a:p>
            <a:fld id="{8FCC257D-A786-9244-9E17-CE618C8B9275}" type="slidenum">
              <a:rPr lang="en-US" smtClean="0"/>
              <a:pPr/>
              <a:t>106</a:t>
            </a:fld>
            <a:endParaRPr lang="en-US"/>
          </a:p>
        </p:txBody>
      </p:sp>
    </p:spTree>
    <p:extLst>
      <p:ext uri="{BB962C8B-B14F-4D97-AF65-F5344CB8AC3E}">
        <p14:creationId xmlns:p14="http://schemas.microsoft.com/office/powerpoint/2010/main" val="20007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6ACB9C-D4E7-4C0A-6E46-F5AC27B341E6}"/>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4" name="Title 3">
            <a:extLst>
              <a:ext uri="{FF2B5EF4-FFF2-40B4-BE49-F238E27FC236}">
                <a16:creationId xmlns:a16="http://schemas.microsoft.com/office/drawing/2014/main" id="{423BC81F-62BB-4479-4F00-45E5BBA07760}"/>
              </a:ext>
            </a:extLst>
          </p:cNvPr>
          <p:cNvSpPr>
            <a:spLocks noGrp="1"/>
          </p:cNvSpPr>
          <p:nvPr>
            <p:ph type="title"/>
          </p:nvPr>
        </p:nvSpPr>
        <p:spPr/>
        <p:txBody>
          <a:bodyPr/>
          <a:lstStyle/>
          <a:p>
            <a:r>
              <a:rPr lang="en-US"/>
              <a:t>Emergency Alert System (EAS)</a:t>
            </a:r>
          </a:p>
        </p:txBody>
      </p:sp>
      <p:sp>
        <p:nvSpPr>
          <p:cNvPr id="7" name="Rectangle 6">
            <a:extLst>
              <a:ext uri="{FF2B5EF4-FFF2-40B4-BE49-F238E27FC236}">
                <a16:creationId xmlns:a16="http://schemas.microsoft.com/office/drawing/2014/main" id="{A0F12D7A-C9C7-5F37-815E-8D4591E54E03}"/>
              </a:ext>
            </a:extLst>
          </p:cNvPr>
          <p:cNvSpPr/>
          <p:nvPr/>
        </p:nvSpPr>
        <p:spPr>
          <a:xfrm>
            <a:off x="738182" y="1426886"/>
            <a:ext cx="10715627" cy="122792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a:ea typeface="Source Sans Pro" panose="020B0503030403020204" pitchFamily="34" charset="0"/>
                <a:cs typeface="+mn-cs"/>
              </a:rPr>
              <a:t>FCC rules require all radio, television, cable, wireline, and satellite providers to participate in the EAS. Participants must maintain EAS equipment able to receive and re-transmit a national alert.  Participants are encouraged to support broadcast of emergency information sent from state and local authorities.</a:t>
            </a:r>
          </a:p>
        </p:txBody>
      </p:sp>
      <p:sp>
        <p:nvSpPr>
          <p:cNvPr id="2" name="Content Placeholder 1">
            <a:extLst>
              <a:ext uri="{FF2B5EF4-FFF2-40B4-BE49-F238E27FC236}">
                <a16:creationId xmlns:a16="http://schemas.microsoft.com/office/drawing/2014/main" id="{B6252971-9249-7CF6-8F5E-CAC168D3D9A3}"/>
              </a:ext>
            </a:extLst>
          </p:cNvPr>
          <p:cNvSpPr>
            <a:spLocks noGrp="1"/>
          </p:cNvSpPr>
          <p:nvPr>
            <p:ph sz="half" idx="1"/>
          </p:nvPr>
        </p:nvSpPr>
        <p:spPr>
          <a:xfrm>
            <a:off x="738183" y="2674861"/>
            <a:ext cx="10715627" cy="3245422"/>
          </a:xfrm>
        </p:spPr>
        <p:txBody>
          <a:bodyPr>
            <a:noAutofit/>
          </a:bodyPr>
          <a:lstStyle/>
          <a:p>
            <a:pPr>
              <a:lnSpc>
                <a:spcPct val="120000"/>
              </a:lnSpc>
              <a:buClr>
                <a:schemeClr val="tx1"/>
              </a:buClr>
            </a:pPr>
            <a:r>
              <a:rPr lang="en-US"/>
              <a:t>EAS participants must monitor the FEMA IPAWS EAS Feed and other audio sources in accordance with State EAS Plans</a:t>
            </a:r>
          </a:p>
          <a:p>
            <a:pPr lvl="1">
              <a:lnSpc>
                <a:spcPct val="120000"/>
              </a:lnSpc>
              <a:spcBef>
                <a:spcPts val="600"/>
              </a:spcBef>
              <a:buClr>
                <a:schemeClr val="tx1"/>
              </a:buClr>
            </a:pPr>
            <a:r>
              <a:rPr lang="en-US"/>
              <a:t>State Emergency Communications Committees (SECCs) develop the State EAS Plans that describe state and local EAS operations and contain guidelines that define local alerting authorities and EAS participants roles and responsibilities for use and activation of the EAS</a:t>
            </a:r>
          </a:p>
          <a:p>
            <a:pPr>
              <a:lnSpc>
                <a:spcPct val="120000"/>
              </a:lnSpc>
              <a:buClr>
                <a:schemeClr val="tx1"/>
              </a:buClr>
            </a:pPr>
            <a:r>
              <a:rPr lang="en-US"/>
              <a:t>All EAS participants must:</a:t>
            </a:r>
          </a:p>
          <a:p>
            <a:pPr lvl="1">
              <a:lnSpc>
                <a:spcPct val="120000"/>
              </a:lnSpc>
              <a:spcBef>
                <a:spcPts val="0"/>
              </a:spcBef>
              <a:buClr>
                <a:schemeClr val="tx1"/>
              </a:buClr>
            </a:pPr>
            <a:r>
              <a:rPr lang="en-US"/>
              <a:t>Immediately broadcast a national emergency message</a:t>
            </a:r>
          </a:p>
          <a:p>
            <a:pPr lvl="1">
              <a:lnSpc>
                <a:spcPct val="120000"/>
              </a:lnSpc>
              <a:spcBef>
                <a:spcPts val="0"/>
              </a:spcBef>
              <a:buClr>
                <a:schemeClr val="tx1"/>
              </a:buClr>
            </a:pPr>
            <a:r>
              <a:rPr lang="en-US"/>
              <a:t>Receive and broadcast state initiated monthly EAS tests</a:t>
            </a:r>
          </a:p>
          <a:p>
            <a:pPr lvl="1">
              <a:lnSpc>
                <a:spcPct val="120000"/>
              </a:lnSpc>
              <a:spcBef>
                <a:spcPts val="0"/>
              </a:spcBef>
              <a:buClr>
                <a:schemeClr val="tx1"/>
              </a:buClr>
            </a:pPr>
            <a:r>
              <a:rPr lang="en-US"/>
              <a:t>Initiate EAS Required Weekly Test</a:t>
            </a:r>
          </a:p>
        </p:txBody>
      </p:sp>
      <p:sp>
        <p:nvSpPr>
          <p:cNvPr id="6" name="Slide Number Placeholder 5">
            <a:extLst>
              <a:ext uri="{FF2B5EF4-FFF2-40B4-BE49-F238E27FC236}">
                <a16:creationId xmlns:a16="http://schemas.microsoft.com/office/drawing/2014/main" id="{E8FC5BC6-6AB0-B9F1-94E2-FD97557DDF9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647759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F9B279E-8A89-2606-9CDB-7FC6C884F62F}"/>
              </a:ext>
            </a:extLst>
          </p:cNvPr>
          <p:cNvSpPr/>
          <p:nvPr/>
        </p:nvSpPr>
        <p:spPr>
          <a:xfrm>
            <a:off x="6579659" y="2164244"/>
            <a:ext cx="4874150" cy="4483046"/>
          </a:xfrm>
          <a:prstGeom prst="rect">
            <a:avLst/>
          </a:prstGeom>
          <a:solidFill>
            <a:srgbClr val="CFD9EA"/>
          </a:solidFill>
          <a:ln w="19050" cap="flat" cmpd="sng" algn="ctr">
            <a:noFill/>
            <a:prstDash val="lgDash"/>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FEMA maintains the National Public Warning System (NPWS) – a network of selected radio stations that also perform as Primary Entry Point (PEP) Stations for dissemination of a national emergency message.</a:t>
            </a:r>
          </a:p>
          <a:p>
            <a:pPr marL="285750" marR="0" lvl="0" indent="-285750"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PEP station transmitter facilities are enhanced to be highly resilient in all hazard scenarios and expected to be on the air ready to broadcast a national emergency message at all times</a:t>
            </a:r>
          </a:p>
          <a:p>
            <a:pPr marL="285750" marR="0" lvl="0" indent="-285750"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In the event of disruption to the IPAWS, the NPWS serves as an independent and resilient source to initiate broadcast of a national warning or emergency message</a:t>
            </a:r>
          </a:p>
          <a:p>
            <a:pPr marL="285750" marR="0" lvl="0" indent="-285750"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77 PEP stations provide direct coverage for 90% of the US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p:txBody>
      </p:sp>
      <p:sp>
        <p:nvSpPr>
          <p:cNvPr id="9" name="Rectangle 8">
            <a:extLst>
              <a:ext uri="{FF2B5EF4-FFF2-40B4-BE49-F238E27FC236}">
                <a16:creationId xmlns:a16="http://schemas.microsoft.com/office/drawing/2014/main" id="{6D6ACB9C-D4E7-4C0A-6E46-F5AC27B341E6}"/>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4" name="Title 3">
            <a:extLst>
              <a:ext uri="{FF2B5EF4-FFF2-40B4-BE49-F238E27FC236}">
                <a16:creationId xmlns:a16="http://schemas.microsoft.com/office/drawing/2014/main" id="{423BC81F-62BB-4479-4F00-45E5BBA07760}"/>
              </a:ext>
            </a:extLst>
          </p:cNvPr>
          <p:cNvSpPr>
            <a:spLocks noGrp="1"/>
          </p:cNvSpPr>
          <p:nvPr>
            <p:ph type="title"/>
          </p:nvPr>
        </p:nvSpPr>
        <p:spPr>
          <a:xfrm>
            <a:off x="738189" y="319920"/>
            <a:ext cx="10715627" cy="743347"/>
          </a:xfrm>
        </p:spPr>
        <p:txBody>
          <a:bodyPr/>
          <a:lstStyle/>
          <a:p>
            <a:r>
              <a:rPr lang="en-US"/>
              <a:t>Emergency Alert System (EAS)</a:t>
            </a:r>
          </a:p>
        </p:txBody>
      </p:sp>
      <p:sp>
        <p:nvSpPr>
          <p:cNvPr id="2" name="Content Placeholder 1">
            <a:extLst>
              <a:ext uri="{FF2B5EF4-FFF2-40B4-BE49-F238E27FC236}">
                <a16:creationId xmlns:a16="http://schemas.microsoft.com/office/drawing/2014/main" id="{B6252971-9249-7CF6-8F5E-CAC168D3D9A3}"/>
              </a:ext>
            </a:extLst>
          </p:cNvPr>
          <p:cNvSpPr>
            <a:spLocks noGrp="1"/>
          </p:cNvSpPr>
          <p:nvPr>
            <p:ph sz="half" idx="1"/>
          </p:nvPr>
        </p:nvSpPr>
        <p:spPr>
          <a:xfrm>
            <a:off x="747998" y="2050495"/>
            <a:ext cx="5780018" cy="3855563"/>
          </a:xfrm>
        </p:spPr>
        <p:txBody>
          <a:bodyPr>
            <a:noAutofit/>
          </a:bodyPr>
          <a:lstStyle/>
          <a:p>
            <a:pPr>
              <a:lnSpc>
                <a:spcPct val="100000"/>
              </a:lnSpc>
              <a:buClr>
                <a:schemeClr val="tx1"/>
              </a:buClr>
            </a:pPr>
            <a:r>
              <a:rPr lang="en-US"/>
              <a:t>State Emergency Communications Committees (SECCs) develop the State EAS Plans that describe state and local EAS operations and contain guidelines that define local alerting authorities and EAS participants roles and responsibilities for use and activation of the EAS</a:t>
            </a:r>
          </a:p>
          <a:p>
            <a:pPr>
              <a:lnSpc>
                <a:spcPct val="100000"/>
              </a:lnSpc>
              <a:buClr>
                <a:schemeClr val="tx1"/>
              </a:buClr>
            </a:pPr>
            <a:r>
              <a:rPr lang="en-US"/>
              <a:t>State plans identify monitoring assignments for each EAS participant in a state</a:t>
            </a:r>
          </a:p>
          <a:p>
            <a:pPr>
              <a:lnSpc>
                <a:spcPct val="100000"/>
              </a:lnSpc>
              <a:buClr>
                <a:schemeClr val="tx1"/>
              </a:buClr>
            </a:pPr>
            <a:r>
              <a:rPr lang="en-US"/>
              <a:t>State plans identify how a national emergency message will be disseminated to all stations if the IPAWS is not available to disseminate emergency alerts</a:t>
            </a:r>
          </a:p>
        </p:txBody>
      </p:sp>
      <p:sp>
        <p:nvSpPr>
          <p:cNvPr id="6" name="Slide Number Placeholder 5">
            <a:extLst>
              <a:ext uri="{FF2B5EF4-FFF2-40B4-BE49-F238E27FC236}">
                <a16:creationId xmlns:a16="http://schemas.microsoft.com/office/drawing/2014/main" id="{E8FC5BC6-6AB0-B9F1-94E2-FD97557DDF97}"/>
              </a:ext>
            </a:extLst>
          </p:cNvPr>
          <p:cNvSpPr>
            <a:spLocks noGrp="1"/>
          </p:cNvSpPr>
          <p:nvPr>
            <p:ph type="sldNum" sz="quarter" idx="12"/>
          </p:nvPr>
        </p:nvSpPr>
        <p:spPr>
          <a:xfrm>
            <a:off x="11191187" y="6492875"/>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E8D70DF7-2F3C-1220-EF6B-187FDD9EC040}"/>
              </a:ext>
            </a:extLst>
          </p:cNvPr>
          <p:cNvSpPr/>
          <p:nvPr/>
        </p:nvSpPr>
        <p:spPr>
          <a:xfrm>
            <a:off x="738182" y="1387132"/>
            <a:ext cx="10715627" cy="66336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a:ea typeface="Source Sans Pro" panose="020B0503030403020204" pitchFamily="34" charset="0"/>
                <a:cs typeface="+mn-cs"/>
              </a:rPr>
              <a:t>EAS participants must monitor IPAWS and other sources in accordance with State EAS Plans for emergency alert messages applicable to their audience.</a:t>
            </a:r>
          </a:p>
        </p:txBody>
      </p:sp>
    </p:spTree>
    <p:extLst>
      <p:ext uri="{BB962C8B-B14F-4D97-AF65-F5344CB8AC3E}">
        <p14:creationId xmlns:p14="http://schemas.microsoft.com/office/powerpoint/2010/main" val="887968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EBE553-10EA-B835-0A6D-9817DB6F619F}"/>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IPAWS Alerting Authorities</a:t>
            </a:r>
          </a:p>
        </p:txBody>
      </p:sp>
      <p:pic>
        <p:nvPicPr>
          <p:cNvPr id="6" name="Picture 5">
            <a:extLst>
              <a:ext uri="{FF2B5EF4-FFF2-40B4-BE49-F238E27FC236}">
                <a16:creationId xmlns:a16="http://schemas.microsoft.com/office/drawing/2014/main" id="{E154F277-1895-2FBF-20A8-051B3EBC00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0375" y="1552192"/>
            <a:ext cx="4261104" cy="3291840"/>
          </a:xfrm>
          <a:prstGeom prst="rect">
            <a:avLst/>
          </a:prstGeom>
        </p:spPr>
      </p:pic>
      <p:pic>
        <p:nvPicPr>
          <p:cNvPr id="12" name="Picture 11" descr="Map of United States showing IPAWS Tribal Nation adoption by county as of August 2023">
            <a:extLst>
              <a:ext uri="{FF2B5EF4-FFF2-40B4-BE49-F238E27FC236}">
                <a16:creationId xmlns:a16="http://schemas.microsoft.com/office/drawing/2014/main" id="{8489DF9D-49F0-1877-1E23-344FD16BA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6806" y="1575052"/>
            <a:ext cx="4197005" cy="3246120"/>
          </a:xfrm>
          <a:prstGeom prst="rect">
            <a:avLst/>
          </a:prstGeom>
        </p:spPr>
      </p:pic>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2902331" y="4968879"/>
            <a:ext cx="9084204" cy="627599"/>
          </a:xfrm>
        </p:spPr>
        <p:txBody>
          <a:bodyPr>
            <a:noAutofit/>
          </a:bodyPr>
          <a:lstStyle/>
          <a:p>
            <a:pPr marL="0" indent="0" algn="ctr">
              <a:lnSpc>
                <a:spcPct val="100000"/>
              </a:lnSpc>
              <a:spcBef>
                <a:spcPts val="0"/>
              </a:spcBef>
              <a:buNone/>
            </a:pPr>
            <a:r>
              <a:rPr lang="en-US" sz="1600" b="0" i="0">
                <a:solidFill>
                  <a:srgbClr val="1B1B1B"/>
                </a:solidFill>
                <a:effectLst/>
              </a:rPr>
              <a:t>*All 50 States, Washington DC, Puerto Rico, and the U.S. Virgin Islands have a State level (or equivalent) authorized Alerting Authority.</a:t>
            </a:r>
            <a:endParaRPr lang="en-US" sz="1600"/>
          </a:p>
          <a:p>
            <a:pPr marL="0" indent="0" algn="ctr">
              <a:buNone/>
            </a:pPr>
            <a:endParaRPr lang="en-US" sz="200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graphicFrame>
        <p:nvGraphicFramePr>
          <p:cNvPr id="13" name="Table 13">
            <a:extLst>
              <a:ext uri="{FF2B5EF4-FFF2-40B4-BE49-F238E27FC236}">
                <a16:creationId xmlns:a16="http://schemas.microsoft.com/office/drawing/2014/main" id="{3A4D5245-A8BC-3F26-A1F1-CDBB33D1EB5A}"/>
              </a:ext>
            </a:extLst>
          </p:cNvPr>
          <p:cNvGraphicFramePr>
            <a:graphicFrameLocks noGrp="1"/>
          </p:cNvGraphicFramePr>
          <p:nvPr/>
        </p:nvGraphicFramePr>
        <p:xfrm>
          <a:off x="738189" y="1438091"/>
          <a:ext cx="2126860" cy="3688080"/>
        </p:xfrm>
        <a:graphic>
          <a:graphicData uri="http://schemas.openxmlformats.org/drawingml/2006/table">
            <a:tbl>
              <a:tblPr firstRow="1" bandRow="1">
                <a:tableStyleId>{5940675A-B579-460E-94D1-54222C63F5DA}</a:tableStyleId>
              </a:tblPr>
              <a:tblGrid>
                <a:gridCol w="2126860">
                  <a:extLst>
                    <a:ext uri="{9D8B030D-6E8A-4147-A177-3AD203B41FA5}">
                      <a16:colId xmlns:a16="http://schemas.microsoft.com/office/drawing/2014/main" val="1338636533"/>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u="none" strike="noStrike" kern="1200">
                          <a:solidFill>
                            <a:srgbClr val="000000"/>
                          </a:solidFill>
                          <a:effectLst/>
                          <a:latin typeface="+mn-lt"/>
                        </a:rPr>
                        <a:t>1,836 Total</a:t>
                      </a:r>
                      <a:r>
                        <a:rPr lang="en-US" sz="1800" b="1" u="none" strike="noStrike" kern="1200" baseline="0">
                          <a:solidFill>
                            <a:srgbClr val="000000"/>
                          </a:solidFill>
                          <a:effectLst/>
                          <a:latin typeface="+mn-lt"/>
                        </a:rPr>
                        <a:t> IPAWS </a:t>
                      </a:r>
                      <a:r>
                        <a:rPr lang="en-US" sz="1800" b="1" u="none" strike="noStrike" kern="1200">
                          <a:solidFill>
                            <a:srgbClr val="000000"/>
                          </a:solidFill>
                          <a:effectLst/>
                          <a:latin typeface="+mn-lt"/>
                        </a:rPr>
                        <a:t>Alerting</a:t>
                      </a:r>
                      <a:r>
                        <a:rPr lang="en-US" sz="1800" b="1" u="none" strike="noStrike" kern="1200" baseline="0">
                          <a:solidFill>
                            <a:srgbClr val="000000"/>
                          </a:solidFill>
                          <a:effectLst/>
                          <a:latin typeface="+mn-lt"/>
                        </a:rPr>
                        <a:t> Authorities sending an average of 21,965 per month</a:t>
                      </a:r>
                      <a:endParaRPr lang="en-US" sz="1800" b="1" i="0" u="none" strike="noStrike" kern="1200">
                        <a:solidFill>
                          <a:srgbClr val="000000"/>
                        </a:solidFill>
                        <a:effectLst/>
                        <a:latin typeface="+mn-lt"/>
                        <a:ea typeface="+mn-ea"/>
                        <a:cs typeface="+mn-cs"/>
                      </a:endParaRPr>
                    </a:p>
                  </a:txBody>
                  <a:tcPr/>
                </a:tc>
                <a:extLst>
                  <a:ext uri="{0D108BD9-81ED-4DB2-BD59-A6C34878D82A}">
                    <a16:rowId xmlns:a16="http://schemas.microsoft.com/office/drawing/2014/main" val="70035786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u="none" strike="noStrike">
                          <a:solidFill>
                            <a:srgbClr val="000000"/>
                          </a:solidFill>
                          <a:effectLst/>
                          <a:latin typeface="+mn-lt"/>
                        </a:rPr>
                        <a:t>1,712 Local </a:t>
                      </a:r>
                    </a:p>
                  </a:txBody>
                  <a:tcPr/>
                </a:tc>
                <a:extLst>
                  <a:ext uri="{0D108BD9-81ED-4DB2-BD59-A6C34878D82A}">
                    <a16:rowId xmlns:a16="http://schemas.microsoft.com/office/drawing/2014/main" val="194529994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u="none" strike="noStrike">
                          <a:solidFill>
                            <a:srgbClr val="000000"/>
                          </a:solidFill>
                          <a:effectLst/>
                          <a:latin typeface="+mn-lt"/>
                        </a:rPr>
                        <a:t>86 State-wide</a:t>
                      </a:r>
                      <a:endParaRPr lang="en-US" sz="1800" b="0" i="0" u="none" strike="noStrike">
                        <a:solidFill>
                          <a:srgbClr val="000000"/>
                        </a:solidFill>
                        <a:effectLst/>
                        <a:latin typeface="+mn-lt"/>
                      </a:endParaRPr>
                    </a:p>
                  </a:txBody>
                  <a:tcPr/>
                </a:tc>
                <a:extLst>
                  <a:ext uri="{0D108BD9-81ED-4DB2-BD59-A6C34878D82A}">
                    <a16:rowId xmlns:a16="http://schemas.microsoft.com/office/drawing/2014/main" val="399199068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rPr>
                        <a:t>21 Military</a:t>
                      </a:r>
                    </a:p>
                  </a:txBody>
                  <a:tcPr/>
                </a:tc>
                <a:extLst>
                  <a:ext uri="{0D108BD9-81ED-4DB2-BD59-A6C34878D82A}">
                    <a16:rowId xmlns:a16="http://schemas.microsoft.com/office/drawing/2014/main" val="207241059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rPr>
                        <a:t>4 Territory</a:t>
                      </a:r>
                    </a:p>
                  </a:txBody>
                  <a:tcPr/>
                </a:tc>
                <a:extLst>
                  <a:ext uri="{0D108BD9-81ED-4DB2-BD59-A6C34878D82A}">
                    <a16:rowId xmlns:a16="http://schemas.microsoft.com/office/drawing/2014/main" val="376578107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rPr>
                        <a:t>11 Tribal</a:t>
                      </a:r>
                    </a:p>
                  </a:txBody>
                  <a:tcPr/>
                </a:tc>
                <a:extLst>
                  <a:ext uri="{0D108BD9-81ED-4DB2-BD59-A6C34878D82A}">
                    <a16:rowId xmlns:a16="http://schemas.microsoft.com/office/drawing/2014/main" val="213655822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rPr>
                        <a:t>3 Federal</a:t>
                      </a:r>
                    </a:p>
                  </a:txBody>
                  <a:tcPr/>
                </a:tc>
                <a:extLst>
                  <a:ext uri="{0D108BD9-81ED-4DB2-BD59-A6C34878D82A}">
                    <a16:rowId xmlns:a16="http://schemas.microsoft.com/office/drawing/2014/main" val="1164569717"/>
                  </a:ext>
                </a:extLst>
              </a:tr>
            </a:tbl>
          </a:graphicData>
        </a:graphic>
      </p:graphicFrame>
    </p:spTree>
    <p:extLst>
      <p:ext uri="{BB962C8B-B14F-4D97-AF65-F5344CB8AC3E}">
        <p14:creationId xmlns:p14="http://schemas.microsoft.com/office/powerpoint/2010/main" val="776636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AA0429-FD5C-ADAC-5891-6B3E97388275}"/>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Continuity of Broadcast Operations</a:t>
            </a:r>
          </a:p>
        </p:txBody>
      </p:sp>
      <p:sp>
        <p:nvSpPr>
          <p:cNvPr id="11" name="Rectangle 10">
            <a:extLst>
              <a:ext uri="{FF2B5EF4-FFF2-40B4-BE49-F238E27FC236}">
                <a16:creationId xmlns:a16="http://schemas.microsoft.com/office/drawing/2014/main" id="{1BF1E935-3CB1-120F-DFDE-9C0B9C6C2E1B}"/>
              </a:ext>
            </a:extLst>
          </p:cNvPr>
          <p:cNvSpPr/>
          <p:nvPr/>
        </p:nvSpPr>
        <p:spPr>
          <a:xfrm>
            <a:off x="738189" y="2132486"/>
            <a:ext cx="3692845" cy="3627289"/>
          </a:xfrm>
          <a:prstGeom prst="rect">
            <a:avLst/>
          </a:prstGeom>
          <a:solidFill>
            <a:srgbClr val="CFD9EA"/>
          </a:solidFill>
          <a:ln w="19050" cap="flat" cmpd="sng" algn="ctr">
            <a:noFill/>
            <a:prstDash val="lgDash"/>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Broadcast stations </a:t>
            </a:r>
            <a:r>
              <a:rPr kumimoji="0" lang="en-US" sz="1800" b="1" i="1"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can</a:t>
            </a: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 provide a resilient and reliable source for emergency information to their community before</a:t>
            </a: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 </a:t>
            </a: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during</a:t>
            </a: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 </a:t>
            </a: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and</a:t>
            </a: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 </a:t>
            </a: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after</a:t>
            </a: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  </a:t>
            </a: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emergencies.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Stations should plan to continue broadcast operations through out the wide spectrum of disaster threat scenarios.</a:t>
            </a:r>
          </a:p>
        </p:txBody>
      </p:sp>
      <p:sp>
        <p:nvSpPr>
          <p:cNvPr id="12" name="Rectangle 11">
            <a:extLst>
              <a:ext uri="{FF2B5EF4-FFF2-40B4-BE49-F238E27FC236}">
                <a16:creationId xmlns:a16="http://schemas.microsoft.com/office/drawing/2014/main" id="{A44D2740-919B-9F35-69A2-41121442D1A7}"/>
              </a:ext>
            </a:extLst>
          </p:cNvPr>
          <p:cNvSpPr/>
          <p:nvPr/>
        </p:nvSpPr>
        <p:spPr>
          <a:xfrm>
            <a:off x="4576568" y="2126024"/>
            <a:ext cx="4113187" cy="3627289"/>
          </a:xfrm>
          <a:prstGeom prst="rect">
            <a:avLst/>
          </a:prstGeom>
          <a:solidFill>
            <a:srgbClr val="CFD9EA"/>
          </a:solidFill>
          <a:ln w="19050" cap="flat" cmpd="sng" algn="ctr">
            <a:noFill/>
            <a:prstDash val="lgDash"/>
            <a:miter lim="800000"/>
          </a:ln>
          <a:effectLst/>
        </p:spPr>
        <p:txBody>
          <a:bodyPr rtlCol="0" anchor="t"/>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Develop a Continuity of Broadcast Operations (COBO) Plan to be prepared for major disasters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Risk Assessments provide valuable information needed to craft plans to harden physical plants and operations for broadcast continuity </a:t>
            </a:r>
          </a:p>
        </p:txBody>
      </p:sp>
      <p:sp>
        <p:nvSpPr>
          <p:cNvPr id="8" name="Rectangle 7">
            <a:extLst>
              <a:ext uri="{FF2B5EF4-FFF2-40B4-BE49-F238E27FC236}">
                <a16:creationId xmlns:a16="http://schemas.microsoft.com/office/drawing/2014/main" id="{5450BB88-D799-D749-9370-551B1ED9F408}"/>
              </a:ext>
            </a:extLst>
          </p:cNvPr>
          <p:cNvSpPr/>
          <p:nvPr/>
        </p:nvSpPr>
        <p:spPr>
          <a:xfrm>
            <a:off x="8835289" y="2132486"/>
            <a:ext cx="2618522" cy="16069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Consider: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What emergency policies and procedures does your station have in place?</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
        <p:nvSpPr>
          <p:cNvPr id="3" name="Rectangle 2">
            <a:extLst>
              <a:ext uri="{FF2B5EF4-FFF2-40B4-BE49-F238E27FC236}">
                <a16:creationId xmlns:a16="http://schemas.microsoft.com/office/drawing/2014/main" id="{97DC6668-9350-6733-D464-35EDBE327D3E}"/>
              </a:ext>
            </a:extLst>
          </p:cNvPr>
          <p:cNvSpPr/>
          <p:nvPr/>
        </p:nvSpPr>
        <p:spPr>
          <a:xfrm>
            <a:off x="738182" y="1387132"/>
            <a:ext cx="10715627" cy="66336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a:ea typeface="Source Sans Pro" panose="020B0503030403020204" pitchFamily="34" charset="0"/>
                <a:cs typeface="+mn-cs"/>
              </a:rPr>
              <a:t>Though each situation is unique, any station can be better prepared if it plans carefully, puts emergency procedures in place, and practices for all kinds of emergencies.</a:t>
            </a:r>
          </a:p>
        </p:txBody>
      </p:sp>
    </p:spTree>
    <p:extLst>
      <p:ext uri="{BB962C8B-B14F-4D97-AF65-F5344CB8AC3E}">
        <p14:creationId xmlns:p14="http://schemas.microsoft.com/office/powerpoint/2010/main" val="4185534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AA0429-FD5C-ADAC-5891-6B3E97388275}"/>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Public Broadcasters Collaboration with Alerting Authorities </a:t>
            </a:r>
          </a:p>
        </p:txBody>
      </p:sp>
      <p:sp>
        <p:nvSpPr>
          <p:cNvPr id="11" name="Rectangle 10">
            <a:extLst>
              <a:ext uri="{FF2B5EF4-FFF2-40B4-BE49-F238E27FC236}">
                <a16:creationId xmlns:a16="http://schemas.microsoft.com/office/drawing/2014/main" id="{1BF1E935-3CB1-120F-DFDE-9C0B9C6C2E1B}"/>
              </a:ext>
            </a:extLst>
          </p:cNvPr>
          <p:cNvSpPr/>
          <p:nvPr/>
        </p:nvSpPr>
        <p:spPr>
          <a:xfrm>
            <a:off x="738189" y="2132486"/>
            <a:ext cx="3692845" cy="3627289"/>
          </a:xfrm>
          <a:prstGeom prst="rect">
            <a:avLst/>
          </a:prstGeom>
          <a:solidFill>
            <a:srgbClr val="CFD9EA"/>
          </a:solidFill>
          <a:ln w="19050" cap="flat" cmpd="sng" algn="ctr">
            <a:noFill/>
            <a:prstDash val="lg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Radio and television stations provide a resilient capability for local alerting authorities to disseminate emergency alerts, warnings and information to the public before, during and after disasters.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EAS equipment properly configured to retrieve emergency messages from the IPAWS is critical for supporting local alerting authorities.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p:txBody>
      </p:sp>
      <p:sp>
        <p:nvSpPr>
          <p:cNvPr id="12" name="Rectangle 11">
            <a:extLst>
              <a:ext uri="{FF2B5EF4-FFF2-40B4-BE49-F238E27FC236}">
                <a16:creationId xmlns:a16="http://schemas.microsoft.com/office/drawing/2014/main" id="{A44D2740-919B-9F35-69A2-41121442D1A7}"/>
              </a:ext>
            </a:extLst>
          </p:cNvPr>
          <p:cNvSpPr/>
          <p:nvPr/>
        </p:nvSpPr>
        <p:spPr>
          <a:xfrm>
            <a:off x="4576568" y="2126024"/>
            <a:ext cx="4113187" cy="3627289"/>
          </a:xfrm>
          <a:prstGeom prst="rect">
            <a:avLst/>
          </a:prstGeom>
          <a:solidFill>
            <a:srgbClr val="CFD9EA"/>
          </a:solidFill>
          <a:ln w="19050" cap="flat" cmpd="sng" algn="ctr">
            <a:noFill/>
            <a:prstDash val="lgDash"/>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Tips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Know Your Alerting Authorities and emergency managers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Be familiar with the State EAS Plans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Review you EAS device settings to ensure readiness to retrieve and broadcast emergency messages from local alerting authorities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rPr>
              <a:t>Encourage local emergency managers in your area to use IPAWS for emergency alerting</a:t>
            </a:r>
          </a:p>
        </p:txBody>
      </p:sp>
      <p:sp>
        <p:nvSpPr>
          <p:cNvPr id="8" name="Rectangle 7">
            <a:extLst>
              <a:ext uri="{FF2B5EF4-FFF2-40B4-BE49-F238E27FC236}">
                <a16:creationId xmlns:a16="http://schemas.microsoft.com/office/drawing/2014/main" id="{5450BB88-D799-D749-9370-551B1ED9F408}"/>
              </a:ext>
            </a:extLst>
          </p:cNvPr>
          <p:cNvSpPr/>
          <p:nvPr/>
        </p:nvSpPr>
        <p:spPr>
          <a:xfrm>
            <a:off x="8835289" y="2191680"/>
            <a:ext cx="2618522" cy="16069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Consider: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Do you know your State and Local Alerting Authorities?</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
        <p:nvSpPr>
          <p:cNvPr id="3" name="Rectangle 2">
            <a:extLst>
              <a:ext uri="{FF2B5EF4-FFF2-40B4-BE49-F238E27FC236}">
                <a16:creationId xmlns:a16="http://schemas.microsoft.com/office/drawing/2014/main" id="{C7B0D470-9FA0-C4F5-6E27-6D9D2A4345DE}"/>
              </a:ext>
            </a:extLst>
          </p:cNvPr>
          <p:cNvSpPr/>
          <p:nvPr/>
        </p:nvSpPr>
        <p:spPr>
          <a:xfrm>
            <a:off x="738182" y="1387132"/>
            <a:ext cx="10715627" cy="66336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5188"/>
                </a:solidFill>
                <a:effectLst/>
                <a:uLnTx/>
                <a:uFillTx/>
                <a:latin typeface="Franklin Gothic Book" panose="020B0503020102020204"/>
                <a:ea typeface="Source Sans Pro" panose="020B0503030403020204" pitchFamily="34" charset="0"/>
                <a:cs typeface="+mn-cs"/>
              </a:rPr>
              <a:t>The relationship between Public Broadcasters and Alerting Authorities is essential to effectively communicating alert, warning, and emergency information to the people in your community.</a:t>
            </a:r>
          </a:p>
        </p:txBody>
      </p:sp>
    </p:spTree>
    <p:extLst>
      <p:ext uri="{BB962C8B-B14F-4D97-AF65-F5344CB8AC3E}">
        <p14:creationId xmlns:p14="http://schemas.microsoft.com/office/powerpoint/2010/main" val="567231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D3C2A10-8BB9-AD26-BCA2-17044C2B3D39}"/>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Introduction to IPAWS Key Takeaways</a:t>
            </a:r>
            <a:endParaRPr lang="en-US">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F8EE458-2A26-6BC5-4AFA-4744FB1BAA81}"/>
              </a:ext>
            </a:extLst>
          </p:cNvPr>
          <p:cNvSpPr/>
          <p:nvPr/>
        </p:nvSpPr>
        <p:spPr>
          <a:xfrm>
            <a:off x="738189" y="1448333"/>
            <a:ext cx="7446017" cy="3558008"/>
          </a:xfrm>
          <a:prstGeom prst="rect">
            <a:avLst/>
          </a:prstGeom>
          <a:solidFill>
            <a:schemeClr val="bg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IPAWS is the program responsible for ensuring government authorities can effectively warn the public</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IPAWS enables Federal, State, Local, Tribal, and Territorial officials to send geo-targeted emergency messages and lifesaving information to the public through IPAWS connections</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EAS = radio and television broadcasts</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WEA = alerts and warnings sent to cell phones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Local alerts and warnings cannot reach the public without active participation from radio and television broadcasters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rPr>
              <a:t>The relationship between Public Broadcasters and Local Alerting Authorities is essential to effective emergency alerting</a:t>
            </a:r>
            <a:endParaRPr kumimoji="0" lang="en-US" sz="2000" b="0" i="0" u="none" strike="noStrike" kern="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Franklin Gothic Book" panose="020B0503020102020204"/>
              <a:ea typeface="Source Sans Pro" panose="020B0503030403020204" pitchFamily="34" charset="0"/>
              <a:cs typeface="+mn-cs"/>
            </a:endParaRPr>
          </a:p>
        </p:txBody>
      </p:sp>
      <p:sp>
        <p:nvSpPr>
          <p:cNvPr id="3" name="TextBox 2">
            <a:extLst>
              <a:ext uri="{FF2B5EF4-FFF2-40B4-BE49-F238E27FC236}">
                <a16:creationId xmlns:a16="http://schemas.microsoft.com/office/drawing/2014/main" id="{B05FB93E-5D00-3258-BE05-055646936367}"/>
              </a:ext>
            </a:extLst>
          </p:cNvPr>
          <p:cNvSpPr txBox="1"/>
          <p:nvPr/>
        </p:nvSpPr>
        <p:spPr>
          <a:xfrm>
            <a:off x="1209362" y="5177790"/>
            <a:ext cx="650367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rPr>
              <a:t>ASK: Share your EAS success stories with the Corporation for Public Broadcasting!</a:t>
            </a:r>
          </a:p>
        </p:txBody>
      </p:sp>
      <p:sp>
        <p:nvSpPr>
          <p:cNvPr id="6" name="Rectangle 5">
            <a:extLst>
              <a:ext uri="{FF2B5EF4-FFF2-40B4-BE49-F238E27FC236}">
                <a16:creationId xmlns:a16="http://schemas.microsoft.com/office/drawing/2014/main" id="{008FFDE8-6C8C-E3E7-CB1E-0066AF3CAF23}"/>
              </a:ext>
            </a:extLst>
          </p:cNvPr>
          <p:cNvSpPr/>
          <p:nvPr/>
        </p:nvSpPr>
        <p:spPr>
          <a:xfrm>
            <a:off x="8481371" y="1448332"/>
            <a:ext cx="2972439" cy="26051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Discussion Questions: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Do you know your State and Local Emergency Managers?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What are your public broadcast entities’ policies and procedures for redistributing emergency alerts?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978045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32" t="-75619" b="-868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C813FDB-15DA-3246-36D0-4AF206D52EE1}"/>
              </a:ext>
              <a:ext uri="{C183D7F6-B498-43B3-948B-1728B52AA6E4}">
                <adec:decorative xmlns:adec="http://schemas.microsoft.com/office/drawing/2017/decorative" val="1"/>
              </a:ext>
            </a:extLst>
          </p:cNvPr>
          <p:cNvSpPr/>
          <p:nvPr/>
        </p:nvSpPr>
        <p:spPr>
          <a:xfrm>
            <a:off x="0" y="-30480"/>
            <a:ext cx="12208647" cy="428205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254052-75C4-14FD-26F6-FD39E3B57B5E}"/>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sp>
        <p:nvSpPr>
          <p:cNvPr id="11" name="TextBox 11"/>
          <p:cNvSpPr txBox="1">
            <a:spLocks noGrp="1"/>
          </p:cNvSpPr>
          <p:nvPr>
            <p:ph type="title" idx="4294967295"/>
          </p:nvPr>
        </p:nvSpPr>
        <p:spPr>
          <a:xfrm>
            <a:off x="1661875" y="2061636"/>
            <a:ext cx="5974167" cy="11983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3120"/>
              </a:lnSpc>
              <a:spcBef>
                <a:spcPts val="0"/>
              </a:spcBef>
              <a:spcAft>
                <a:spcPts val="0"/>
              </a:spcAft>
              <a:buClrTx/>
              <a:buSzTx/>
              <a:buFontTx/>
              <a:buNone/>
              <a:tabLst/>
              <a:defRPr/>
            </a:pPr>
            <a:r>
              <a:rPr kumimoji="0" lang="en-US" sz="3600" b="0" i="0" u="none" strike="noStrike" kern="1200" cap="none" spc="371" normalizeH="0" baseline="0" noProof="0">
                <a:ln>
                  <a:noFill/>
                </a:ln>
                <a:solidFill>
                  <a:srgbClr val="FFFFFF"/>
                </a:solidFill>
                <a:effectLst/>
                <a:uLnTx/>
                <a:uFillTx/>
                <a:latin typeface="TT Hoves Bold"/>
                <a:ea typeface="+mn-ea"/>
                <a:cs typeface="+mn-cs"/>
              </a:rPr>
              <a:t>Next Generation Warning System Grant Program Training</a:t>
            </a:r>
          </a:p>
        </p:txBody>
      </p:sp>
      <p:sp>
        <p:nvSpPr>
          <p:cNvPr id="12" name="TextBox 12"/>
          <p:cNvSpPr txBox="1"/>
          <p:nvPr/>
        </p:nvSpPr>
        <p:spPr>
          <a:xfrm>
            <a:off x="6431280" y="4536907"/>
            <a:ext cx="5425576" cy="646652"/>
          </a:xfrm>
          <a:prstGeom prst="rect">
            <a:avLst/>
          </a:prstGeom>
        </p:spPr>
        <p:txBody>
          <a:bodyPr wrap="square" lIns="0" tIns="0" rIns="0" bIns="0" rtlCol="0" anchor="t">
            <a:spAutoFit/>
          </a:bodyPr>
          <a:lstStyle/>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1850" b="0" i="0" u="none" strike="noStrike" kern="1200" cap="none" spc="0" normalizeH="0" baseline="0" noProof="0">
                <a:ln>
                  <a:noFill/>
                </a:ln>
                <a:solidFill>
                  <a:srgbClr val="000000"/>
                </a:solidFill>
                <a:effectLst/>
                <a:uLnTx/>
                <a:uFillTx/>
                <a:latin typeface="TeX Gyre Adventor 2"/>
                <a:ea typeface="+mn-ea"/>
                <a:cs typeface="+mn-cs"/>
              </a:rPr>
              <a:t>Faisal Khan, Executive Director, NGWS</a:t>
            </a:r>
          </a:p>
          <a:p>
            <a:pPr marL="0" marR="0" lvl="0" indent="0" algn="r" defTabSz="609630" rtl="0" eaLnBrk="1" fontAlgn="auto" latinLnBrk="0" hangingPunct="1">
              <a:lnSpc>
                <a:spcPts val="2613"/>
              </a:lnSpc>
              <a:spcBef>
                <a:spcPts val="0"/>
              </a:spcBef>
              <a:spcAft>
                <a:spcPts val="0"/>
              </a:spcAft>
              <a:buClrTx/>
              <a:buSzTx/>
              <a:buFontTx/>
              <a:buNone/>
              <a:tabLst/>
              <a:defRPr/>
            </a:pPr>
            <a:endParaRPr kumimoji="0" lang="en-US" sz="1850" b="0" i="0" u="none" strike="noStrike" kern="1200" cap="none" spc="0" normalizeH="0" baseline="0" noProof="0">
              <a:ln>
                <a:noFill/>
              </a:ln>
              <a:solidFill>
                <a:srgbClr val="000000"/>
              </a:solidFill>
              <a:effectLst/>
              <a:uLnTx/>
              <a:uFillTx/>
              <a:latin typeface="TeX Gyre Adventor 2"/>
              <a:ea typeface="+mn-ea"/>
              <a:cs typeface="+mn-cs"/>
            </a:endParaRPr>
          </a:p>
        </p:txBody>
      </p:sp>
      <p:sp>
        <p:nvSpPr>
          <p:cNvPr id="9" name="Freeform 9" descr="Corporation for Public Broadcasting logo"/>
          <p:cNvSpPr/>
          <p:nvPr/>
        </p:nvSpPr>
        <p:spPr>
          <a:xfrm>
            <a:off x="9144068" y="622300"/>
            <a:ext cx="2359399" cy="930229"/>
          </a:xfrm>
          <a:custGeom>
            <a:avLst/>
            <a:gdLst/>
            <a:ahLst/>
            <a:cxnLst/>
            <a:rect l="l" t="t" r="r" b="b"/>
            <a:pathLst>
              <a:path w="3539098" h="1395343">
                <a:moveTo>
                  <a:pt x="0" y="0"/>
                </a:moveTo>
                <a:lnTo>
                  <a:pt x="3539098" y="0"/>
                </a:lnTo>
                <a:lnTo>
                  <a:pt x="3539098" y="1395343"/>
                </a:lnTo>
                <a:lnTo>
                  <a:pt x="0" y="1395343"/>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descr="footer saying www.cpb.org, Next Generation Warning System Grant Program">
            <a:extLst>
              <a:ext uri="{FF2B5EF4-FFF2-40B4-BE49-F238E27FC236}">
                <a16:creationId xmlns:a16="http://schemas.microsoft.com/office/drawing/2014/main" id="{5042E851-77C3-EEA3-F91B-8BBDCFF34790}"/>
              </a:ext>
            </a:extLst>
          </p:cNvPr>
          <p:cNvGrpSpPr/>
          <p:nvPr/>
        </p:nvGrpSpPr>
        <p:grpSpPr>
          <a:xfrm>
            <a:off x="1" y="6167636"/>
            <a:ext cx="12192000" cy="533399"/>
            <a:chOff x="1" y="6167636"/>
            <a:chExt cx="12192000" cy="533399"/>
          </a:xfrm>
        </p:grpSpPr>
        <p:sp>
          <p:nvSpPr>
            <p:cNvPr id="6" name="AutoShape 6"/>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8" name="TextBox 8"/>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pic>
        <p:nvPicPr>
          <p:cNvPr id="10" name="Picture 2" descr="Corporation for Public Broadcasting logo">
            <a:extLst>
              <a:ext uri="{FF2B5EF4-FFF2-40B4-BE49-F238E27FC236}">
                <a16:creationId xmlns:a16="http://schemas.microsoft.com/office/drawing/2014/main" id="{E4170A07-434A-19AD-2F30-0BA576964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053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5340422" y="0"/>
            <a:ext cx="6851578" cy="1826221"/>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descr="Module 2: Introduction to NGWSGP">
            <a:extLst>
              <a:ext uri="{FF2B5EF4-FFF2-40B4-BE49-F238E27FC236}">
                <a16:creationId xmlns:a16="http://schemas.microsoft.com/office/drawing/2014/main" id="{52A1FB5E-188E-368B-0290-388632A7B770}"/>
              </a:ext>
            </a:extLst>
          </p:cNvPr>
          <p:cNvGrpSpPr/>
          <p:nvPr/>
        </p:nvGrpSpPr>
        <p:grpSpPr>
          <a:xfrm>
            <a:off x="8731409" y="0"/>
            <a:ext cx="3460591" cy="5323389"/>
            <a:chOff x="8731409" y="0"/>
            <a:chExt cx="3460591" cy="5323389"/>
          </a:xfrm>
        </p:grpSpPr>
        <p:grpSp>
          <p:nvGrpSpPr>
            <p:cNvPr id="5" name="Group 5" descr="photo of lit up sign saying &quot;on air&quot;"/>
            <p:cNvGrpSpPr/>
            <p:nvPr/>
          </p:nvGrpSpPr>
          <p:grpSpPr>
            <a:xfrm>
              <a:off x="8731409" y="0"/>
              <a:ext cx="3125447" cy="5323389"/>
              <a:chOff x="0" y="0"/>
              <a:chExt cx="6250894" cy="10646778"/>
            </a:xfrm>
          </p:grpSpPr>
          <p:pic>
            <p:nvPicPr>
              <p:cNvPr id="6" name="Picture 6" descr="Graphic of sign lit up saying &quot;On Air&quot;"/>
              <p:cNvPicPr>
                <a:picLocks noChangeAspect="1"/>
              </p:cNvPicPr>
              <p:nvPr/>
            </p:nvPicPr>
            <p:blipFill>
              <a:blip r:embed="rId5"/>
              <a:srcRect l="30405" r="30405"/>
              <a:stretch>
                <a:fillRect/>
              </a:stretch>
            </p:blipFill>
            <p:spPr>
              <a:xfrm>
                <a:off x="0" y="0"/>
                <a:ext cx="6250894" cy="10646778"/>
              </a:xfrm>
              <a:prstGeom prst="rect">
                <a:avLst/>
              </a:prstGeom>
            </p:spPr>
          </p:pic>
        </p:grpSp>
        <p:sp>
          <p:nvSpPr>
            <p:cNvPr id="16" name="Rectangle 15" descr="photo of lit up sign saying &quot;on air&quot;">
              <a:extLst>
                <a:ext uri="{FF2B5EF4-FFF2-40B4-BE49-F238E27FC236}">
                  <a16:creationId xmlns:a16="http://schemas.microsoft.com/office/drawing/2014/main" id="{4CCFC09B-8EC1-93CE-4BF8-724F4A597621}"/>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grpSp>
      <p:sp>
        <p:nvSpPr>
          <p:cNvPr id="14" name="TextBox 14"/>
          <p:cNvSpPr txBox="1">
            <a:spLocks noGrp="1"/>
          </p:cNvSpPr>
          <p:nvPr>
            <p:ph type="title" idx="4294967295"/>
          </p:nvPr>
        </p:nvSpPr>
        <p:spPr>
          <a:xfrm>
            <a:off x="877636" y="1199688"/>
            <a:ext cx="4731632" cy="7822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6133"/>
              </a:lnSpc>
              <a:spcBef>
                <a:spcPct val="0"/>
              </a:spcBef>
              <a:spcAft>
                <a:spcPts val="0"/>
              </a:spcAft>
              <a:buClrTx/>
              <a:buSzTx/>
              <a:buFontTx/>
              <a:buNone/>
              <a:tabLst/>
              <a:defRPr/>
            </a:pPr>
            <a:r>
              <a:rPr kumimoji="0" lang="en-US" sz="6133" b="1" i="0" u="none" strike="noStrike" kern="1200" cap="none" spc="0" normalizeH="0" baseline="0" noProof="0">
                <a:ln>
                  <a:noFill/>
                </a:ln>
                <a:solidFill>
                  <a:srgbClr val="003399"/>
                </a:solidFill>
                <a:effectLst/>
                <a:uLnTx/>
                <a:uFillTx/>
                <a:latin typeface="TeX Gyre Adventor 1"/>
                <a:ea typeface="+mn-ea"/>
                <a:cs typeface="+mn-cs"/>
              </a:rPr>
              <a:t>Objectives</a:t>
            </a:r>
          </a:p>
        </p:txBody>
      </p:sp>
      <p:sp>
        <p:nvSpPr>
          <p:cNvPr id="18" name="TextBox 18"/>
          <p:cNvSpPr txBox="1"/>
          <p:nvPr/>
        </p:nvSpPr>
        <p:spPr>
          <a:xfrm>
            <a:off x="911041" y="1965070"/>
            <a:ext cx="3230232" cy="410625"/>
          </a:xfrm>
          <a:prstGeom prst="rect">
            <a:avLst/>
          </a:prstGeom>
        </p:spPr>
        <p:txBody>
          <a:bodyPr lIns="0" tIns="0" rIns="0" bIns="0" rtlCol="0" anchor="t">
            <a:spAutoFit/>
          </a:bodyPr>
          <a:lstStyle/>
          <a:p>
            <a:pPr marL="0" marR="0" lvl="0" indent="0" algn="ctr" defTabSz="609630" rtl="0" eaLnBrk="1" fontAlgn="auto" latinLnBrk="0" hangingPunct="1">
              <a:lnSpc>
                <a:spcPts val="3547"/>
              </a:lnSpc>
              <a:spcBef>
                <a:spcPts val="0"/>
              </a:spcBef>
              <a:spcAft>
                <a:spcPts val="0"/>
              </a:spcAft>
              <a:buClrTx/>
              <a:buSzTx/>
              <a:buFontTx/>
              <a:buNone/>
              <a:tabLst/>
              <a:defRPr/>
            </a:pPr>
            <a:r>
              <a:rPr kumimoji="0" lang="en-US" sz="2533" b="1" i="0" u="none" strike="noStrike" kern="1200" cap="none" spc="0" normalizeH="0" baseline="0" noProof="0">
                <a:ln>
                  <a:noFill/>
                </a:ln>
                <a:solidFill>
                  <a:srgbClr val="000000"/>
                </a:solidFill>
                <a:effectLst/>
                <a:uLnTx/>
                <a:uFillTx/>
                <a:latin typeface="TeX Gyre Adventor 1"/>
                <a:ea typeface="+mn-ea"/>
                <a:cs typeface="+mn-cs"/>
              </a:rPr>
              <a:t>of the grant program</a:t>
            </a:r>
          </a:p>
        </p:txBody>
      </p:sp>
      <p:sp>
        <p:nvSpPr>
          <p:cNvPr id="15" name="TextBox 15"/>
          <p:cNvSpPr txBox="1"/>
          <p:nvPr/>
        </p:nvSpPr>
        <p:spPr>
          <a:xfrm>
            <a:off x="877636" y="2865847"/>
            <a:ext cx="4601107" cy="1461939"/>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The program advances FEMA’s goal to promote “an effective system for warning and informing the American public of impending natural and man-made disasters is an essential part of America's emergency preparedness.” </a:t>
            </a:r>
          </a:p>
        </p:txBody>
      </p:sp>
      <p:grpSp>
        <p:nvGrpSpPr>
          <p:cNvPr id="12" name="Group 11" descr="Graphic of siren on pole.">
            <a:extLst>
              <a:ext uri="{FF2B5EF4-FFF2-40B4-BE49-F238E27FC236}">
                <a16:creationId xmlns:a16="http://schemas.microsoft.com/office/drawing/2014/main" id="{8A7B538B-3A42-F64A-C406-03AAABF7F366}"/>
              </a:ext>
            </a:extLst>
          </p:cNvPr>
          <p:cNvGrpSpPr/>
          <p:nvPr/>
        </p:nvGrpSpPr>
        <p:grpSpPr>
          <a:xfrm>
            <a:off x="5732743" y="-1"/>
            <a:ext cx="2744439" cy="3383137"/>
            <a:chOff x="5732743" y="-1"/>
            <a:chExt cx="2744439" cy="3383137"/>
          </a:xfrm>
        </p:grpSpPr>
        <p:sp>
          <p:nvSpPr>
            <p:cNvPr id="3" name="AutoShape 3">
              <a:extLst>
                <a:ext uri="{C183D7F6-B498-43B3-948B-1728B52AA6E4}">
                  <adec:decorative xmlns:adec="http://schemas.microsoft.com/office/drawing/2017/decorative" val="1"/>
                </a:ext>
              </a:extLst>
            </p:cNvPr>
            <p:cNvSpPr/>
            <p:nvPr/>
          </p:nvSpPr>
          <p:spPr>
            <a:xfrm>
              <a:off x="5827993" y="-1"/>
              <a:ext cx="2649189" cy="3383137"/>
            </a:xfrm>
            <a:prstGeom prst="rect">
              <a:avLst/>
            </a:prstGeom>
            <a:solidFill>
              <a:srgbClr val="000000">
                <a:alpha val="21961"/>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descr="photo of a siren on a post. photo of a &quot;on air&quot; sign lit up."/>
            <p:cNvGrpSpPr/>
            <p:nvPr/>
          </p:nvGrpSpPr>
          <p:grpSpPr>
            <a:xfrm>
              <a:off x="5732743" y="0"/>
              <a:ext cx="2649189" cy="3287887"/>
              <a:chOff x="0" y="0"/>
              <a:chExt cx="5298377" cy="6575773"/>
            </a:xfrm>
          </p:grpSpPr>
          <p:pic>
            <p:nvPicPr>
              <p:cNvPr id="8" name="Picture 8"/>
              <p:cNvPicPr>
                <a:picLocks noChangeAspect="1"/>
              </p:cNvPicPr>
              <p:nvPr/>
            </p:nvPicPr>
            <p:blipFill>
              <a:blip r:embed="rId6"/>
              <a:srcRect l="46317"/>
              <a:stretch>
                <a:fillRect/>
              </a:stretch>
            </p:blipFill>
            <p:spPr>
              <a:xfrm>
                <a:off x="0" y="0"/>
                <a:ext cx="5298377" cy="6575773"/>
              </a:xfrm>
              <a:prstGeom prst="rect">
                <a:avLst/>
              </a:prstGeom>
            </p:spPr>
          </p:pic>
        </p:grpSp>
      </p:grpSp>
      <p:sp>
        <p:nvSpPr>
          <p:cNvPr id="4" name="AutoShape 4" descr="Graphic of lit up sign saying on air.">
            <a:extLst>
              <a:ext uri="{C183D7F6-B498-43B3-948B-1728B52AA6E4}">
                <adec:decorative xmlns:adec="http://schemas.microsoft.com/office/drawing/2017/decorative" val="0"/>
              </a:ext>
            </a:extLst>
          </p:cNvPr>
          <p:cNvSpPr/>
          <p:nvPr/>
        </p:nvSpPr>
        <p:spPr>
          <a:xfrm>
            <a:off x="8826659" y="0"/>
            <a:ext cx="3125447" cy="5418639"/>
          </a:xfrm>
          <a:prstGeom prst="rect">
            <a:avLst/>
          </a:prstGeom>
          <a:solidFill>
            <a:srgbClr val="000000">
              <a:alpha val="21961"/>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2" descr="footer saying www.cpb.org, Next Generation Warning System Grant Program">
            <a:extLst>
              <a:ext uri="{FF2B5EF4-FFF2-40B4-BE49-F238E27FC236}">
                <a16:creationId xmlns:a16="http://schemas.microsoft.com/office/drawing/2014/main" id="{101644DF-30A4-2BB3-0CE3-4FA2A43A2823}"/>
              </a:ext>
            </a:extLst>
          </p:cNvPr>
          <p:cNvGrpSpPr/>
          <p:nvPr/>
        </p:nvGrpSpPr>
        <p:grpSpPr>
          <a:xfrm>
            <a:off x="1" y="6167636"/>
            <a:ext cx="12192000" cy="533399"/>
            <a:chOff x="1" y="6167636"/>
            <a:chExt cx="12192000" cy="533399"/>
          </a:xfrm>
        </p:grpSpPr>
        <p:sp>
          <p:nvSpPr>
            <p:cNvPr id="24" name="AutoShape 6">
              <a:extLst>
                <a:ext uri="{FF2B5EF4-FFF2-40B4-BE49-F238E27FC236}">
                  <a16:creationId xmlns:a16="http://schemas.microsoft.com/office/drawing/2014/main" id="{67C547F3-642A-47DF-B422-AB2B1D92DBC7}"/>
                </a:ext>
              </a:extLst>
            </p:cNvPr>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7">
              <a:extLst>
                <a:ext uri="{FF2B5EF4-FFF2-40B4-BE49-F238E27FC236}">
                  <a16:creationId xmlns:a16="http://schemas.microsoft.com/office/drawing/2014/main" id="{9ED1EA29-EF76-D39D-393C-300343074C99}"/>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26" name="TextBox 8">
              <a:extLst>
                <a:ext uri="{FF2B5EF4-FFF2-40B4-BE49-F238E27FC236}">
                  <a16:creationId xmlns:a16="http://schemas.microsoft.com/office/drawing/2014/main" id="{FEFB3D08-9F5B-28F7-4E51-221089F38859}"/>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pic>
        <p:nvPicPr>
          <p:cNvPr id="13" name="Picture 2" descr="Corporation for Public Broadcasting logo">
            <a:extLst>
              <a:ext uri="{FF2B5EF4-FFF2-40B4-BE49-F238E27FC236}">
                <a16:creationId xmlns:a16="http://schemas.microsoft.com/office/drawing/2014/main" id="{9F9B4B74-DFFF-4286-B062-9909106491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647B1A5-C5F9-296F-69A7-6A2287ACF533}"/>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sp>
        <p:nvSpPr>
          <p:cNvPr id="4" name="TextBox 4"/>
          <p:cNvSpPr txBox="1">
            <a:spLocks noGrp="1"/>
          </p:cNvSpPr>
          <p:nvPr>
            <p:ph type="title" idx="4294967295"/>
          </p:nvPr>
        </p:nvSpPr>
        <p:spPr>
          <a:xfrm>
            <a:off x="877636" y="1199688"/>
            <a:ext cx="4731632" cy="7822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6133"/>
              </a:lnSpc>
              <a:spcBef>
                <a:spcPct val="0"/>
              </a:spcBef>
              <a:spcAft>
                <a:spcPts val="0"/>
              </a:spcAft>
              <a:buClrTx/>
              <a:buSzTx/>
              <a:buFontTx/>
              <a:buNone/>
              <a:tabLst/>
              <a:defRPr/>
            </a:pPr>
            <a:r>
              <a:rPr kumimoji="0" lang="en-US" sz="6133" b="1" i="0" u="none" strike="noStrike" kern="1200" cap="none" spc="0" normalizeH="0" baseline="0" noProof="0">
                <a:ln>
                  <a:noFill/>
                </a:ln>
                <a:solidFill>
                  <a:srgbClr val="003399"/>
                </a:solidFill>
                <a:effectLst/>
                <a:uLnTx/>
                <a:uFillTx/>
                <a:latin typeface="TeX Gyre Adventor 1"/>
                <a:ea typeface="+mn-ea"/>
                <a:cs typeface="+mn-cs"/>
              </a:rPr>
              <a:t>Objectives</a:t>
            </a:r>
          </a:p>
        </p:txBody>
      </p:sp>
      <p:sp>
        <p:nvSpPr>
          <p:cNvPr id="8" name="TextBox 8"/>
          <p:cNvSpPr txBox="1"/>
          <p:nvPr/>
        </p:nvSpPr>
        <p:spPr>
          <a:xfrm>
            <a:off x="911041" y="1965070"/>
            <a:ext cx="3230232" cy="410625"/>
          </a:xfrm>
          <a:prstGeom prst="rect">
            <a:avLst/>
          </a:prstGeom>
        </p:spPr>
        <p:txBody>
          <a:bodyPr lIns="0" tIns="0" rIns="0" bIns="0" rtlCol="0" anchor="t">
            <a:spAutoFit/>
          </a:bodyPr>
          <a:lstStyle/>
          <a:p>
            <a:pPr marL="0" marR="0" lvl="0" indent="0" algn="ctr" defTabSz="609630" rtl="0" eaLnBrk="1" fontAlgn="auto" latinLnBrk="0" hangingPunct="1">
              <a:lnSpc>
                <a:spcPts val="3547"/>
              </a:lnSpc>
              <a:spcBef>
                <a:spcPts val="0"/>
              </a:spcBef>
              <a:spcAft>
                <a:spcPts val="0"/>
              </a:spcAft>
              <a:buClrTx/>
              <a:buSzTx/>
              <a:buFontTx/>
              <a:buNone/>
              <a:tabLst/>
              <a:defRPr/>
            </a:pPr>
            <a:r>
              <a:rPr kumimoji="0" lang="en-US" sz="2533" b="1" i="0" u="none" strike="noStrike" kern="1200" cap="none" spc="0" normalizeH="0" baseline="0" noProof="0">
                <a:ln>
                  <a:noFill/>
                </a:ln>
                <a:solidFill>
                  <a:srgbClr val="000000"/>
                </a:solidFill>
                <a:effectLst/>
                <a:uLnTx/>
                <a:uFillTx/>
                <a:latin typeface="TeX Gyre Adventor 1"/>
                <a:ea typeface="+mn-ea"/>
                <a:cs typeface="+mn-cs"/>
              </a:rPr>
              <a:t>of the grant program</a:t>
            </a:r>
          </a:p>
        </p:txBody>
      </p:sp>
      <p:sp>
        <p:nvSpPr>
          <p:cNvPr id="5" name="TextBox 5"/>
          <p:cNvSpPr txBox="1"/>
          <p:nvPr/>
        </p:nvSpPr>
        <p:spPr>
          <a:xfrm>
            <a:off x="762001" y="2865848"/>
            <a:ext cx="4339311" cy="1154740"/>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CPB will award subgrants to eligible, high priority stations to fund equipment purchases, installation, and training that advance the mission of the NGWSGP. </a:t>
            </a:r>
          </a:p>
        </p:txBody>
      </p:sp>
      <p:sp>
        <p:nvSpPr>
          <p:cNvPr id="6" name="AutoShape 9">
            <a:extLst>
              <a:ext uri="{FF2B5EF4-FFF2-40B4-BE49-F238E27FC236}">
                <a16:creationId xmlns:a16="http://schemas.microsoft.com/office/drawing/2014/main" id="{1837D41E-2BE2-B071-3C15-FDCFE3096662}"/>
              </a:ext>
              <a:ext uri="{C183D7F6-B498-43B3-948B-1728B52AA6E4}">
                <adec:decorative xmlns:adec="http://schemas.microsoft.com/office/drawing/2017/decorative" val="1"/>
              </a:ext>
            </a:extLst>
          </p:cNvPr>
          <p:cNvSpPr/>
          <p:nvPr/>
        </p:nvSpPr>
        <p:spPr>
          <a:xfrm>
            <a:off x="5397556" y="1201401"/>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10" descr="graphic of a broadcast tower. ">
            <a:extLst>
              <a:ext uri="{FF2B5EF4-FFF2-40B4-BE49-F238E27FC236}">
                <a16:creationId xmlns:a16="http://schemas.microsoft.com/office/drawing/2014/main" id="{97CDC6A0-A72A-6E9A-934C-F260F9AAEBF1}"/>
              </a:ext>
            </a:extLst>
          </p:cNvPr>
          <p:cNvSpPr/>
          <p:nvPr/>
        </p:nvSpPr>
        <p:spPr>
          <a:xfrm>
            <a:off x="5283200" y="1092200"/>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6C5FE56-0731-06AF-AE74-2F026CDD7B26}"/>
              </a:ext>
            </a:extLst>
          </p:cNvPr>
          <p:cNvSpPr txBox="1"/>
          <p:nvPr/>
        </p:nvSpPr>
        <p:spPr>
          <a:xfrm>
            <a:off x="5377213" y="2191227"/>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Enhance stations’ capacity</a:t>
            </a:r>
          </a:p>
        </p:txBody>
      </p:sp>
      <p:sp>
        <p:nvSpPr>
          <p:cNvPr id="15" name="AutoShape 9">
            <a:extLst>
              <a:ext uri="{FF2B5EF4-FFF2-40B4-BE49-F238E27FC236}">
                <a16:creationId xmlns:a16="http://schemas.microsoft.com/office/drawing/2014/main" id="{EE704AC6-5004-8A7B-3DB3-CACA18EDC523}"/>
              </a:ext>
              <a:ext uri="{C183D7F6-B498-43B3-948B-1728B52AA6E4}">
                <adec:decorative xmlns:adec="http://schemas.microsoft.com/office/drawing/2017/decorative" val="1"/>
              </a:ext>
            </a:extLst>
          </p:cNvPr>
          <p:cNvSpPr/>
          <p:nvPr/>
        </p:nvSpPr>
        <p:spPr>
          <a:xfrm>
            <a:off x="8788340" y="1208926"/>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0" descr="graphic of frequency waves">
            <a:extLst>
              <a:ext uri="{FF2B5EF4-FFF2-40B4-BE49-F238E27FC236}">
                <a16:creationId xmlns:a16="http://schemas.microsoft.com/office/drawing/2014/main" id="{2875B33B-88E2-ED1F-F940-85F5C9F0F4C5}"/>
              </a:ext>
            </a:extLst>
          </p:cNvPr>
          <p:cNvSpPr/>
          <p:nvPr/>
        </p:nvSpPr>
        <p:spPr>
          <a:xfrm>
            <a:off x="8673984" y="1099726"/>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11259E8-8291-1331-CAE1-0AC90B1EBEF3}"/>
              </a:ext>
            </a:extLst>
          </p:cNvPr>
          <p:cNvSpPr txBox="1"/>
          <p:nvPr/>
        </p:nvSpPr>
        <p:spPr>
          <a:xfrm>
            <a:off x="8767997" y="2198752"/>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Upgrade to digital radio and ATSC 3.0</a:t>
            </a:r>
          </a:p>
        </p:txBody>
      </p:sp>
      <p:sp>
        <p:nvSpPr>
          <p:cNvPr id="18" name="AutoShape 9">
            <a:extLst>
              <a:ext uri="{FF2B5EF4-FFF2-40B4-BE49-F238E27FC236}">
                <a16:creationId xmlns:a16="http://schemas.microsoft.com/office/drawing/2014/main" id="{8B2E80BB-B3A5-124B-0846-388687B47FAE}"/>
              </a:ext>
              <a:ext uri="{C183D7F6-B498-43B3-948B-1728B52AA6E4}">
                <adec:decorative xmlns:adec="http://schemas.microsoft.com/office/drawing/2017/decorative" val="1"/>
              </a:ext>
            </a:extLst>
          </p:cNvPr>
          <p:cNvSpPr/>
          <p:nvPr/>
        </p:nvSpPr>
        <p:spPr>
          <a:xfrm>
            <a:off x="5397556" y="3412170"/>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0" descr="graphic of a crane">
            <a:extLst>
              <a:ext uri="{FF2B5EF4-FFF2-40B4-BE49-F238E27FC236}">
                <a16:creationId xmlns:a16="http://schemas.microsoft.com/office/drawing/2014/main" id="{4AB4F3FF-BCD8-E0CE-2F24-8A66449330DC}"/>
              </a:ext>
            </a:extLst>
          </p:cNvPr>
          <p:cNvSpPr/>
          <p:nvPr/>
        </p:nvSpPr>
        <p:spPr>
          <a:xfrm>
            <a:off x="5283200" y="3302970"/>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CAF1DE4B-B5E8-8985-0137-5B9431450225}"/>
              </a:ext>
            </a:extLst>
          </p:cNvPr>
          <p:cNvSpPr txBox="1"/>
          <p:nvPr/>
        </p:nvSpPr>
        <p:spPr>
          <a:xfrm>
            <a:off x="5377213" y="4401996"/>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Improve technology infrastructure</a:t>
            </a:r>
          </a:p>
        </p:txBody>
      </p:sp>
      <p:sp>
        <p:nvSpPr>
          <p:cNvPr id="21" name="AutoShape 9">
            <a:extLst>
              <a:ext uri="{FF2B5EF4-FFF2-40B4-BE49-F238E27FC236}">
                <a16:creationId xmlns:a16="http://schemas.microsoft.com/office/drawing/2014/main" id="{93BF1232-2633-D4AA-8308-DF60D77CB19F}"/>
              </a:ext>
              <a:ext uri="{C183D7F6-B498-43B3-948B-1728B52AA6E4}">
                <adec:decorative xmlns:adec="http://schemas.microsoft.com/office/drawing/2017/decorative" val="1"/>
              </a:ext>
            </a:extLst>
          </p:cNvPr>
          <p:cNvSpPr/>
          <p:nvPr/>
        </p:nvSpPr>
        <p:spPr>
          <a:xfrm>
            <a:off x="8788340" y="3419696"/>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AutoShape 10" descr="graphic of a siren light lit up">
            <a:extLst>
              <a:ext uri="{FF2B5EF4-FFF2-40B4-BE49-F238E27FC236}">
                <a16:creationId xmlns:a16="http://schemas.microsoft.com/office/drawing/2014/main" id="{33389801-51FC-E166-68E2-098A49D9E10F}"/>
              </a:ext>
            </a:extLst>
          </p:cNvPr>
          <p:cNvSpPr/>
          <p:nvPr/>
        </p:nvSpPr>
        <p:spPr>
          <a:xfrm>
            <a:off x="8673984" y="3310495"/>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8403C2D-0FD9-6A47-0820-1ADBDD2A16F6}"/>
              </a:ext>
            </a:extLst>
          </p:cNvPr>
          <p:cNvSpPr txBox="1"/>
          <p:nvPr/>
        </p:nvSpPr>
        <p:spPr>
          <a:xfrm>
            <a:off x="8767997" y="4409522"/>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Expand emergency alerting</a:t>
            </a:r>
          </a:p>
        </p:txBody>
      </p:sp>
      <p:pic>
        <p:nvPicPr>
          <p:cNvPr id="25" name="Graphic 24">
            <a:extLst>
              <a:ext uri="{FF2B5EF4-FFF2-40B4-BE49-F238E27FC236}">
                <a16:creationId xmlns:a16="http://schemas.microsoft.com/office/drawing/2014/main" id="{49718F13-FC3E-207A-0CBA-31B1F53F0FF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93665" y="3373757"/>
            <a:ext cx="982024" cy="982024"/>
          </a:xfrm>
          <a:prstGeom prst="rect">
            <a:avLst/>
          </a:prstGeom>
        </p:spPr>
      </p:pic>
      <p:pic>
        <p:nvPicPr>
          <p:cNvPr id="27" name="Graphic 26">
            <a:extLst>
              <a:ext uri="{FF2B5EF4-FFF2-40B4-BE49-F238E27FC236}">
                <a16:creationId xmlns:a16="http://schemas.microsoft.com/office/drawing/2014/main" id="{5FFCD780-718A-4F7F-A91C-B76A672686D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03014" y="3452591"/>
            <a:ext cx="915324" cy="915324"/>
          </a:xfrm>
          <a:prstGeom prst="rect">
            <a:avLst/>
          </a:prstGeom>
        </p:spPr>
      </p:pic>
      <p:pic>
        <p:nvPicPr>
          <p:cNvPr id="29" name="Graphic 28">
            <a:extLst>
              <a:ext uri="{FF2B5EF4-FFF2-40B4-BE49-F238E27FC236}">
                <a16:creationId xmlns:a16="http://schemas.microsoft.com/office/drawing/2014/main" id="{D16AA929-2B8F-DBD0-3396-950571E8148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34508" y="1237198"/>
            <a:ext cx="982024" cy="982024"/>
          </a:xfrm>
          <a:prstGeom prst="rect">
            <a:avLst/>
          </a:prstGeom>
        </p:spPr>
      </p:pic>
      <p:pic>
        <p:nvPicPr>
          <p:cNvPr id="14" name="Picture 13">
            <a:extLst>
              <a:ext uri="{FF2B5EF4-FFF2-40B4-BE49-F238E27FC236}">
                <a16:creationId xmlns:a16="http://schemas.microsoft.com/office/drawing/2014/main" id="{5A18D782-4253-3693-CB5A-D6AA1F2D2FDD}"/>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3181" t="18246" r="20179" b="19159"/>
          <a:stretch/>
        </p:blipFill>
        <p:spPr>
          <a:xfrm>
            <a:off x="6502400" y="1204594"/>
            <a:ext cx="863600" cy="954406"/>
          </a:xfrm>
          <a:prstGeom prst="rect">
            <a:avLst/>
          </a:prstGeom>
        </p:spPr>
      </p:pic>
      <p:grpSp>
        <p:nvGrpSpPr>
          <p:cNvPr id="24" name="Group 23" descr="footer saying www.cpb.org, Next Generation Warning System Grant Program">
            <a:extLst>
              <a:ext uri="{FF2B5EF4-FFF2-40B4-BE49-F238E27FC236}">
                <a16:creationId xmlns:a16="http://schemas.microsoft.com/office/drawing/2014/main" id="{9902513A-3B13-F604-D3F0-6B2D36FD3E5E}"/>
              </a:ext>
            </a:extLst>
          </p:cNvPr>
          <p:cNvGrpSpPr/>
          <p:nvPr/>
        </p:nvGrpSpPr>
        <p:grpSpPr>
          <a:xfrm>
            <a:off x="1" y="6167636"/>
            <a:ext cx="12192000" cy="533399"/>
            <a:chOff x="1" y="6167636"/>
            <a:chExt cx="12192000" cy="533399"/>
          </a:xfrm>
        </p:grpSpPr>
        <p:sp>
          <p:nvSpPr>
            <p:cNvPr id="26" name="AutoShape 6">
              <a:extLst>
                <a:ext uri="{FF2B5EF4-FFF2-40B4-BE49-F238E27FC236}">
                  <a16:creationId xmlns:a16="http://schemas.microsoft.com/office/drawing/2014/main" id="{C1781794-13D8-AA5F-053F-8BC8D4FAFE5F}"/>
                </a:ext>
              </a:extLst>
            </p:cNvPr>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7">
              <a:extLst>
                <a:ext uri="{FF2B5EF4-FFF2-40B4-BE49-F238E27FC236}">
                  <a16:creationId xmlns:a16="http://schemas.microsoft.com/office/drawing/2014/main" id="{97C8244C-5C40-A2E9-1A69-35D7403F67DD}"/>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30" name="TextBox 8">
              <a:extLst>
                <a:ext uri="{FF2B5EF4-FFF2-40B4-BE49-F238E27FC236}">
                  <a16:creationId xmlns:a16="http://schemas.microsoft.com/office/drawing/2014/main" id="{E9F3ADD4-814F-5A36-83BF-6ADA7E180E53}"/>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pic>
        <p:nvPicPr>
          <p:cNvPr id="10" name="Picture 2" descr="Corporation for Public Broadcasting logo">
            <a:extLst>
              <a:ext uri="{FF2B5EF4-FFF2-40B4-BE49-F238E27FC236}">
                <a16:creationId xmlns:a16="http://schemas.microsoft.com/office/drawing/2014/main" id="{83BDCA0A-6529-AC08-B205-DF8A9FC424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a:extLst>
              <a:ext uri="{C183D7F6-B498-43B3-948B-1728B52AA6E4}">
                <adec:decorative xmlns:adec="http://schemas.microsoft.com/office/drawing/2017/decorative" val="1"/>
              </a:ext>
            </a:extLst>
          </p:cNvPr>
          <p:cNvSpPr/>
          <p:nvPr/>
        </p:nvSpPr>
        <p:spPr>
          <a:xfrm>
            <a:off x="731829" y="3249042"/>
            <a:ext cx="2454990" cy="1394190"/>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4">
            <a:extLst>
              <a:ext uri="{FF2B5EF4-FFF2-40B4-BE49-F238E27FC236}">
                <a16:creationId xmlns:a16="http://schemas.microsoft.com/office/drawing/2014/main" id="{4B0AC3E9-7FA0-51EC-6925-F265F90A2CF3}"/>
              </a:ext>
              <a:ext uri="{C183D7F6-B498-43B3-948B-1728B52AA6E4}">
                <adec:decorative xmlns:adec="http://schemas.microsoft.com/office/drawing/2017/decorative" val="1"/>
              </a:ext>
            </a:extLst>
          </p:cNvPr>
          <p:cNvSpPr/>
          <p:nvPr/>
        </p:nvSpPr>
        <p:spPr>
          <a:xfrm>
            <a:off x="8984861" y="3237446"/>
            <a:ext cx="2454990" cy="1394190"/>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AutoShape 2">
            <a:extLst>
              <a:ext uri="{C183D7F6-B498-43B3-948B-1728B52AA6E4}">
                <adec:decorative xmlns:adec="http://schemas.microsoft.com/office/drawing/2017/decorative" val="1"/>
              </a:ext>
            </a:extLst>
          </p:cNvPr>
          <p:cNvSpPr/>
          <p:nvPr/>
        </p:nvSpPr>
        <p:spPr>
          <a:xfrm>
            <a:off x="-17051" y="2792207"/>
            <a:ext cx="12192000" cy="4097225"/>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C183D7F6-B498-43B3-948B-1728B52AA6E4}">
                <adec:decorative xmlns:adec="http://schemas.microsoft.com/office/drawing/2017/decorative" val="1"/>
              </a:ext>
            </a:extLst>
          </p:cNvPr>
          <p:cNvGrpSpPr/>
          <p:nvPr/>
        </p:nvGrpSpPr>
        <p:grpSpPr>
          <a:xfrm>
            <a:off x="9064516" y="1588919"/>
            <a:ext cx="1767803" cy="1686959"/>
            <a:chOff x="0" y="0"/>
            <a:chExt cx="4589562" cy="4589562"/>
          </a:xfrm>
        </p:grpSpPr>
        <p:pic>
          <p:nvPicPr>
            <p:cNvPr id="6"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 t="7865" r="-10" b="17135"/>
            <a:stretch/>
          </p:blipFill>
          <p:spPr>
            <a:xfrm>
              <a:off x="0" y="0"/>
              <a:ext cx="4589562" cy="4589562"/>
            </a:xfrm>
            <a:prstGeom prst="rect">
              <a:avLst/>
            </a:prstGeom>
          </p:spPr>
        </p:pic>
      </p:grpSp>
      <p:sp>
        <p:nvSpPr>
          <p:cNvPr id="22" name="TextBox 22"/>
          <p:cNvSpPr txBox="1">
            <a:spLocks noGrp="1"/>
          </p:cNvSpPr>
          <p:nvPr>
            <p:ph type="title" idx="4294967295"/>
          </p:nvPr>
        </p:nvSpPr>
        <p:spPr>
          <a:xfrm>
            <a:off x="2363892" y="367596"/>
            <a:ext cx="7345680" cy="6796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334"/>
              </a:lnSpc>
              <a:spcBef>
                <a:spcPct val="0"/>
              </a:spcBef>
              <a:spcAft>
                <a:spcPts val="0"/>
              </a:spcAft>
              <a:buClrTx/>
              <a:buSzTx/>
              <a:buFontTx/>
              <a:buNone/>
              <a:tabLst/>
              <a:defRPr/>
            </a:pPr>
            <a:r>
              <a:rPr kumimoji="0" lang="en-US" sz="5334" b="1" i="0" u="none" strike="noStrike" kern="1200" cap="none" spc="0" normalizeH="0" baseline="0" noProof="0">
                <a:ln>
                  <a:noFill/>
                </a:ln>
                <a:solidFill>
                  <a:srgbClr val="000000"/>
                </a:solidFill>
                <a:effectLst/>
                <a:uLnTx/>
                <a:uFillTx/>
                <a:latin typeface="TeX Gyre Adventor 1"/>
                <a:ea typeface="+mn-ea"/>
                <a:cs typeface="+mn-cs"/>
              </a:rPr>
              <a:t>The CPB NGWS Team</a:t>
            </a:r>
          </a:p>
        </p:txBody>
      </p:sp>
      <p:grpSp>
        <p:nvGrpSpPr>
          <p:cNvPr id="10" name="Group 10" descr="photo of Faisal Khan"/>
          <p:cNvGrpSpPr/>
          <p:nvPr/>
        </p:nvGrpSpPr>
        <p:grpSpPr>
          <a:xfrm>
            <a:off x="4889644" y="1167857"/>
            <a:ext cx="2034503" cy="2062668"/>
            <a:chOff x="0" y="0"/>
            <a:chExt cx="4589562" cy="4589562"/>
          </a:xfrm>
        </p:grpSpPr>
        <p:pic>
          <p:nvPicPr>
            <p:cNvPr id="11" name="Picture 11"/>
            <p:cNvPicPr>
              <a:picLocks noChangeAspect="1"/>
            </p:cNvPicPr>
            <p:nvPr/>
          </p:nvPicPr>
          <p:blipFill rotWithShape="1">
            <a:blip r:embed="rId4">
              <a:extLst>
                <a:ext uri="{28A0092B-C50C-407E-A947-70E740481C1C}">
                  <a14:useLocalDpi xmlns:a14="http://schemas.microsoft.com/office/drawing/2010/main" val="0"/>
                </a:ext>
              </a:extLst>
            </a:blip>
            <a:srcRect l="6651" t="2905" r="1251" b="4997"/>
            <a:stretch/>
          </p:blipFill>
          <p:spPr>
            <a:xfrm>
              <a:off x="0" y="0"/>
              <a:ext cx="4589562" cy="4589562"/>
            </a:xfrm>
            <a:prstGeom prst="rect">
              <a:avLst/>
            </a:prstGeom>
            <a:ln w="57150">
              <a:solidFill>
                <a:srgbClr val="4472C4"/>
              </a:solidFill>
            </a:ln>
          </p:spPr>
        </p:pic>
      </p:grpSp>
      <p:sp>
        <p:nvSpPr>
          <p:cNvPr id="16" name="TextBox 16"/>
          <p:cNvSpPr txBox="1"/>
          <p:nvPr/>
        </p:nvSpPr>
        <p:spPr>
          <a:xfrm>
            <a:off x="4238825" y="3342723"/>
            <a:ext cx="3212409" cy="243656"/>
          </a:xfrm>
          <a:prstGeom prst="rect">
            <a:avLst/>
          </a:prstGeom>
        </p:spPr>
        <p:txBody>
          <a:bodyPr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Faisal Khan</a:t>
            </a:r>
          </a:p>
        </p:txBody>
      </p:sp>
      <p:sp>
        <p:nvSpPr>
          <p:cNvPr id="17" name="TextBox 17"/>
          <p:cNvSpPr txBox="1"/>
          <p:nvPr/>
        </p:nvSpPr>
        <p:spPr>
          <a:xfrm>
            <a:off x="4212338" y="3552155"/>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Executive Director</a:t>
            </a:r>
          </a:p>
        </p:txBody>
      </p:sp>
      <p:sp>
        <p:nvSpPr>
          <p:cNvPr id="29" name="TextBox 16">
            <a:extLst>
              <a:ext uri="{FF2B5EF4-FFF2-40B4-BE49-F238E27FC236}">
                <a16:creationId xmlns:a16="http://schemas.microsoft.com/office/drawing/2014/main" id="{7FFA162F-C749-D713-134F-9EB87781DA82}"/>
              </a:ext>
            </a:extLst>
          </p:cNvPr>
          <p:cNvSpPr txBox="1"/>
          <p:nvPr/>
        </p:nvSpPr>
        <p:spPr>
          <a:xfrm>
            <a:off x="8508292" y="3319443"/>
            <a:ext cx="2919619" cy="243656"/>
          </a:xfrm>
          <a:prstGeom prst="rect">
            <a:avLst/>
          </a:prstGeom>
        </p:spPr>
        <p:txBody>
          <a:bodyPr wrap="square"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Kyle Cromer</a:t>
            </a:r>
          </a:p>
        </p:txBody>
      </p:sp>
      <p:sp>
        <p:nvSpPr>
          <p:cNvPr id="30" name="TextBox 17">
            <a:extLst>
              <a:ext uri="{FF2B5EF4-FFF2-40B4-BE49-F238E27FC236}">
                <a16:creationId xmlns:a16="http://schemas.microsoft.com/office/drawing/2014/main" id="{A4AC6B24-30C5-DAF5-0032-E14F43A0DD3A}"/>
              </a:ext>
            </a:extLst>
          </p:cNvPr>
          <p:cNvSpPr txBox="1"/>
          <p:nvPr/>
        </p:nvSpPr>
        <p:spPr>
          <a:xfrm>
            <a:off x="8356502" y="3579856"/>
            <a:ext cx="3190560" cy="219932"/>
          </a:xfrm>
          <a:prstGeom prst="rect">
            <a:avLst/>
          </a:prstGeom>
        </p:spPr>
        <p:txBody>
          <a:bodyPr wrap="square"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Director, Budget and Compliance</a:t>
            </a:r>
          </a:p>
        </p:txBody>
      </p:sp>
      <p:grpSp>
        <p:nvGrpSpPr>
          <p:cNvPr id="7" name="Group 7" descr="photo of Kevin Maloof">
            <a:extLst>
              <a:ext uri="{C183D7F6-B498-43B3-948B-1728B52AA6E4}">
                <adec:decorative xmlns:adec="http://schemas.microsoft.com/office/drawing/2017/decorative" val="0"/>
              </a:ext>
            </a:extLst>
          </p:cNvPr>
          <p:cNvGrpSpPr/>
          <p:nvPr/>
        </p:nvGrpSpPr>
        <p:grpSpPr>
          <a:xfrm>
            <a:off x="1059543" y="4176211"/>
            <a:ext cx="1799561" cy="1686959"/>
            <a:chOff x="0" y="0"/>
            <a:chExt cx="4589562" cy="4589562"/>
          </a:xfrm>
        </p:grpSpPr>
        <p:pic>
          <p:nvPicPr>
            <p:cNvPr id="8" name="Picture 8" descr="A person in a suit and tie&#10;&#10;Description automatically generated"/>
            <p:cNvPicPr>
              <a:picLocks noChangeAspect="1"/>
            </p:cNvPicPr>
            <p:nvPr/>
          </p:nvPicPr>
          <p:blipFill>
            <a:blip r:embed="rId5"/>
            <a:srcRect t="9069" b="9069"/>
            <a:stretch/>
          </p:blipFill>
          <p:spPr>
            <a:xfrm>
              <a:off x="0" y="0"/>
              <a:ext cx="4589562" cy="4589562"/>
            </a:xfrm>
            <a:prstGeom prst="rect">
              <a:avLst/>
            </a:prstGeom>
          </p:spPr>
        </p:pic>
      </p:grpSp>
      <p:sp>
        <p:nvSpPr>
          <p:cNvPr id="31" name="TextBox 16">
            <a:extLst>
              <a:ext uri="{FF2B5EF4-FFF2-40B4-BE49-F238E27FC236}">
                <a16:creationId xmlns:a16="http://schemas.microsoft.com/office/drawing/2014/main" id="{D0A7EAF7-B616-DE56-14CE-4AE73D431CFD}"/>
              </a:ext>
            </a:extLst>
          </p:cNvPr>
          <p:cNvSpPr txBox="1"/>
          <p:nvPr/>
        </p:nvSpPr>
        <p:spPr>
          <a:xfrm>
            <a:off x="353118" y="5991701"/>
            <a:ext cx="3212409" cy="243656"/>
          </a:xfrm>
          <a:prstGeom prst="rect">
            <a:avLst/>
          </a:prstGeom>
        </p:spPr>
        <p:txBody>
          <a:bodyPr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Kevin Maloof</a:t>
            </a:r>
          </a:p>
        </p:txBody>
      </p:sp>
      <p:sp>
        <p:nvSpPr>
          <p:cNvPr id="32" name="TextBox 17">
            <a:extLst>
              <a:ext uri="{FF2B5EF4-FFF2-40B4-BE49-F238E27FC236}">
                <a16:creationId xmlns:a16="http://schemas.microsoft.com/office/drawing/2014/main" id="{E6E21D67-6C08-AE05-C7E8-B7D1B31ACB5C}"/>
              </a:ext>
            </a:extLst>
          </p:cNvPr>
          <p:cNvSpPr txBox="1"/>
          <p:nvPr/>
        </p:nvSpPr>
        <p:spPr>
          <a:xfrm>
            <a:off x="368927" y="6231845"/>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Project Manager</a:t>
            </a:r>
          </a:p>
        </p:txBody>
      </p:sp>
      <p:sp>
        <p:nvSpPr>
          <p:cNvPr id="12" name="Freeform 12">
            <a:extLst>
              <a:ext uri="{C183D7F6-B498-43B3-948B-1728B52AA6E4}">
                <adec:decorative xmlns:adec="http://schemas.microsoft.com/office/drawing/2017/decorative" val="1"/>
              </a:ext>
            </a:extLst>
          </p:cNvPr>
          <p:cNvSpPr/>
          <p:nvPr/>
        </p:nvSpPr>
        <p:spPr>
          <a:xfrm rot="-5400000">
            <a:off x="108395" y="833316"/>
            <a:ext cx="562708" cy="140677"/>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C183D7F6-B498-43B3-948B-1728B52AA6E4}">
                <adec:decorative xmlns:adec="http://schemas.microsoft.com/office/drawing/2017/decorative" val="1"/>
              </a:ext>
            </a:extLst>
          </p:cNvPr>
          <p:cNvSpPr/>
          <p:nvPr/>
        </p:nvSpPr>
        <p:spPr>
          <a:xfrm rot="-5400000">
            <a:off x="11520897" y="833316"/>
            <a:ext cx="562708" cy="140677"/>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a:extLst>
              <a:ext uri="{C183D7F6-B498-43B3-948B-1728B52AA6E4}">
                <adec:decorative xmlns:adec="http://schemas.microsoft.com/office/drawing/2017/decorative" val="1"/>
              </a:ext>
            </a:extLst>
          </p:cNvPr>
          <p:cNvSpPr/>
          <p:nvPr/>
        </p:nvSpPr>
        <p:spPr>
          <a:xfrm rot="-5376337">
            <a:off x="-302173"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5">
            <a:extLst>
              <a:ext uri="{C183D7F6-B498-43B3-948B-1728B52AA6E4}">
                <adec:decorative xmlns:adec="http://schemas.microsoft.com/office/drawing/2017/decorative" val="1"/>
              </a:ext>
            </a:extLst>
          </p:cNvPr>
          <p:cNvSpPr/>
          <p:nvPr/>
        </p:nvSpPr>
        <p:spPr>
          <a:xfrm rot="-5376337">
            <a:off x="11110329"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3115549" y="5970333"/>
            <a:ext cx="3212409" cy="243656"/>
          </a:xfrm>
          <a:prstGeom prst="rect">
            <a:avLst/>
          </a:prstGeom>
        </p:spPr>
        <p:txBody>
          <a:bodyPr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Meirah Shedlo Eidelman</a:t>
            </a:r>
          </a:p>
        </p:txBody>
      </p:sp>
      <p:grpSp>
        <p:nvGrpSpPr>
          <p:cNvPr id="27" name="Group 7" descr="photo of Meirah Sheldo Eidelman">
            <a:extLst>
              <a:ext uri="{FF2B5EF4-FFF2-40B4-BE49-F238E27FC236}">
                <a16:creationId xmlns:a16="http://schemas.microsoft.com/office/drawing/2014/main" id="{003E1672-E523-DCE2-D6F1-A1AC5A6AB16A}"/>
              </a:ext>
            </a:extLst>
          </p:cNvPr>
          <p:cNvGrpSpPr/>
          <p:nvPr/>
        </p:nvGrpSpPr>
        <p:grpSpPr>
          <a:xfrm>
            <a:off x="3759107" y="4127491"/>
            <a:ext cx="1806826" cy="1682528"/>
            <a:chOff x="0" y="0"/>
            <a:chExt cx="4589562" cy="4589562"/>
          </a:xfrm>
        </p:grpSpPr>
        <p:pic>
          <p:nvPicPr>
            <p:cNvPr id="28" name="Picture 8">
              <a:extLst>
                <a:ext uri="{FF2B5EF4-FFF2-40B4-BE49-F238E27FC236}">
                  <a16:creationId xmlns:a16="http://schemas.microsoft.com/office/drawing/2014/main" id="{CE1CA9D3-DEFB-FFE8-062B-75F58B71EDA3}"/>
                </a:ext>
              </a:extLst>
            </p:cNvPr>
            <p:cNvPicPr>
              <a:picLocks noChangeAspect="1"/>
            </p:cNvPicPr>
            <p:nvPr/>
          </p:nvPicPr>
          <p:blipFill>
            <a:blip r:embed="rId8" cstate="print">
              <a:extLst>
                <a:ext uri="{28A0092B-C50C-407E-A947-70E740481C1C}">
                  <a14:useLocalDpi xmlns:a14="http://schemas.microsoft.com/office/drawing/2010/main" val="0"/>
                </a:ext>
              </a:extLst>
            </a:blip>
            <a:srcRect l="1849" r="1849"/>
            <a:stretch/>
          </p:blipFill>
          <p:spPr>
            <a:xfrm>
              <a:off x="0" y="0"/>
              <a:ext cx="4589562" cy="4589562"/>
            </a:xfrm>
            <a:prstGeom prst="rect">
              <a:avLst/>
            </a:prstGeom>
          </p:spPr>
        </p:pic>
      </p:grpSp>
      <p:sp>
        <p:nvSpPr>
          <p:cNvPr id="21" name="TextBox 21"/>
          <p:cNvSpPr txBox="1"/>
          <p:nvPr/>
        </p:nvSpPr>
        <p:spPr>
          <a:xfrm>
            <a:off x="3038689" y="6250430"/>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Project Manager</a:t>
            </a:r>
          </a:p>
        </p:txBody>
      </p:sp>
      <p:grpSp>
        <p:nvGrpSpPr>
          <p:cNvPr id="18" name="Group 17" descr="footer saying www.cpb.org, Next Generation Warning System Grant Program">
            <a:extLst>
              <a:ext uri="{FF2B5EF4-FFF2-40B4-BE49-F238E27FC236}">
                <a16:creationId xmlns:a16="http://schemas.microsoft.com/office/drawing/2014/main" id="{18DD149F-5721-AF4B-FA3E-0D1B4A9DE0E0}"/>
              </a:ext>
            </a:extLst>
          </p:cNvPr>
          <p:cNvGrpSpPr/>
          <p:nvPr/>
        </p:nvGrpSpPr>
        <p:grpSpPr>
          <a:xfrm>
            <a:off x="0" y="6888480"/>
            <a:ext cx="12192000" cy="533399"/>
            <a:chOff x="1" y="6167636"/>
            <a:chExt cx="12192000" cy="533399"/>
          </a:xfrm>
        </p:grpSpPr>
        <p:sp>
          <p:nvSpPr>
            <p:cNvPr id="19" name="AutoShape 6">
              <a:extLst>
                <a:ext uri="{FF2B5EF4-FFF2-40B4-BE49-F238E27FC236}">
                  <a16:creationId xmlns:a16="http://schemas.microsoft.com/office/drawing/2014/main" id="{FB89CFAB-F26B-52C1-005C-6495E34F16DB}"/>
                </a:ext>
              </a:extLst>
            </p:cNvPr>
            <p:cNvSpPr/>
            <p:nvPr/>
          </p:nvSpPr>
          <p:spPr>
            <a:xfrm>
              <a:off x="1" y="6167636"/>
              <a:ext cx="12192000" cy="0"/>
            </a:xfrm>
            <a:prstGeom prst="line">
              <a:avLst/>
            </a:prstGeom>
            <a:ln w="28575" cap="rnd">
              <a:solidFill>
                <a:schemeClr val="bg1"/>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7">
              <a:extLst>
                <a:ext uri="{FF2B5EF4-FFF2-40B4-BE49-F238E27FC236}">
                  <a16:creationId xmlns:a16="http://schemas.microsoft.com/office/drawing/2014/main" id="{4F74B444-A9C3-925D-7B8D-969C047AE76F}"/>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prstClr val="white"/>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prstClr val="white"/>
                </a:solidFill>
                <a:effectLst/>
                <a:uLnTx/>
                <a:uFillTx/>
                <a:latin typeface="Montserrat"/>
                <a:ea typeface="+mn-ea"/>
                <a:cs typeface="+mn-cs"/>
              </a:endParaRPr>
            </a:p>
          </p:txBody>
        </p:sp>
        <p:sp>
          <p:nvSpPr>
            <p:cNvPr id="34" name="TextBox 8">
              <a:extLst>
                <a:ext uri="{FF2B5EF4-FFF2-40B4-BE49-F238E27FC236}">
                  <a16:creationId xmlns:a16="http://schemas.microsoft.com/office/drawing/2014/main" id="{59C134D0-94A6-A7FD-BC7C-C15ED6199134}"/>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prstClr val="white"/>
                  </a:solidFill>
                  <a:effectLst/>
                  <a:uLnTx/>
                  <a:uFillTx/>
                  <a:latin typeface="Montserrat"/>
                  <a:ea typeface="+mn-ea"/>
                  <a:cs typeface="+mn-cs"/>
                </a:rPr>
                <a:t>www.cpb.org</a:t>
              </a:r>
            </a:p>
          </p:txBody>
        </p:sp>
      </p:grpSp>
      <p:sp>
        <p:nvSpPr>
          <p:cNvPr id="23" name="TextBox 17">
            <a:extLst>
              <a:ext uri="{FF2B5EF4-FFF2-40B4-BE49-F238E27FC236}">
                <a16:creationId xmlns:a16="http://schemas.microsoft.com/office/drawing/2014/main" id="{E8AD53FA-DF2B-522E-68FC-7337DCD49C70}"/>
              </a:ext>
            </a:extLst>
          </p:cNvPr>
          <p:cNvSpPr txBox="1"/>
          <p:nvPr/>
        </p:nvSpPr>
        <p:spPr>
          <a:xfrm>
            <a:off x="8593546" y="6173824"/>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Project Manager</a:t>
            </a:r>
          </a:p>
        </p:txBody>
      </p:sp>
      <p:sp>
        <p:nvSpPr>
          <p:cNvPr id="24" name="TextBox 16">
            <a:extLst>
              <a:ext uri="{FF2B5EF4-FFF2-40B4-BE49-F238E27FC236}">
                <a16:creationId xmlns:a16="http://schemas.microsoft.com/office/drawing/2014/main" id="{A2E1903A-29AF-B7BB-3EB7-F56A2355891B}"/>
              </a:ext>
            </a:extLst>
          </p:cNvPr>
          <p:cNvSpPr txBox="1"/>
          <p:nvPr/>
        </p:nvSpPr>
        <p:spPr>
          <a:xfrm>
            <a:off x="8597157" y="5938961"/>
            <a:ext cx="3212409" cy="243656"/>
          </a:xfrm>
          <a:prstGeom prst="rect">
            <a:avLst/>
          </a:prstGeom>
        </p:spPr>
        <p:txBody>
          <a:bodyPr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Alexandra Dade</a:t>
            </a:r>
          </a:p>
        </p:txBody>
      </p:sp>
      <p:sp>
        <p:nvSpPr>
          <p:cNvPr id="25" name="TextBox 17">
            <a:extLst>
              <a:ext uri="{FF2B5EF4-FFF2-40B4-BE49-F238E27FC236}">
                <a16:creationId xmlns:a16="http://schemas.microsoft.com/office/drawing/2014/main" id="{12A9A37E-2D7B-5727-0EDE-762E0D039D8C}"/>
              </a:ext>
            </a:extLst>
          </p:cNvPr>
          <p:cNvSpPr txBox="1"/>
          <p:nvPr/>
        </p:nvSpPr>
        <p:spPr>
          <a:xfrm>
            <a:off x="5962952" y="6214422"/>
            <a:ext cx="3212409" cy="218008"/>
          </a:xfrm>
          <a:prstGeom prst="rect">
            <a:avLst/>
          </a:prstGeom>
        </p:spPr>
        <p:txBody>
          <a:bodyPr lIns="0" tIns="0" rIns="0" bIns="0" rtlCol="0" anchor="t">
            <a:spAutoFit/>
          </a:bodyPr>
          <a:lstStyle/>
          <a:p>
            <a:pPr marL="0" marR="0" lvl="0" indent="0" algn="ctr" defTabSz="609630" rtl="0" eaLnBrk="1" fontAlgn="auto" latinLnBrk="0" hangingPunct="1">
              <a:lnSpc>
                <a:spcPts val="1667"/>
              </a:lnSpc>
              <a:spcBef>
                <a:spcPct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Project Manager</a:t>
            </a:r>
          </a:p>
        </p:txBody>
      </p:sp>
      <p:sp>
        <p:nvSpPr>
          <p:cNvPr id="35" name="TextBox 16">
            <a:extLst>
              <a:ext uri="{FF2B5EF4-FFF2-40B4-BE49-F238E27FC236}">
                <a16:creationId xmlns:a16="http://schemas.microsoft.com/office/drawing/2014/main" id="{B8423F96-7509-8450-728D-1B45E3E6BC6F}"/>
              </a:ext>
            </a:extLst>
          </p:cNvPr>
          <p:cNvSpPr txBox="1"/>
          <p:nvPr/>
        </p:nvSpPr>
        <p:spPr>
          <a:xfrm>
            <a:off x="5953321" y="5970235"/>
            <a:ext cx="3212409" cy="243656"/>
          </a:xfrm>
          <a:prstGeom prst="rect">
            <a:avLst/>
          </a:prstGeom>
        </p:spPr>
        <p:txBody>
          <a:bodyPr lIns="0" tIns="0" rIns="0" bIns="0" rtlCol="0" anchor="t">
            <a:spAutoFit/>
          </a:bodyPr>
          <a:lstStyle/>
          <a:p>
            <a:pPr marL="0" marR="0" lvl="0" indent="0" algn="ctr" defTabSz="609630" rtl="0" eaLnBrk="1" fontAlgn="auto" latinLnBrk="0" hangingPunct="1">
              <a:lnSpc>
                <a:spcPts val="1866"/>
              </a:lnSpc>
              <a:spcBef>
                <a:spcPct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Kamanzi Kalisa</a:t>
            </a:r>
          </a:p>
        </p:txBody>
      </p:sp>
      <p:pic>
        <p:nvPicPr>
          <p:cNvPr id="37" name="Picture 36" descr="A person smiling for a picture&#10;&#10;Description automatically generated">
            <a:extLst>
              <a:ext uri="{FF2B5EF4-FFF2-40B4-BE49-F238E27FC236}">
                <a16:creationId xmlns:a16="http://schemas.microsoft.com/office/drawing/2014/main" id="{135FD9E5-4AE8-2241-0025-628DAAF4B017}"/>
              </a:ext>
            </a:extLst>
          </p:cNvPr>
          <p:cNvPicPr>
            <a:picLocks noChangeAspect="1"/>
          </p:cNvPicPr>
          <p:nvPr/>
        </p:nvPicPr>
        <p:blipFill rotWithShape="1">
          <a:blip r:embed="rId9"/>
          <a:srcRect t="6263" b="7570"/>
          <a:stretch/>
        </p:blipFill>
        <p:spPr>
          <a:xfrm>
            <a:off x="9525946" y="4086779"/>
            <a:ext cx="1331514" cy="1720972"/>
          </a:xfrm>
          <a:prstGeom prst="rect">
            <a:avLst/>
          </a:prstGeom>
        </p:spPr>
      </p:pic>
      <p:pic>
        <p:nvPicPr>
          <p:cNvPr id="39" name="Picture 38" descr="A person with a beard smiling&#10;&#10;Description automatically generated">
            <a:extLst>
              <a:ext uri="{FF2B5EF4-FFF2-40B4-BE49-F238E27FC236}">
                <a16:creationId xmlns:a16="http://schemas.microsoft.com/office/drawing/2014/main" id="{D9A68454-F290-55E2-E522-132597FA33BA}"/>
              </a:ext>
            </a:extLst>
          </p:cNvPr>
          <p:cNvPicPr>
            <a:picLocks noChangeAspect="1"/>
          </p:cNvPicPr>
          <p:nvPr/>
        </p:nvPicPr>
        <p:blipFill rotWithShape="1">
          <a:blip r:embed="rId10"/>
          <a:srcRect b="7428"/>
          <a:stretch/>
        </p:blipFill>
        <p:spPr>
          <a:xfrm>
            <a:off x="6838383" y="4050907"/>
            <a:ext cx="1331514" cy="1848900"/>
          </a:xfrm>
          <a:prstGeom prst="rect">
            <a:avLst/>
          </a:prstGeom>
        </p:spPr>
      </p:pic>
      <p:pic>
        <p:nvPicPr>
          <p:cNvPr id="38" name="Picture 37" descr="A person in a black shirt&#10;&#10;Description automatically generated">
            <a:extLst>
              <a:ext uri="{FF2B5EF4-FFF2-40B4-BE49-F238E27FC236}">
                <a16:creationId xmlns:a16="http://schemas.microsoft.com/office/drawing/2014/main" id="{A7C2D1FD-EAE9-F2DD-DF0F-CEEE79AFB631}"/>
              </a:ext>
            </a:extLst>
          </p:cNvPr>
          <p:cNvPicPr>
            <a:picLocks noChangeAspect="1"/>
          </p:cNvPicPr>
          <p:nvPr/>
        </p:nvPicPr>
        <p:blipFill>
          <a:blip r:embed="rId11"/>
          <a:stretch>
            <a:fillRect/>
          </a:stretch>
        </p:blipFill>
        <p:spPr>
          <a:xfrm>
            <a:off x="1061783" y="1596308"/>
            <a:ext cx="1652848" cy="1652848"/>
          </a:xfrm>
          <a:prstGeom prst="rect">
            <a:avLst/>
          </a:prstGeom>
        </p:spPr>
      </p:pic>
      <p:sp>
        <p:nvSpPr>
          <p:cNvPr id="44" name="TextBox 43">
            <a:extLst>
              <a:ext uri="{FF2B5EF4-FFF2-40B4-BE49-F238E27FC236}">
                <a16:creationId xmlns:a16="http://schemas.microsoft.com/office/drawing/2014/main" id="{8909B12C-E8C2-14AB-992B-B0726C51F405}"/>
              </a:ext>
            </a:extLst>
          </p:cNvPr>
          <p:cNvSpPr txBox="1"/>
          <p:nvPr/>
        </p:nvSpPr>
        <p:spPr>
          <a:xfrm>
            <a:off x="394512" y="3262590"/>
            <a:ext cx="3289365"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6" b="1" i="0" u="none" strike="noStrike" kern="1200" cap="none" spc="0" normalizeH="0" baseline="0" noProof="0">
                <a:ln>
                  <a:noFill/>
                </a:ln>
                <a:solidFill>
                  <a:srgbClr val="FFFFFF"/>
                </a:solidFill>
                <a:effectLst/>
                <a:uLnTx/>
                <a:uFillTx/>
                <a:latin typeface="Montserrat Semi-Bold"/>
                <a:ea typeface="+mn-ea"/>
                <a:cs typeface="+mn-cs"/>
              </a:rPr>
              <a:t>Maciej Ochman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7" b="0" i="1" u="none" strike="noStrike" kern="1200" cap="none" spc="0" normalizeH="0" baseline="0" noProof="0">
                <a:ln>
                  <a:noFill/>
                </a:ln>
                <a:solidFill>
                  <a:srgbClr val="FFFFFF"/>
                </a:solidFill>
                <a:effectLst/>
                <a:uLnTx/>
                <a:uFillTx/>
                <a:latin typeface="Montserrat Italics"/>
                <a:ea typeface="+mn-ea"/>
                <a:cs typeface="+mn-cs"/>
              </a:rPr>
              <a:t>Director, Media Technology and Service Strategies</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a:ln>
                  <a:noFill/>
                </a:ln>
                <a:solidFill>
                  <a:prstClr val="black"/>
                </a:solidFill>
                <a:effectLst/>
                <a:uLnTx/>
                <a:uFillTx/>
                <a:latin typeface="Calibri"/>
                <a:ea typeface="+mn-ea"/>
                <a:cs typeface="+mn-cs"/>
              </a:rPr>
            </a:b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813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1" y="0"/>
            <a:ext cx="5995419" cy="5975350"/>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C183D7F6-B498-43B3-948B-1728B52AA6E4}">
                <adec:decorative xmlns:adec="http://schemas.microsoft.com/office/drawing/2017/decorative" val="1"/>
              </a:ext>
            </a:extLst>
          </p:cNvPr>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7FBBBFAC-2AAC-5BB5-6C16-C12FD0D2DA49}"/>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sp>
        <p:nvSpPr>
          <p:cNvPr id="5" name="TextBox 5"/>
          <p:cNvSpPr txBox="1">
            <a:spLocks noGrp="1"/>
          </p:cNvSpPr>
          <p:nvPr>
            <p:ph type="title" idx="4294967295"/>
          </p:nvPr>
        </p:nvSpPr>
        <p:spPr>
          <a:xfrm>
            <a:off x="877636" y="1167938"/>
            <a:ext cx="4731632"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800"/>
              </a:lnSpc>
              <a:spcBef>
                <a:spcPct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eX Gyre Adventor 1"/>
                <a:ea typeface="+mn-ea"/>
                <a:cs typeface="+mn-cs"/>
              </a:rPr>
              <a:t>Prioritization Criteria </a:t>
            </a:r>
          </a:p>
        </p:txBody>
      </p:sp>
      <p:sp>
        <p:nvSpPr>
          <p:cNvPr id="8" name="AutoShape 8">
            <a:extLst>
              <a:ext uri="{C183D7F6-B498-43B3-948B-1728B52AA6E4}">
                <adec:decorative xmlns:adec="http://schemas.microsoft.com/office/drawing/2017/decorative" val="1"/>
              </a:ext>
            </a:extLst>
          </p:cNvPr>
          <p:cNvSpPr/>
          <p:nvPr/>
        </p:nvSpPr>
        <p:spPr>
          <a:xfrm>
            <a:off x="5132300" y="793750"/>
            <a:ext cx="6660289" cy="1169473"/>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a:extLst>
              <a:ext uri="{C183D7F6-B498-43B3-948B-1728B52AA6E4}">
                <adec:decorative xmlns:adec="http://schemas.microsoft.com/office/drawing/2017/decorative" val="1"/>
              </a:ext>
            </a:extLst>
          </p:cNvPr>
          <p:cNvSpPr/>
          <p:nvPr/>
        </p:nvSpPr>
        <p:spPr>
          <a:xfrm>
            <a:off x="5013544" y="685800"/>
            <a:ext cx="6705945" cy="119172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C183D7F6-B498-43B3-948B-1728B52AA6E4}">
                <adec:decorative xmlns:adec="http://schemas.microsoft.com/office/drawing/2017/decorative" val="0"/>
              </a:ext>
            </a:extLst>
          </p:cNvPr>
          <p:cNvSpPr txBox="1"/>
          <p:nvPr/>
        </p:nvSpPr>
        <p:spPr>
          <a:xfrm>
            <a:off x="5132300" y="742951"/>
            <a:ext cx="2063196" cy="491609"/>
          </a:xfrm>
          <a:prstGeom prst="rect">
            <a:avLst/>
          </a:prstGeom>
        </p:spPr>
        <p:txBody>
          <a:bodyPr lIns="0" tIns="0" rIns="0" bIns="0" rtlCol="0" anchor="t">
            <a:spAutoFit/>
          </a:bodyPr>
          <a:lstStyle/>
          <a:p>
            <a:pPr marL="0" marR="0" lvl="0" indent="0" algn="ctr" defTabSz="60963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a:ln>
                  <a:noFill/>
                </a:ln>
                <a:solidFill>
                  <a:srgbClr val="275ECD"/>
                </a:solidFill>
                <a:effectLst/>
                <a:uLnTx/>
                <a:uFillTx/>
                <a:latin typeface="Montserrat Bold"/>
                <a:ea typeface="+mn-ea"/>
                <a:cs typeface="+mn-cs"/>
              </a:rPr>
              <a:t>Priority 1</a:t>
            </a:r>
          </a:p>
        </p:txBody>
      </p:sp>
      <p:sp>
        <p:nvSpPr>
          <p:cNvPr id="10" name="TextBox 10"/>
          <p:cNvSpPr txBox="1"/>
          <p:nvPr/>
        </p:nvSpPr>
        <p:spPr>
          <a:xfrm>
            <a:off x="5360189" y="1447172"/>
            <a:ext cx="6240543" cy="236155"/>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TeX Gyre Adventor 2"/>
                <a:ea typeface="+mn-ea"/>
                <a:cs typeface="+mn-cs"/>
              </a:rPr>
              <a:t>Tribal, minority, and/or rural stations serving underserved communities </a:t>
            </a:r>
          </a:p>
        </p:txBody>
      </p:sp>
      <p:sp>
        <p:nvSpPr>
          <p:cNvPr id="12" name="AutoShape 12">
            <a:extLst>
              <a:ext uri="{C183D7F6-B498-43B3-948B-1728B52AA6E4}">
                <adec:decorative xmlns:adec="http://schemas.microsoft.com/office/drawing/2017/decorative" val="1"/>
              </a:ext>
            </a:extLst>
          </p:cNvPr>
          <p:cNvSpPr/>
          <p:nvPr/>
        </p:nvSpPr>
        <p:spPr>
          <a:xfrm>
            <a:off x="5132300" y="1319806"/>
            <a:ext cx="2063196" cy="0"/>
          </a:xfrm>
          <a:prstGeom prst="line">
            <a:avLst/>
          </a:prstGeom>
          <a:ln w="19050" cap="rnd">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AutoShape 13">
            <a:extLst>
              <a:ext uri="{C183D7F6-B498-43B3-948B-1728B52AA6E4}">
                <adec:decorative xmlns:adec="http://schemas.microsoft.com/office/drawing/2017/decorative" val="1"/>
              </a:ext>
            </a:extLst>
          </p:cNvPr>
          <p:cNvSpPr/>
          <p:nvPr/>
        </p:nvSpPr>
        <p:spPr>
          <a:xfrm>
            <a:off x="5132300" y="2188511"/>
            <a:ext cx="6660289" cy="1169473"/>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a:extLst>
              <a:ext uri="{C183D7F6-B498-43B3-948B-1728B52AA6E4}">
                <adec:decorative xmlns:adec="http://schemas.microsoft.com/office/drawing/2017/decorative" val="1"/>
              </a:ext>
            </a:extLst>
          </p:cNvPr>
          <p:cNvSpPr/>
          <p:nvPr/>
        </p:nvSpPr>
        <p:spPr>
          <a:xfrm>
            <a:off x="5013544" y="2080561"/>
            <a:ext cx="6705945" cy="119172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5132300" y="2137711"/>
            <a:ext cx="2063196" cy="491609"/>
          </a:xfrm>
          <a:prstGeom prst="rect">
            <a:avLst/>
          </a:prstGeom>
        </p:spPr>
        <p:txBody>
          <a:bodyPr lIns="0" tIns="0" rIns="0" bIns="0" rtlCol="0" anchor="t">
            <a:spAutoFit/>
          </a:bodyPr>
          <a:lstStyle/>
          <a:p>
            <a:pPr marL="0" marR="0" lvl="0" indent="0" algn="ctr" defTabSz="60963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a:ln>
                  <a:noFill/>
                </a:ln>
                <a:solidFill>
                  <a:srgbClr val="275ECD"/>
                </a:solidFill>
                <a:effectLst/>
                <a:uLnTx/>
                <a:uFillTx/>
                <a:latin typeface="Montserrat Bold"/>
                <a:ea typeface="+mn-ea"/>
                <a:cs typeface="+mn-cs"/>
              </a:rPr>
              <a:t>Priority 2</a:t>
            </a:r>
          </a:p>
        </p:txBody>
      </p:sp>
      <p:sp>
        <p:nvSpPr>
          <p:cNvPr id="15" name="TextBox 15"/>
          <p:cNvSpPr txBox="1"/>
          <p:nvPr/>
        </p:nvSpPr>
        <p:spPr>
          <a:xfrm>
            <a:off x="5360189" y="2841933"/>
            <a:ext cx="6240543" cy="239040"/>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TeX Gyre Adventor 2"/>
                <a:ea typeface="+mn-ea"/>
                <a:cs typeface="+mn-cs"/>
              </a:rPr>
              <a:t>Small stations </a:t>
            </a:r>
          </a:p>
        </p:txBody>
      </p:sp>
      <p:sp>
        <p:nvSpPr>
          <p:cNvPr id="17" name="AutoShape 17">
            <a:extLst>
              <a:ext uri="{C183D7F6-B498-43B3-948B-1728B52AA6E4}">
                <adec:decorative xmlns:adec="http://schemas.microsoft.com/office/drawing/2017/decorative" val="1"/>
              </a:ext>
            </a:extLst>
          </p:cNvPr>
          <p:cNvSpPr/>
          <p:nvPr/>
        </p:nvSpPr>
        <p:spPr>
          <a:xfrm>
            <a:off x="5132300" y="2714567"/>
            <a:ext cx="2063196" cy="0"/>
          </a:xfrm>
          <a:prstGeom prst="line">
            <a:avLst/>
          </a:prstGeom>
          <a:ln w="19050" cap="rnd">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18">
            <a:extLst>
              <a:ext uri="{C183D7F6-B498-43B3-948B-1728B52AA6E4}">
                <adec:decorative xmlns:adec="http://schemas.microsoft.com/office/drawing/2017/decorative" val="1"/>
              </a:ext>
            </a:extLst>
          </p:cNvPr>
          <p:cNvSpPr/>
          <p:nvPr/>
        </p:nvSpPr>
        <p:spPr>
          <a:xfrm>
            <a:off x="5132300" y="3580234"/>
            <a:ext cx="6660289" cy="1895909"/>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9">
            <a:extLst>
              <a:ext uri="{C183D7F6-B498-43B3-948B-1728B52AA6E4}">
                <adec:decorative xmlns:adec="http://schemas.microsoft.com/office/drawing/2017/decorative" val="1"/>
              </a:ext>
            </a:extLst>
          </p:cNvPr>
          <p:cNvSpPr/>
          <p:nvPr/>
        </p:nvSpPr>
        <p:spPr>
          <a:xfrm>
            <a:off x="5013544" y="3472285"/>
            <a:ext cx="6705945" cy="1908179"/>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5132300" y="3529435"/>
            <a:ext cx="2063196" cy="491609"/>
          </a:xfrm>
          <a:prstGeom prst="rect">
            <a:avLst/>
          </a:prstGeom>
        </p:spPr>
        <p:txBody>
          <a:bodyPr lIns="0" tIns="0" rIns="0" bIns="0" rtlCol="0" anchor="t">
            <a:spAutoFit/>
          </a:bodyPr>
          <a:lstStyle/>
          <a:p>
            <a:pPr marL="0" marR="0" lvl="0" indent="0" algn="ctr" defTabSz="609630" rtl="0" eaLnBrk="1" fontAlgn="auto" latinLnBrk="0" hangingPunct="1">
              <a:lnSpc>
                <a:spcPts val="4200"/>
              </a:lnSpc>
              <a:spcBef>
                <a:spcPts val="0"/>
              </a:spcBef>
              <a:spcAft>
                <a:spcPts val="0"/>
              </a:spcAft>
              <a:buClrTx/>
              <a:buSzTx/>
              <a:buFontTx/>
              <a:buNone/>
              <a:tabLst/>
              <a:defRPr/>
            </a:pPr>
            <a:r>
              <a:rPr kumimoji="0" lang="en-US" sz="2999" b="1" i="0" u="none" strike="noStrike" kern="1200" cap="none" spc="0" normalizeH="0" baseline="0" noProof="0">
                <a:ln>
                  <a:noFill/>
                </a:ln>
                <a:solidFill>
                  <a:srgbClr val="275ECD"/>
                </a:solidFill>
                <a:effectLst/>
                <a:uLnTx/>
                <a:uFillTx/>
                <a:latin typeface="Montserrat Bold"/>
                <a:ea typeface="+mn-ea"/>
                <a:cs typeface="+mn-cs"/>
              </a:rPr>
              <a:t>Priority 3</a:t>
            </a:r>
          </a:p>
        </p:txBody>
      </p:sp>
      <p:sp>
        <p:nvSpPr>
          <p:cNvPr id="20" name="TextBox 20"/>
          <p:cNvSpPr txBox="1"/>
          <p:nvPr/>
        </p:nvSpPr>
        <p:spPr>
          <a:xfrm>
            <a:off x="5360189" y="4201540"/>
            <a:ext cx="6240543" cy="1002710"/>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TeX Gyre Adventor 2"/>
                <a:ea typeface="+mn-ea"/>
                <a:cs typeface="+mn-cs"/>
              </a:rPr>
              <a:t>Other television and radio stations - All public broadcasting entities as defined in 47 U.S.C. §397(11) are eligible to apply. Eligibility is not contingent upon whether a public broadcasting entity qualifies for CPB’s Community Service Grant (CSG) program.</a:t>
            </a:r>
          </a:p>
        </p:txBody>
      </p:sp>
      <p:sp>
        <p:nvSpPr>
          <p:cNvPr id="22" name="AutoShape 22">
            <a:extLst>
              <a:ext uri="{C183D7F6-B498-43B3-948B-1728B52AA6E4}">
                <adec:decorative xmlns:adec="http://schemas.microsoft.com/office/drawing/2017/decorative" val="1"/>
              </a:ext>
            </a:extLst>
          </p:cNvPr>
          <p:cNvSpPr/>
          <p:nvPr/>
        </p:nvSpPr>
        <p:spPr>
          <a:xfrm>
            <a:off x="5132300" y="4106290"/>
            <a:ext cx="2063196" cy="0"/>
          </a:xfrm>
          <a:prstGeom prst="line">
            <a:avLst/>
          </a:prstGeom>
          <a:ln w="19050" cap="rnd">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descr="footer saying www.cpb.org, Next Generation Warning System Grant Program">
            <a:extLst>
              <a:ext uri="{FF2B5EF4-FFF2-40B4-BE49-F238E27FC236}">
                <a16:creationId xmlns:a16="http://schemas.microsoft.com/office/drawing/2014/main" id="{EC7A546C-77A3-074A-07A1-1760497F3562}"/>
              </a:ext>
            </a:extLst>
          </p:cNvPr>
          <p:cNvGrpSpPr/>
          <p:nvPr/>
        </p:nvGrpSpPr>
        <p:grpSpPr>
          <a:xfrm>
            <a:off x="1" y="6167636"/>
            <a:ext cx="12192000" cy="533399"/>
            <a:chOff x="1" y="6167636"/>
            <a:chExt cx="12192000" cy="533399"/>
          </a:xfrm>
        </p:grpSpPr>
        <p:sp>
          <p:nvSpPr>
            <p:cNvPr id="26" name="AutoShape 6">
              <a:extLst>
                <a:ext uri="{FF2B5EF4-FFF2-40B4-BE49-F238E27FC236}">
                  <a16:creationId xmlns:a16="http://schemas.microsoft.com/office/drawing/2014/main" id="{4FA9C3DE-BF0D-8ABC-A98C-01BF8B98691E}"/>
                </a:ext>
              </a:extLst>
            </p:cNvPr>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7">
              <a:extLst>
                <a:ext uri="{FF2B5EF4-FFF2-40B4-BE49-F238E27FC236}">
                  <a16:creationId xmlns:a16="http://schemas.microsoft.com/office/drawing/2014/main" id="{DF3AAC01-0DE0-5189-FADE-D06A4E760BEC}"/>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28" name="TextBox 8">
              <a:extLst>
                <a:ext uri="{FF2B5EF4-FFF2-40B4-BE49-F238E27FC236}">
                  <a16:creationId xmlns:a16="http://schemas.microsoft.com/office/drawing/2014/main" id="{137AA571-DC70-FB94-B70C-FAD56E77A1B5}"/>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pic>
        <p:nvPicPr>
          <p:cNvPr id="23" name="Picture 2" descr="Corporation for Public Broadcasting logo">
            <a:extLst>
              <a:ext uri="{FF2B5EF4-FFF2-40B4-BE49-F238E27FC236}">
                <a16:creationId xmlns:a16="http://schemas.microsoft.com/office/drawing/2014/main" id="{9AEB81DE-24DE-A217-2748-694DD3C5A9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0"/>
            <a:ext cx="12192000" cy="4466480"/>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CE30180-70C3-D4C0-0AC7-2CD7C4852190}"/>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sp>
        <p:nvSpPr>
          <p:cNvPr id="3" name="TextBox 3"/>
          <p:cNvSpPr txBox="1">
            <a:spLocks noGrp="1"/>
          </p:cNvSpPr>
          <p:nvPr>
            <p:ph type="title" idx="4294967295"/>
          </p:nvPr>
        </p:nvSpPr>
        <p:spPr>
          <a:xfrm>
            <a:off x="2617378" y="1039283"/>
            <a:ext cx="6957245" cy="6796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334"/>
              </a:lnSpc>
              <a:spcBef>
                <a:spcPct val="0"/>
              </a:spcBef>
              <a:spcAft>
                <a:spcPts val="0"/>
              </a:spcAft>
              <a:buClrTx/>
              <a:buSzTx/>
              <a:buFontTx/>
              <a:buNone/>
              <a:tabLst/>
              <a:defRPr/>
            </a:pPr>
            <a:r>
              <a:rPr kumimoji="0" lang="en-US" sz="5334" b="1" i="0" u="none" strike="noStrike" kern="1200" cap="none" spc="0" normalizeH="0" baseline="0" noProof="0">
                <a:ln>
                  <a:noFill/>
                </a:ln>
                <a:solidFill>
                  <a:srgbClr val="FFFFFF"/>
                </a:solidFill>
                <a:effectLst/>
                <a:uLnTx/>
                <a:uFillTx/>
                <a:latin typeface="TeX Gyre Adventor 1"/>
                <a:ea typeface="+mn-ea"/>
                <a:cs typeface="+mn-cs"/>
              </a:rPr>
              <a:t>Prioritization Criteria</a:t>
            </a:r>
          </a:p>
        </p:txBody>
      </p:sp>
      <p:sp>
        <p:nvSpPr>
          <p:cNvPr id="5" name="Freeform 5">
            <a:extLst>
              <a:ext uri="{C183D7F6-B498-43B3-948B-1728B52AA6E4}">
                <adec:decorative xmlns:adec="http://schemas.microsoft.com/office/drawing/2017/decorative" val="1"/>
              </a:ext>
            </a:extLst>
          </p:cNvPr>
          <p:cNvSpPr/>
          <p:nvPr/>
        </p:nvSpPr>
        <p:spPr>
          <a:xfrm>
            <a:off x="10918451" y="615462"/>
            <a:ext cx="562708" cy="140677"/>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C183D7F6-B498-43B3-948B-1728B52AA6E4}">
                <adec:decorative xmlns:adec="http://schemas.microsoft.com/office/drawing/2017/decorative" val="1"/>
              </a:ext>
            </a:extLst>
          </p:cNvPr>
          <p:cNvSpPr/>
          <p:nvPr/>
        </p:nvSpPr>
        <p:spPr>
          <a:xfrm rot="-10800000">
            <a:off x="685800" y="615462"/>
            <a:ext cx="562708" cy="140677"/>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a:extLst>
              <a:ext uri="{C183D7F6-B498-43B3-948B-1728B52AA6E4}">
                <adec:decorative xmlns:adec="http://schemas.microsoft.com/office/drawing/2017/decorative" val="1"/>
              </a:ext>
            </a:extLst>
          </p:cNvPr>
          <p:cNvSpPr/>
          <p:nvPr/>
        </p:nvSpPr>
        <p:spPr>
          <a:xfrm rot="23662">
            <a:off x="9240763" y="676275"/>
            <a:ext cx="1383844" cy="0"/>
          </a:xfrm>
          <a:prstGeom prst="line">
            <a:avLst/>
          </a:prstGeom>
          <a:ln w="28575" cap="rnd">
            <a:solidFill>
              <a:srgbClr val="FFFFFF">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a:extLst>
              <a:ext uri="{C183D7F6-B498-43B3-948B-1728B52AA6E4}">
                <adec:decorative xmlns:adec="http://schemas.microsoft.com/office/drawing/2017/decorative" val="1"/>
              </a:ext>
            </a:extLst>
          </p:cNvPr>
          <p:cNvSpPr/>
          <p:nvPr/>
        </p:nvSpPr>
        <p:spPr>
          <a:xfrm rot="-10776337">
            <a:off x="1542353" y="676275"/>
            <a:ext cx="1383844" cy="0"/>
          </a:xfrm>
          <a:prstGeom prst="line">
            <a:avLst/>
          </a:prstGeom>
          <a:ln w="28575" cap="rnd">
            <a:solidFill>
              <a:srgbClr val="FFFFFF">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a:extLst>
              <a:ext uri="{C183D7F6-B498-43B3-948B-1728B52AA6E4}">
                <adec:decorative xmlns:adec="http://schemas.microsoft.com/office/drawing/2017/decorative" val="1"/>
              </a:ext>
            </a:extLst>
          </p:cNvPr>
          <p:cNvSpPr/>
          <p:nvPr/>
        </p:nvSpPr>
        <p:spPr>
          <a:xfrm>
            <a:off x="800100" y="2259513"/>
            <a:ext cx="4834069" cy="3150687"/>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a:extLst>
              <a:ext uri="{C183D7F6-B498-43B3-948B-1728B52AA6E4}">
                <adec:decorative xmlns:adec="http://schemas.microsoft.com/office/drawing/2017/decorative" val="1"/>
              </a:ext>
            </a:extLst>
          </p:cNvPr>
          <p:cNvSpPr/>
          <p:nvPr/>
        </p:nvSpPr>
        <p:spPr>
          <a:xfrm>
            <a:off x="685800" y="2151563"/>
            <a:ext cx="4832764" cy="3122775"/>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900842" y="2367712"/>
            <a:ext cx="4402681" cy="397160"/>
          </a:xfrm>
          <a:prstGeom prst="rect">
            <a:avLst/>
          </a:prstGeom>
        </p:spPr>
        <p:txBody>
          <a:bodyPr lIns="0" tIns="0" rIns="0" bIns="0" rtlCol="0" anchor="t">
            <a:spAutoFit/>
          </a:bodyPr>
          <a:lstStyle/>
          <a:p>
            <a:pPr marL="0" marR="0" lvl="0" indent="0" algn="ctr" defTabSz="609630" rtl="0" eaLnBrk="1" fontAlgn="auto" latinLnBrk="0" hangingPunct="1">
              <a:lnSpc>
                <a:spcPts val="3360"/>
              </a:lnSpc>
              <a:spcBef>
                <a:spcPts val="0"/>
              </a:spcBef>
              <a:spcAft>
                <a:spcPts val="0"/>
              </a:spcAft>
              <a:buClrTx/>
              <a:buSzTx/>
              <a:buFontTx/>
              <a:buNone/>
              <a:tabLst/>
              <a:defRPr/>
            </a:pPr>
            <a:r>
              <a:rPr kumimoji="0" lang="en-US" sz="2400" b="1" i="0" u="none" strike="noStrike" kern="1200" cap="none" spc="0" normalizeH="0" baseline="0" noProof="0">
                <a:ln>
                  <a:noFill/>
                </a:ln>
                <a:solidFill>
                  <a:srgbClr val="275ECD"/>
                </a:solidFill>
                <a:effectLst/>
                <a:uLnTx/>
                <a:uFillTx/>
                <a:latin typeface="TeX Gyre Adventor 1"/>
                <a:ea typeface="+mn-ea"/>
                <a:cs typeface="+mn-cs"/>
              </a:rPr>
              <a:t>Station characteristics</a:t>
            </a:r>
          </a:p>
        </p:txBody>
      </p:sp>
      <p:sp>
        <p:nvSpPr>
          <p:cNvPr id="11" name="TextBox 11"/>
          <p:cNvSpPr txBox="1"/>
          <p:nvPr/>
        </p:nvSpPr>
        <p:spPr>
          <a:xfrm>
            <a:off x="900841" y="3114557"/>
            <a:ext cx="4459460" cy="779701"/>
          </a:xfrm>
          <a:prstGeom prst="rect">
            <a:avLst/>
          </a:prstGeom>
        </p:spPr>
        <p:txBody>
          <a:bodyPr lIns="0" tIns="0" rIns="0" bIns="0" rtlCol="0" anchor="t">
            <a:spAutoFit/>
          </a:bodyPr>
          <a:lstStyle/>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Uniqueness of coverage</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Geographic special risk factors</a:t>
            </a:r>
          </a:p>
        </p:txBody>
      </p:sp>
      <p:sp>
        <p:nvSpPr>
          <p:cNvPr id="13" name="AutoShape 13">
            <a:extLst>
              <a:ext uri="{C183D7F6-B498-43B3-948B-1728B52AA6E4}">
                <adec:decorative xmlns:adec="http://schemas.microsoft.com/office/drawing/2017/decorative" val="1"/>
              </a:ext>
            </a:extLst>
          </p:cNvPr>
          <p:cNvSpPr/>
          <p:nvPr/>
        </p:nvSpPr>
        <p:spPr>
          <a:xfrm flipV="1">
            <a:off x="912621" y="2904287"/>
            <a:ext cx="4322343" cy="6350"/>
          </a:xfrm>
          <a:prstGeom prst="line">
            <a:avLst/>
          </a:prstGeom>
          <a:ln w="19050" cap="rnd">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a:extLst>
              <a:ext uri="{C183D7F6-B498-43B3-948B-1728B52AA6E4}">
                <adec:decorative xmlns:adec="http://schemas.microsoft.com/office/drawing/2017/decorative" val="1"/>
              </a:ext>
            </a:extLst>
          </p:cNvPr>
          <p:cNvSpPr/>
          <p:nvPr/>
        </p:nvSpPr>
        <p:spPr>
          <a:xfrm>
            <a:off x="6647090" y="2259513"/>
            <a:ext cx="4834069" cy="3150687"/>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5">
            <a:extLst>
              <a:ext uri="{C183D7F6-B498-43B3-948B-1728B52AA6E4}">
                <adec:decorative xmlns:adec="http://schemas.microsoft.com/office/drawing/2017/decorative" val="1"/>
              </a:ext>
            </a:extLst>
          </p:cNvPr>
          <p:cNvSpPr/>
          <p:nvPr/>
        </p:nvSpPr>
        <p:spPr>
          <a:xfrm>
            <a:off x="6532790" y="2151563"/>
            <a:ext cx="4832764" cy="3122775"/>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982371" y="2367712"/>
            <a:ext cx="3933603" cy="397160"/>
          </a:xfrm>
          <a:prstGeom prst="rect">
            <a:avLst/>
          </a:prstGeom>
        </p:spPr>
        <p:txBody>
          <a:bodyPr lIns="0" tIns="0" rIns="0" bIns="0" rtlCol="0" anchor="t">
            <a:spAutoFit/>
          </a:bodyPr>
          <a:lstStyle/>
          <a:p>
            <a:pPr marL="0" marR="0" lvl="0" indent="0" algn="ctr" defTabSz="609630" rtl="0" eaLnBrk="1" fontAlgn="auto" latinLnBrk="0" hangingPunct="1">
              <a:lnSpc>
                <a:spcPts val="3360"/>
              </a:lnSpc>
              <a:spcBef>
                <a:spcPts val="0"/>
              </a:spcBef>
              <a:spcAft>
                <a:spcPts val="0"/>
              </a:spcAft>
              <a:buClrTx/>
              <a:buSzTx/>
              <a:buFontTx/>
              <a:buNone/>
              <a:tabLst/>
              <a:defRPr/>
            </a:pPr>
            <a:r>
              <a:rPr kumimoji="0" lang="en-US" sz="2400" b="1" i="0" u="none" strike="noStrike" kern="1200" cap="none" spc="0" normalizeH="0" baseline="0" noProof="0">
                <a:ln>
                  <a:noFill/>
                </a:ln>
                <a:solidFill>
                  <a:srgbClr val="275ECD"/>
                </a:solidFill>
                <a:effectLst/>
                <a:uLnTx/>
                <a:uFillTx/>
                <a:latin typeface="TeX Gyre Adventor 1"/>
                <a:ea typeface="+mn-ea"/>
                <a:cs typeface="+mn-cs"/>
              </a:rPr>
              <a:t>Project proposal </a:t>
            </a:r>
          </a:p>
        </p:txBody>
      </p:sp>
      <p:sp>
        <p:nvSpPr>
          <p:cNvPr id="16" name="TextBox 16"/>
          <p:cNvSpPr txBox="1"/>
          <p:nvPr/>
        </p:nvSpPr>
        <p:spPr>
          <a:xfrm>
            <a:off x="6982372" y="3088437"/>
            <a:ext cx="4136989" cy="2026196"/>
          </a:xfrm>
          <a:prstGeom prst="rect">
            <a:avLst/>
          </a:prstGeom>
        </p:spPr>
        <p:txBody>
          <a:bodyPr lIns="0" tIns="0" rIns="0" bIns="0" rtlCol="0" anchor="t">
            <a:spAutoFit/>
          </a:bodyPr>
          <a:lstStyle/>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Public safety/alerting impact</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Nature of the equipment request</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Project management capability</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Partnerships with local/regional/state emergency management officials</a:t>
            </a:r>
          </a:p>
        </p:txBody>
      </p:sp>
      <p:sp>
        <p:nvSpPr>
          <p:cNvPr id="18" name="AutoShape 18">
            <a:extLst>
              <a:ext uri="{C183D7F6-B498-43B3-948B-1728B52AA6E4}">
                <adec:decorative xmlns:adec="http://schemas.microsoft.com/office/drawing/2017/decorative" val="1"/>
              </a:ext>
            </a:extLst>
          </p:cNvPr>
          <p:cNvSpPr/>
          <p:nvPr/>
        </p:nvSpPr>
        <p:spPr>
          <a:xfrm flipV="1">
            <a:off x="6797008" y="2885237"/>
            <a:ext cx="4322343" cy="6350"/>
          </a:xfrm>
          <a:prstGeom prst="line">
            <a:avLst/>
          </a:prstGeom>
          <a:ln w="19050" cap="rnd">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21" descr="footer saying www.cpb.org, Next Generation Warning System Grant Program">
            <a:extLst>
              <a:ext uri="{FF2B5EF4-FFF2-40B4-BE49-F238E27FC236}">
                <a16:creationId xmlns:a16="http://schemas.microsoft.com/office/drawing/2014/main" id="{51A7EE79-9183-10F2-2D11-D05B49300055}"/>
              </a:ext>
            </a:extLst>
          </p:cNvPr>
          <p:cNvGrpSpPr/>
          <p:nvPr/>
        </p:nvGrpSpPr>
        <p:grpSpPr>
          <a:xfrm>
            <a:off x="1" y="6186488"/>
            <a:ext cx="12192000" cy="514547"/>
            <a:chOff x="1" y="6186488"/>
            <a:chExt cx="12192000" cy="514547"/>
          </a:xfrm>
        </p:grpSpPr>
        <p:sp>
          <p:nvSpPr>
            <p:cNvPr id="19" name="AutoShape 19">
              <a:extLst>
                <a:ext uri="{C183D7F6-B498-43B3-948B-1728B52AA6E4}">
                  <adec:decorative xmlns:adec="http://schemas.microsoft.com/office/drawing/2017/decorative" val="1"/>
                </a:ext>
              </a:extLst>
            </p:cNvPr>
            <p:cNvSpPr/>
            <p:nvPr/>
          </p:nvSpPr>
          <p:spPr>
            <a:xfrm flipV="1">
              <a:off x="1" y="6186488"/>
              <a:ext cx="12192000" cy="4762"/>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20" name="TextBox 20"/>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grpSp>
      <p:pic>
        <p:nvPicPr>
          <p:cNvPr id="23" name="Picture 2" descr="Corporation for Public Broadcasting logo">
            <a:extLst>
              <a:ext uri="{FF2B5EF4-FFF2-40B4-BE49-F238E27FC236}">
                <a16:creationId xmlns:a16="http://schemas.microsoft.com/office/drawing/2014/main" id="{2780203D-ADCE-B2B2-4316-4AEEA6D4E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11295185" y="8968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rot="-5400000">
            <a:off x="334108" y="1689820"/>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C183D7F6-B498-43B3-948B-1728B52AA6E4}">
                <adec:decorative xmlns:adec="http://schemas.microsoft.com/office/drawing/2017/decorative" val="1"/>
              </a:ext>
            </a:extLst>
          </p:cNvPr>
          <p:cNvSpPr/>
          <p:nvPr/>
        </p:nvSpPr>
        <p:spPr>
          <a:xfrm rot="-5376337">
            <a:off x="10884617" y="22247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a:extLst>
              <a:ext uri="{C183D7F6-B498-43B3-948B-1728B52AA6E4}">
                <adec:decorative xmlns:adec="http://schemas.microsoft.com/office/drawing/2017/decorative" val="1"/>
              </a:ext>
            </a:extLst>
          </p:cNvPr>
          <p:cNvSpPr/>
          <p:nvPr/>
        </p:nvSpPr>
        <p:spPr>
          <a:xfrm rot="-5376337">
            <a:off x="-76461" y="3017753"/>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09D1F864-BB05-DC5B-9AF9-4257F81CD8BB}"/>
              </a:ext>
            </a:extLst>
          </p:cNvPr>
          <p:cNvSpPr/>
          <p:nvPr/>
        </p:nvSpPr>
        <p:spPr>
          <a:xfrm>
            <a:off x="10190375" y="0"/>
            <a:ext cx="2001625" cy="452440"/>
          </a:xfrm>
          <a:prstGeom prst="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Module 2: Introduction to NGWSGP</a:t>
            </a:r>
          </a:p>
        </p:txBody>
      </p:sp>
      <p:sp>
        <p:nvSpPr>
          <p:cNvPr id="14" name="TextBox 14"/>
          <p:cNvSpPr txBox="1">
            <a:spLocks noGrp="1"/>
          </p:cNvSpPr>
          <p:nvPr>
            <p:ph type="title" idx="4294967295"/>
          </p:nvPr>
        </p:nvSpPr>
        <p:spPr>
          <a:xfrm>
            <a:off x="1816610" y="781051"/>
            <a:ext cx="8558780" cy="6796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334"/>
              </a:lnSpc>
              <a:spcBef>
                <a:spcPct val="0"/>
              </a:spcBef>
              <a:spcAft>
                <a:spcPts val="0"/>
              </a:spcAft>
              <a:buClrTx/>
              <a:buSzTx/>
              <a:buFontTx/>
              <a:buNone/>
              <a:tabLst/>
              <a:defRPr/>
            </a:pPr>
            <a:r>
              <a:rPr kumimoji="0" lang="en-US" sz="5334" b="1" i="0" u="none" strike="noStrike" kern="1200" cap="none" spc="0" normalizeH="0" baseline="0" noProof="0">
                <a:ln>
                  <a:noFill/>
                </a:ln>
                <a:solidFill>
                  <a:srgbClr val="003399"/>
                </a:solidFill>
                <a:effectLst/>
                <a:uLnTx/>
                <a:uFillTx/>
                <a:latin typeface="TeX Gyre Adventor 1"/>
                <a:ea typeface="+mn-ea"/>
                <a:cs typeface="+mn-cs"/>
              </a:rPr>
              <a:t>Project Funding Overview</a:t>
            </a:r>
          </a:p>
        </p:txBody>
      </p:sp>
      <p:grpSp>
        <p:nvGrpSpPr>
          <p:cNvPr id="29" name="Group 28" descr="Funding. Currently, you can still apply for FY22 funding. There will also be additional funding for FY23.">
            <a:extLst>
              <a:ext uri="{FF2B5EF4-FFF2-40B4-BE49-F238E27FC236}">
                <a16:creationId xmlns:a16="http://schemas.microsoft.com/office/drawing/2014/main" id="{ED4B0570-3309-ED94-06F9-D3593A6C3387}"/>
              </a:ext>
            </a:extLst>
          </p:cNvPr>
          <p:cNvGrpSpPr/>
          <p:nvPr/>
        </p:nvGrpSpPr>
        <p:grpSpPr>
          <a:xfrm>
            <a:off x="929777" y="1661425"/>
            <a:ext cx="10388499" cy="1235382"/>
            <a:chOff x="929777" y="1661425"/>
            <a:chExt cx="10388499" cy="1235382"/>
          </a:xfrm>
        </p:grpSpPr>
        <p:sp>
          <p:nvSpPr>
            <p:cNvPr id="24" name="AutoShape 24">
              <a:extLst>
                <a:ext uri="{C183D7F6-B498-43B3-948B-1728B52AA6E4}">
                  <adec:decorative xmlns:adec="http://schemas.microsoft.com/office/drawing/2017/decorative" val="1"/>
                </a:ext>
              </a:extLst>
            </p:cNvPr>
            <p:cNvSpPr/>
            <p:nvPr/>
          </p:nvSpPr>
          <p:spPr>
            <a:xfrm>
              <a:off x="1017013" y="1763846"/>
              <a:ext cx="10301263" cy="1132961"/>
            </a:xfrm>
            <a:prstGeom prst="rect">
              <a:avLst/>
            </a:prstGeom>
            <a:solidFill>
              <a:srgbClr val="000000">
                <a:alpha val="1176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AutoShape 25">
              <a:extLst>
                <a:ext uri="{C183D7F6-B498-43B3-948B-1728B52AA6E4}">
                  <adec:decorative xmlns:adec="http://schemas.microsoft.com/office/drawing/2017/decorative" val="1"/>
                </a:ext>
              </a:extLst>
            </p:cNvPr>
            <p:cNvSpPr/>
            <p:nvPr/>
          </p:nvSpPr>
          <p:spPr>
            <a:xfrm>
              <a:off x="929777" y="1661425"/>
              <a:ext cx="10301263" cy="1154618"/>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491777" y="2317551"/>
              <a:ext cx="9177261" cy="522066"/>
            </a:xfrm>
            <a:prstGeom prst="rect">
              <a:avLst/>
            </a:prstGeom>
          </p:spPr>
          <p:txBody>
            <a:bodyPr lIns="0" tIns="0" rIns="0" bIns="0" rtlCol="0" anchor="t">
              <a:spAutoFit/>
            </a:bodyPr>
            <a:lstStyle/>
            <a:p>
              <a:pPr marL="0" marR="0" lvl="0" indent="0" algn="ctr" defTabSz="609630" rtl="0" eaLnBrk="1" fontAlgn="auto" latinLnBrk="0" hangingPunct="1">
                <a:lnSpc>
                  <a:spcPts val="2053"/>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TeX Gyre Adventor 2"/>
                  <a:ea typeface="+mn-ea"/>
                  <a:cs typeface="+mn-cs"/>
                </a:rPr>
                <a:t>The FY22 funding round has closed, but there will be an additional round for FY23.</a:t>
              </a:r>
            </a:p>
            <a:p>
              <a:pPr marL="0" marR="0" lvl="0" indent="0" algn="ctr" defTabSz="609630" rtl="0" eaLnBrk="1" fontAlgn="auto" latinLnBrk="0" hangingPunct="1">
                <a:lnSpc>
                  <a:spcPts val="2053"/>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TeX Gyre Adventor 2"/>
                <a:ea typeface="+mn-ea"/>
                <a:cs typeface="+mn-cs"/>
              </a:endParaRPr>
            </a:p>
          </p:txBody>
        </p:sp>
        <p:sp>
          <p:nvSpPr>
            <p:cNvPr id="27" name="TextBox 27"/>
            <p:cNvSpPr txBox="1"/>
            <p:nvPr/>
          </p:nvSpPr>
          <p:spPr>
            <a:xfrm>
              <a:off x="4014270" y="1838384"/>
              <a:ext cx="4144975" cy="397160"/>
            </a:xfrm>
            <a:prstGeom prst="rect">
              <a:avLst/>
            </a:prstGeom>
          </p:spPr>
          <p:txBody>
            <a:bodyPr lIns="0" tIns="0" rIns="0" bIns="0" rtlCol="0" anchor="t">
              <a:spAutoFit/>
            </a:bodyPr>
            <a:lstStyle/>
            <a:p>
              <a:pPr marL="0" marR="0" lvl="0" indent="0" algn="ctr" defTabSz="609630" rtl="0" eaLnBrk="1" fontAlgn="auto" latinLnBrk="0" hangingPunct="1">
                <a:lnSpc>
                  <a:spcPts val="336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eX Gyre Adventor 1"/>
                  <a:ea typeface="+mn-ea"/>
                  <a:cs typeface="+mn-cs"/>
                </a:rPr>
                <a:t>Funding</a:t>
              </a:r>
            </a:p>
          </p:txBody>
        </p:sp>
      </p:grpSp>
      <p:grpSp>
        <p:nvGrpSpPr>
          <p:cNvPr id="30" name="Group 29" descr="Contracting. CPB is administering; recipients are FEMA subrecipients and subject to federal grant requirements">
            <a:extLst>
              <a:ext uri="{FF2B5EF4-FFF2-40B4-BE49-F238E27FC236}">
                <a16:creationId xmlns:a16="http://schemas.microsoft.com/office/drawing/2014/main" id="{66FBE182-F4DA-B622-53C5-0CD305DEA887}"/>
              </a:ext>
            </a:extLst>
          </p:cNvPr>
          <p:cNvGrpSpPr/>
          <p:nvPr/>
        </p:nvGrpSpPr>
        <p:grpSpPr>
          <a:xfrm>
            <a:off x="929776" y="3004757"/>
            <a:ext cx="5156981" cy="1847004"/>
            <a:chOff x="929776" y="3004757"/>
            <a:chExt cx="5156981" cy="1847004"/>
          </a:xfrm>
        </p:grpSpPr>
        <p:sp>
          <p:nvSpPr>
            <p:cNvPr id="6" name="AutoShape 6">
              <a:extLst>
                <a:ext uri="{C183D7F6-B498-43B3-948B-1728B52AA6E4}">
                  <adec:decorative xmlns:adec="http://schemas.microsoft.com/office/drawing/2017/decorative" val="1"/>
                </a:ext>
              </a:extLst>
            </p:cNvPr>
            <p:cNvSpPr/>
            <p:nvPr/>
          </p:nvSpPr>
          <p:spPr>
            <a:xfrm>
              <a:off x="1017012" y="3085522"/>
              <a:ext cx="5069745" cy="1766239"/>
            </a:xfrm>
            <a:prstGeom prst="rect">
              <a:avLst/>
            </a:prstGeom>
            <a:solidFill>
              <a:srgbClr val="000000">
                <a:alpha val="1176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a:extLst>
                <a:ext uri="{C183D7F6-B498-43B3-948B-1728B52AA6E4}">
                  <adec:decorative xmlns:adec="http://schemas.microsoft.com/office/drawing/2017/decorative" val="1"/>
                </a:ext>
              </a:extLst>
            </p:cNvPr>
            <p:cNvSpPr/>
            <p:nvPr/>
          </p:nvSpPr>
          <p:spPr>
            <a:xfrm>
              <a:off x="929776" y="3004757"/>
              <a:ext cx="5069745" cy="1766239"/>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096498" y="3663054"/>
              <a:ext cx="4814081" cy="783420"/>
            </a:xfrm>
            <a:prstGeom prst="rect">
              <a:avLst/>
            </a:prstGeom>
          </p:spPr>
          <p:txBody>
            <a:bodyPr lIns="0" tIns="0" rIns="0" bIns="0" rtlCol="0" anchor="t">
              <a:spAutoFit/>
            </a:bodyPr>
            <a:lstStyle/>
            <a:p>
              <a:pPr marL="0" marR="0" lvl="0" indent="0" algn="ctr" defTabSz="609630" rtl="0" eaLnBrk="1" fontAlgn="auto" latinLnBrk="0" hangingPunct="1">
                <a:lnSpc>
                  <a:spcPts val="2053"/>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TeX Gyre Adventor 2"/>
                  <a:ea typeface="+mn-ea"/>
                  <a:cs typeface="+mn-cs"/>
                </a:rPr>
                <a:t>CPB is administering; recipients are FEMA subrecipients and subject to </a:t>
              </a:r>
              <a:br>
                <a:rPr kumimoji="0" lang="en-US" sz="1500" b="0" i="0" u="none" strike="noStrike" kern="1200" cap="none" spc="0" normalizeH="0" baseline="0" noProof="0">
                  <a:ln>
                    <a:noFill/>
                  </a:ln>
                  <a:solidFill>
                    <a:srgbClr val="FFFFFF"/>
                  </a:solidFill>
                  <a:effectLst/>
                  <a:uLnTx/>
                  <a:uFillTx/>
                  <a:latin typeface="TeX Gyre Adventor 2"/>
                  <a:ea typeface="+mn-ea"/>
                  <a:cs typeface="+mn-cs"/>
                </a:rPr>
              </a:br>
              <a:r>
                <a:rPr kumimoji="0" lang="en-US" sz="1500" b="0" i="0" u="none" strike="noStrike" kern="1200" cap="none" spc="0" normalizeH="0" baseline="0" noProof="0">
                  <a:ln>
                    <a:noFill/>
                  </a:ln>
                  <a:solidFill>
                    <a:srgbClr val="FFFFFF"/>
                  </a:solidFill>
                  <a:effectLst/>
                  <a:uLnTx/>
                  <a:uFillTx/>
                  <a:latin typeface="TeX Gyre Adventor 2"/>
                  <a:ea typeface="+mn-ea"/>
                  <a:cs typeface="+mn-cs"/>
                </a:rPr>
                <a:t>federal grant requirements</a:t>
              </a:r>
            </a:p>
          </p:txBody>
        </p:sp>
        <p:sp>
          <p:nvSpPr>
            <p:cNvPr id="18" name="TextBox 18"/>
            <p:cNvSpPr txBox="1"/>
            <p:nvPr/>
          </p:nvSpPr>
          <p:spPr>
            <a:xfrm>
              <a:off x="1392161" y="3139814"/>
              <a:ext cx="4144975" cy="397160"/>
            </a:xfrm>
            <a:prstGeom prst="rect">
              <a:avLst/>
            </a:prstGeom>
          </p:spPr>
          <p:txBody>
            <a:bodyPr lIns="0" tIns="0" rIns="0" bIns="0" rtlCol="0" anchor="t">
              <a:spAutoFit/>
            </a:bodyPr>
            <a:lstStyle/>
            <a:p>
              <a:pPr marL="0" marR="0" lvl="0" indent="0" algn="ctr" defTabSz="609630" rtl="0" eaLnBrk="1" fontAlgn="auto" latinLnBrk="0" hangingPunct="1">
                <a:lnSpc>
                  <a:spcPts val="336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eX Gyre Adventor 1"/>
                  <a:ea typeface="+mn-ea"/>
                  <a:cs typeface="+mn-cs"/>
                </a:rPr>
                <a:t>Contracting</a:t>
              </a:r>
            </a:p>
          </p:txBody>
        </p:sp>
      </p:grpSp>
      <p:grpSp>
        <p:nvGrpSpPr>
          <p:cNvPr id="31" name="Group 30" descr="No funding match or cost share is required">
            <a:extLst>
              <a:ext uri="{FF2B5EF4-FFF2-40B4-BE49-F238E27FC236}">
                <a16:creationId xmlns:a16="http://schemas.microsoft.com/office/drawing/2014/main" id="{A78A394D-27D0-8299-EF9F-7978DF07911A}"/>
              </a:ext>
            </a:extLst>
          </p:cNvPr>
          <p:cNvGrpSpPr/>
          <p:nvPr/>
        </p:nvGrpSpPr>
        <p:grpSpPr>
          <a:xfrm>
            <a:off x="929776" y="4959711"/>
            <a:ext cx="5156981" cy="963883"/>
            <a:chOff x="929776" y="4959711"/>
            <a:chExt cx="5156981" cy="963883"/>
          </a:xfrm>
        </p:grpSpPr>
        <p:sp>
          <p:nvSpPr>
            <p:cNvPr id="7" name="AutoShape 7">
              <a:extLst>
                <a:ext uri="{C183D7F6-B498-43B3-948B-1728B52AA6E4}">
                  <adec:decorative xmlns:adec="http://schemas.microsoft.com/office/drawing/2017/decorative" val="1"/>
                </a:ext>
              </a:extLst>
            </p:cNvPr>
            <p:cNvSpPr/>
            <p:nvPr/>
          </p:nvSpPr>
          <p:spPr>
            <a:xfrm>
              <a:off x="1017012" y="5039623"/>
              <a:ext cx="5069745" cy="883971"/>
            </a:xfrm>
            <a:prstGeom prst="rect">
              <a:avLst/>
            </a:prstGeom>
            <a:solidFill>
              <a:srgbClr val="000000">
                <a:alpha val="1176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a:extLst>
                <a:ext uri="{C183D7F6-B498-43B3-948B-1728B52AA6E4}">
                  <adec:decorative xmlns:adec="http://schemas.microsoft.com/office/drawing/2017/decorative" val="1"/>
                </a:ext>
              </a:extLst>
            </p:cNvPr>
            <p:cNvSpPr/>
            <p:nvPr/>
          </p:nvSpPr>
          <p:spPr>
            <a:xfrm>
              <a:off x="929776" y="4959711"/>
              <a:ext cx="5069745" cy="883119"/>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198130" y="5299621"/>
              <a:ext cx="4533038" cy="244811"/>
            </a:xfrm>
            <a:prstGeom prst="rect">
              <a:avLst/>
            </a:prstGeom>
          </p:spPr>
          <p:txBody>
            <a:bodyPr lIns="0" tIns="0" rIns="0" bIns="0" rtlCol="0" anchor="t">
              <a:spAutoFit/>
            </a:bodyPr>
            <a:lstStyle/>
            <a:p>
              <a:pPr marL="0" marR="0" lvl="0" indent="0" algn="ctr" defTabSz="609630" rtl="0" eaLnBrk="1" fontAlgn="auto" latinLnBrk="0" hangingPunct="1">
                <a:lnSpc>
                  <a:spcPts val="2053"/>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TeX Gyre Adventor 2"/>
                  <a:ea typeface="+mn-ea"/>
                  <a:cs typeface="+mn-cs"/>
                </a:rPr>
                <a:t>No funding match or cost share is required. </a:t>
              </a:r>
            </a:p>
          </p:txBody>
        </p:sp>
      </p:grpSp>
      <p:grpSp>
        <p:nvGrpSpPr>
          <p:cNvPr id="32" name="Group 31" descr="Environmental and Historic  Preservation Review (EHP). Applicants must submit a FEMA Environmental and Historic Preservation Review questionnaire.">
            <a:extLst>
              <a:ext uri="{FF2B5EF4-FFF2-40B4-BE49-F238E27FC236}">
                <a16:creationId xmlns:a16="http://schemas.microsoft.com/office/drawing/2014/main" id="{35A546ED-0AE4-AD82-3B69-4F251E9AEA3F}"/>
              </a:ext>
            </a:extLst>
          </p:cNvPr>
          <p:cNvGrpSpPr/>
          <p:nvPr/>
        </p:nvGrpSpPr>
        <p:grpSpPr>
          <a:xfrm>
            <a:off x="6161294" y="3004757"/>
            <a:ext cx="5156981" cy="1847004"/>
            <a:chOff x="6161294" y="3004757"/>
            <a:chExt cx="5156981" cy="1847004"/>
          </a:xfrm>
        </p:grpSpPr>
        <p:sp>
          <p:nvSpPr>
            <p:cNvPr id="8" name="AutoShape 8">
              <a:extLst>
                <a:ext uri="{C183D7F6-B498-43B3-948B-1728B52AA6E4}">
                  <adec:decorative xmlns:adec="http://schemas.microsoft.com/office/drawing/2017/decorative" val="1"/>
                </a:ext>
              </a:extLst>
            </p:cNvPr>
            <p:cNvSpPr/>
            <p:nvPr/>
          </p:nvSpPr>
          <p:spPr>
            <a:xfrm>
              <a:off x="6248530" y="3085522"/>
              <a:ext cx="5069745" cy="1766239"/>
            </a:xfrm>
            <a:prstGeom prst="rect">
              <a:avLst/>
            </a:prstGeom>
            <a:solidFill>
              <a:srgbClr val="000000">
                <a:alpha val="1176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a:extLst>
                <a:ext uri="{C183D7F6-B498-43B3-948B-1728B52AA6E4}">
                  <adec:decorative xmlns:adec="http://schemas.microsoft.com/office/drawing/2017/decorative" val="1"/>
                </a:ext>
              </a:extLst>
            </p:cNvPr>
            <p:cNvSpPr/>
            <p:nvPr/>
          </p:nvSpPr>
          <p:spPr>
            <a:xfrm>
              <a:off x="6161294" y="3004757"/>
              <a:ext cx="5069745" cy="1766239"/>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6412008" y="4063104"/>
              <a:ext cx="4568317" cy="514115"/>
            </a:xfrm>
            <a:prstGeom prst="rect">
              <a:avLst/>
            </a:prstGeom>
          </p:spPr>
          <p:txBody>
            <a:bodyPr lIns="0" tIns="0" rIns="0" bIns="0" rtlCol="0" anchor="t">
              <a:spAutoFit/>
            </a:bodyPr>
            <a:lstStyle/>
            <a:p>
              <a:pPr marL="0" marR="0" lvl="0" indent="0" algn="ctr" defTabSz="609630" rtl="0" eaLnBrk="1" fontAlgn="auto" latinLnBrk="0" hangingPunct="1">
                <a:lnSpc>
                  <a:spcPts val="2053"/>
                </a:lnSpc>
                <a:spcBef>
                  <a:spcPct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TeX Gyre Adventor 2"/>
                  <a:ea typeface="+mn-ea"/>
                  <a:cs typeface="+mn-cs"/>
                </a:rPr>
                <a:t>Applicants must submit a FEMA Environmental and Historic Preservation Review questionnaire</a:t>
              </a:r>
            </a:p>
          </p:txBody>
        </p:sp>
        <p:sp>
          <p:nvSpPr>
            <p:cNvPr id="16" name="TextBox 16"/>
            <p:cNvSpPr txBox="1"/>
            <p:nvPr/>
          </p:nvSpPr>
          <p:spPr>
            <a:xfrm>
              <a:off x="6623679" y="3139814"/>
              <a:ext cx="4144975" cy="833177"/>
            </a:xfrm>
            <a:prstGeom prst="rect">
              <a:avLst/>
            </a:prstGeom>
          </p:spPr>
          <p:txBody>
            <a:bodyPr lIns="0" tIns="0" rIns="0" bIns="0" rtlCol="0" anchor="t">
              <a:spAutoFit/>
            </a:bodyPr>
            <a:lstStyle/>
            <a:p>
              <a:pPr marL="0" marR="0" lvl="0" indent="0" algn="ctr" defTabSz="609630" rtl="0" eaLnBrk="1" fontAlgn="auto" latinLnBrk="0" hangingPunct="1">
                <a:lnSpc>
                  <a:spcPts val="336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eX Gyre Adventor 1"/>
                  <a:ea typeface="+mn-ea"/>
                  <a:cs typeface="+mn-cs"/>
                </a:rPr>
                <a:t>Environmental and Historic Preservation Review (EHP) </a:t>
              </a:r>
            </a:p>
          </p:txBody>
        </p:sp>
      </p:grpSp>
      <p:grpSp>
        <p:nvGrpSpPr>
          <p:cNvPr id="33" name="Group 32" descr="Funds will be granted as reimbursements.">
            <a:extLst>
              <a:ext uri="{FF2B5EF4-FFF2-40B4-BE49-F238E27FC236}">
                <a16:creationId xmlns:a16="http://schemas.microsoft.com/office/drawing/2014/main" id="{235C5659-2C63-3D38-A7F6-A841EC4B72D3}"/>
              </a:ext>
            </a:extLst>
          </p:cNvPr>
          <p:cNvGrpSpPr/>
          <p:nvPr/>
        </p:nvGrpSpPr>
        <p:grpSpPr>
          <a:xfrm>
            <a:off x="6161294" y="4959711"/>
            <a:ext cx="5156981" cy="963883"/>
            <a:chOff x="6161294" y="4959711"/>
            <a:chExt cx="5156981" cy="963883"/>
          </a:xfrm>
        </p:grpSpPr>
        <p:sp>
          <p:nvSpPr>
            <p:cNvPr id="9" name="AutoShape 9">
              <a:extLst>
                <a:ext uri="{C183D7F6-B498-43B3-948B-1728B52AA6E4}">
                  <adec:decorative xmlns:adec="http://schemas.microsoft.com/office/drawing/2017/decorative" val="1"/>
                </a:ext>
              </a:extLst>
            </p:cNvPr>
            <p:cNvSpPr/>
            <p:nvPr/>
          </p:nvSpPr>
          <p:spPr>
            <a:xfrm>
              <a:off x="6248530" y="5039623"/>
              <a:ext cx="5069745" cy="883971"/>
            </a:xfrm>
            <a:prstGeom prst="rect">
              <a:avLst/>
            </a:prstGeom>
            <a:solidFill>
              <a:srgbClr val="000000">
                <a:alpha val="1176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AutoShape 13">
              <a:extLst>
                <a:ext uri="{C183D7F6-B498-43B3-948B-1728B52AA6E4}">
                  <adec:decorative xmlns:adec="http://schemas.microsoft.com/office/drawing/2017/decorative" val="1"/>
                </a:ext>
              </a:extLst>
            </p:cNvPr>
            <p:cNvSpPr/>
            <p:nvPr/>
          </p:nvSpPr>
          <p:spPr>
            <a:xfrm>
              <a:off x="6161294" y="4959711"/>
              <a:ext cx="5069745" cy="883119"/>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6412008" y="5299621"/>
              <a:ext cx="4568317" cy="244811"/>
            </a:xfrm>
            <a:prstGeom prst="rect">
              <a:avLst/>
            </a:prstGeom>
          </p:spPr>
          <p:txBody>
            <a:bodyPr lIns="0" tIns="0" rIns="0" bIns="0" rtlCol="0" anchor="t">
              <a:spAutoFit/>
            </a:bodyPr>
            <a:lstStyle/>
            <a:p>
              <a:pPr marL="0" marR="0" lvl="0" indent="0" algn="ctr" defTabSz="609630" rtl="0" eaLnBrk="1" fontAlgn="auto" latinLnBrk="0" hangingPunct="1">
                <a:lnSpc>
                  <a:spcPts val="2053"/>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TeX Gyre Adventor 2"/>
                  <a:ea typeface="+mn-ea"/>
                  <a:cs typeface="+mn-cs"/>
                </a:rPr>
                <a:t>Funds will be granted as reimbursements.  </a:t>
              </a:r>
            </a:p>
          </p:txBody>
        </p:sp>
      </p:grpSp>
      <p:grpSp>
        <p:nvGrpSpPr>
          <p:cNvPr id="34" name="Group 33" descr="footer saying www.cpb.org, Next Generation Warning System Grant Program">
            <a:extLst>
              <a:ext uri="{FF2B5EF4-FFF2-40B4-BE49-F238E27FC236}">
                <a16:creationId xmlns:a16="http://schemas.microsoft.com/office/drawing/2014/main" id="{F7A9D6AC-43DB-A8A1-A38C-83C2530FC642}"/>
              </a:ext>
              <a:ext uri="{C183D7F6-B498-43B3-948B-1728B52AA6E4}">
                <adec:decorative xmlns:adec="http://schemas.microsoft.com/office/drawing/2017/decorative" val="0"/>
              </a:ext>
            </a:extLst>
          </p:cNvPr>
          <p:cNvGrpSpPr/>
          <p:nvPr/>
        </p:nvGrpSpPr>
        <p:grpSpPr>
          <a:xfrm>
            <a:off x="1" y="6186488"/>
            <a:ext cx="12192000" cy="514547"/>
            <a:chOff x="1" y="6186488"/>
            <a:chExt cx="12192000" cy="514547"/>
          </a:xfrm>
        </p:grpSpPr>
        <p:sp>
          <p:nvSpPr>
            <p:cNvPr id="35" name="AutoShape 19">
              <a:extLst>
                <a:ext uri="{FF2B5EF4-FFF2-40B4-BE49-F238E27FC236}">
                  <a16:creationId xmlns:a16="http://schemas.microsoft.com/office/drawing/2014/main" id="{BC33DBDF-62FB-BEBD-2618-7DDD49CEEE31}"/>
                </a:ext>
                <a:ext uri="{C183D7F6-B498-43B3-948B-1728B52AA6E4}">
                  <adec:decorative xmlns:adec="http://schemas.microsoft.com/office/drawing/2017/decorative" val="1"/>
                </a:ext>
              </a:extLst>
            </p:cNvPr>
            <p:cNvSpPr/>
            <p:nvPr/>
          </p:nvSpPr>
          <p:spPr>
            <a:xfrm flipV="1">
              <a:off x="1" y="6186488"/>
              <a:ext cx="12192000" cy="4762"/>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1">
              <a:extLst>
                <a:ext uri="{FF2B5EF4-FFF2-40B4-BE49-F238E27FC236}">
                  <a16:creationId xmlns:a16="http://schemas.microsoft.com/office/drawing/2014/main" id="{B0FB4B51-B3FE-5579-C5FA-A21B61539841}"/>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37" name="TextBox 20">
              <a:extLst>
                <a:ext uri="{FF2B5EF4-FFF2-40B4-BE49-F238E27FC236}">
                  <a16:creationId xmlns:a16="http://schemas.microsoft.com/office/drawing/2014/main" id="{F82D1A1F-8C79-8E6E-D50E-BF837FF78E8F}"/>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grpSp>
      <p:pic>
        <p:nvPicPr>
          <p:cNvPr id="38" name="Picture 2" descr="Corporation for Public Broadcasting logo">
            <a:extLst>
              <a:ext uri="{FF2B5EF4-FFF2-40B4-BE49-F238E27FC236}">
                <a16:creationId xmlns:a16="http://schemas.microsoft.com/office/drawing/2014/main" id="{6265D694-1F00-85EF-3C20-6AB6BA89D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 y="6244928"/>
            <a:ext cx="533317" cy="536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Understanding AM/FM/HD Radio Technologies</a:t>
            </a:r>
          </a:p>
        </p:txBody>
      </p:sp>
      <p:sp>
        <p:nvSpPr>
          <p:cNvPr id="7" name="Rectangle 6">
            <a:extLst>
              <a:ext uri="{FF2B5EF4-FFF2-40B4-BE49-F238E27FC236}">
                <a16:creationId xmlns:a16="http://schemas.microsoft.com/office/drawing/2014/main" id="{80417300-45BC-675F-87BF-2CC409A2A2F7}"/>
              </a:ext>
            </a:extLst>
          </p:cNvPr>
          <p:cNvSpPr/>
          <p:nvPr/>
        </p:nvSpPr>
        <p:spPr>
          <a:xfrm>
            <a:off x="738189" y="1578482"/>
            <a:ext cx="10715627" cy="2692730"/>
          </a:xfrm>
          <a:prstGeom prst="rect">
            <a:avLst/>
          </a:prstGeom>
          <a:solidFill>
            <a:schemeClr val="bg1">
              <a:lumMod val="95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a:solidFill>
                  <a:schemeClr val="tx2"/>
                </a:solidFill>
                <a:ea typeface="Source Sans Pro" panose="020B0503030403020204" pitchFamily="34" charset="0"/>
              </a:rPr>
              <a:t>Agenda</a:t>
            </a:r>
            <a:r>
              <a:rPr lang="en-US" sz="2000" b="1">
                <a:solidFill>
                  <a:srgbClr val="0062A7"/>
                </a:solidFill>
                <a:ea typeface="Source Sans Pro" panose="020B0503030403020204" pitchFamily="34" charset="0"/>
              </a:rPr>
              <a:t>:</a:t>
            </a:r>
            <a:endParaRPr lang="en-US" sz="2000">
              <a:solidFill>
                <a:srgbClr val="0062A7"/>
              </a:solidFill>
              <a:ea typeface="Source Sans Pro" panose="020B0503030403020204" pitchFamily="34" charset="0"/>
            </a:endParaRP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Differentiate between AM, FM, and HD Radio technologies</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Understand the advantages and limitations of each radio platform</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Consider strategies for leveraging RDS (Radio Data System) for public messaging and enhanced user experience</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Share HD Radio's potential for improving audio quality and offering additional content, including richer emergency alerts</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Review use cases for upgrading</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23</a:t>
            </a:fld>
            <a:endParaRPr lang="en-US"/>
          </a:p>
        </p:txBody>
      </p:sp>
    </p:spTree>
    <p:extLst>
      <p:ext uri="{BB962C8B-B14F-4D97-AF65-F5344CB8AC3E}">
        <p14:creationId xmlns:p14="http://schemas.microsoft.com/office/powerpoint/2010/main" val="3011249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24, 2023&#10;'Motor Trend' Headline: 'Here’s Why Everyone Is Freaking Out About AM Radio in New Cars'" hidden="1">
            <a:extLst>
              <a:ext uri="{FF2B5EF4-FFF2-40B4-BE49-F238E27FC236}">
                <a16:creationId xmlns:a16="http://schemas.microsoft.com/office/drawing/2014/main" id="{25B09CB9-E932-DF40-8E8D-7268222B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8406"/>
            <a:ext cx="12196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F3B5BC-91DC-C945-9BF1-A81AB128CC69}"/>
              </a:ext>
            </a:extLst>
          </p:cNvPr>
          <p:cNvSpPr>
            <a:spLocks noGrp="1"/>
          </p:cNvSpPr>
          <p:nvPr>
            <p:ph type="title"/>
          </p:nvPr>
        </p:nvSpPr>
        <p:spPr/>
        <p:txBody>
          <a:bodyPr/>
          <a:lstStyle/>
          <a:p>
            <a:r>
              <a:rPr lang="en-US"/>
              <a:t>Is Radio Still Relevant?  You </a:t>
            </a:r>
            <a:r>
              <a:rPr lang="en-US" err="1"/>
              <a:t>Betcha</a:t>
            </a:r>
            <a:r>
              <a:rPr lang="en-US"/>
              <a:t>!</a:t>
            </a:r>
          </a:p>
        </p:txBody>
      </p:sp>
      <p:sp>
        <p:nvSpPr>
          <p:cNvPr id="4" name="Slide Number Placeholder 3">
            <a:extLst>
              <a:ext uri="{FF2B5EF4-FFF2-40B4-BE49-F238E27FC236}">
                <a16:creationId xmlns:a16="http://schemas.microsoft.com/office/drawing/2014/main" id="{811BF157-194B-7A40-8432-CB00C49C0218}"/>
              </a:ext>
              <a:ext uri="{C183D7F6-B498-43B3-948B-1728B52AA6E4}">
                <adec:decorative xmlns:adec="http://schemas.microsoft.com/office/drawing/2017/decorative" val="0"/>
              </a:ext>
            </a:extLst>
          </p:cNvPr>
          <p:cNvSpPr>
            <a:spLocks noGrp="1"/>
          </p:cNvSpPr>
          <p:nvPr>
            <p:ph type="sldNum" sz="quarter" idx="12"/>
          </p:nvPr>
        </p:nvSpPr>
        <p:spPr>
          <a:xfrm>
            <a:off x="10539413" y="6192841"/>
            <a:ext cx="914403" cy="365125"/>
          </a:xfrm>
        </p:spPr>
        <p:txBody>
          <a:bodyPr/>
          <a:lstStyle/>
          <a:p>
            <a:fld id="{8FCC257D-A786-9244-9E17-CE618C8B9275}" type="slidenum">
              <a:rPr lang="en-US" smtClean="0"/>
              <a:pPr/>
              <a:t>24</a:t>
            </a:fld>
            <a:endParaRPr lang="en-US"/>
          </a:p>
        </p:txBody>
      </p:sp>
      <p:pic>
        <p:nvPicPr>
          <p:cNvPr id="5" name="Picture 4" descr="September 11, 2023&#10;'Inside Radio' Headline: &quot;Study: ‘Radio Catalyzes Consumer Brand Conversations And Interactions.’&quot;" hidden="1">
            <a:extLst>
              <a:ext uri="{FF2B5EF4-FFF2-40B4-BE49-F238E27FC236}">
                <a16:creationId xmlns:a16="http://schemas.microsoft.com/office/drawing/2014/main" id="{5556A91B-F074-9349-9BC0-9CF287C25503}"/>
              </a:ext>
            </a:extLst>
          </p:cNvPr>
          <p:cNvPicPr>
            <a:picLocks noChangeAspect="1"/>
          </p:cNvPicPr>
          <p:nvPr/>
        </p:nvPicPr>
        <p:blipFill>
          <a:blip r:embed="rId4"/>
          <a:stretch>
            <a:fillRect/>
          </a:stretch>
        </p:blipFill>
        <p:spPr>
          <a:xfrm>
            <a:off x="361950" y="1739900"/>
            <a:ext cx="9461500" cy="1371600"/>
          </a:xfrm>
          <a:prstGeom prst="rect">
            <a:avLst/>
          </a:prstGeom>
        </p:spPr>
      </p:pic>
      <p:pic>
        <p:nvPicPr>
          <p:cNvPr id="1026" name="Picture 2" hidden="1">
            <a:extLst>
              <a:ext uri="{FF2B5EF4-FFF2-40B4-BE49-F238E27FC236}">
                <a16:creationId xmlns:a16="http://schemas.microsoft.com/office/drawing/2014/main" id="{B274D711-4661-E447-911D-B47B9CAC427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397000"/>
            <a:ext cx="2476500" cy="442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une 5, 2023&#10;'Forbes' Headline: 'Congress Considers Saving AM Radio In Cars'" hidden="1">
            <a:extLst>
              <a:ext uri="{FF2B5EF4-FFF2-40B4-BE49-F238E27FC236}">
                <a16:creationId xmlns:a16="http://schemas.microsoft.com/office/drawing/2014/main" id="{094C1A7C-4779-B443-8B98-7C1FEE088504}"/>
              </a:ext>
            </a:extLst>
          </p:cNvPr>
          <p:cNvPicPr>
            <a:picLocks noChangeAspect="1"/>
          </p:cNvPicPr>
          <p:nvPr/>
        </p:nvPicPr>
        <p:blipFill>
          <a:blip r:embed="rId6"/>
          <a:stretch>
            <a:fillRect/>
          </a:stretch>
        </p:blipFill>
        <p:spPr>
          <a:xfrm>
            <a:off x="5604211" y="3111500"/>
            <a:ext cx="6273800" cy="1003300"/>
          </a:xfrm>
          <a:prstGeom prst="rect">
            <a:avLst/>
          </a:prstGeom>
        </p:spPr>
      </p:pic>
      <p:pic>
        <p:nvPicPr>
          <p:cNvPr id="8" name="Picture 7" hidden="1">
            <a:extLst>
              <a:ext uri="{FF2B5EF4-FFF2-40B4-BE49-F238E27FC236}">
                <a16:creationId xmlns:a16="http://schemas.microsoft.com/office/drawing/2014/main" id="{B393438C-F64A-524B-9AA0-DDD064D6A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17330" y="2628900"/>
            <a:ext cx="1562100" cy="482600"/>
          </a:xfrm>
          <a:prstGeom prst="rect">
            <a:avLst/>
          </a:prstGeom>
        </p:spPr>
      </p:pic>
      <p:pic>
        <p:nvPicPr>
          <p:cNvPr id="11" name="Picture 10" hidden="1">
            <a:extLst>
              <a:ext uri="{FF2B5EF4-FFF2-40B4-BE49-F238E27FC236}">
                <a16:creationId xmlns:a16="http://schemas.microsoft.com/office/drawing/2014/main" id="{C41B6950-8D43-4D47-A6B1-4DC45CEB851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51075" y="3789845"/>
            <a:ext cx="2216150" cy="312708"/>
          </a:xfrm>
          <a:prstGeom prst="rect">
            <a:avLst/>
          </a:prstGeom>
        </p:spPr>
      </p:pic>
      <p:pic>
        <p:nvPicPr>
          <p:cNvPr id="12" name="Picture 11" descr="February 10, 2021&#10;'Variety' Headline: 'As Streaming Dominates the Music World, Is Radio’s Signal Fading?'" hidden="1">
            <a:extLst>
              <a:ext uri="{FF2B5EF4-FFF2-40B4-BE49-F238E27FC236}">
                <a16:creationId xmlns:a16="http://schemas.microsoft.com/office/drawing/2014/main" id="{F7C7B838-DD67-F342-B6D4-AFFC5AFAEF8E}"/>
              </a:ext>
            </a:extLst>
          </p:cNvPr>
          <p:cNvPicPr>
            <a:picLocks noChangeAspect="1"/>
          </p:cNvPicPr>
          <p:nvPr/>
        </p:nvPicPr>
        <p:blipFill>
          <a:blip r:embed="rId9"/>
          <a:stretch>
            <a:fillRect/>
          </a:stretch>
        </p:blipFill>
        <p:spPr>
          <a:xfrm>
            <a:off x="3042328" y="586690"/>
            <a:ext cx="7975600" cy="889000"/>
          </a:xfrm>
          <a:prstGeom prst="rect">
            <a:avLst/>
          </a:prstGeom>
        </p:spPr>
      </p:pic>
      <p:pic>
        <p:nvPicPr>
          <p:cNvPr id="14" name="Picture 13" hidden="1">
            <a:extLst>
              <a:ext uri="{FF2B5EF4-FFF2-40B4-BE49-F238E27FC236}">
                <a16:creationId xmlns:a16="http://schemas.microsoft.com/office/drawing/2014/main" id="{AEC01105-8836-E84D-A3CF-FAA9874C2FD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118294" y="44928"/>
            <a:ext cx="1748240" cy="548312"/>
          </a:xfrm>
          <a:prstGeom prst="rect">
            <a:avLst/>
          </a:prstGeom>
        </p:spPr>
      </p:pic>
      <p:pic>
        <p:nvPicPr>
          <p:cNvPr id="15" name="Picture 14" descr="September 8, 2023&#10;'Radio World' Headline: 'FCC Reminds Stations to Check EAS Readiness'" hidden="1">
            <a:extLst>
              <a:ext uri="{FF2B5EF4-FFF2-40B4-BE49-F238E27FC236}">
                <a16:creationId xmlns:a16="http://schemas.microsoft.com/office/drawing/2014/main" id="{B9E8CD0C-D125-D745-A620-F02C150C88A7}"/>
              </a:ext>
            </a:extLst>
          </p:cNvPr>
          <p:cNvPicPr>
            <a:picLocks noChangeAspect="1"/>
          </p:cNvPicPr>
          <p:nvPr/>
        </p:nvPicPr>
        <p:blipFill>
          <a:blip r:embed="rId11"/>
          <a:stretch>
            <a:fillRect/>
          </a:stretch>
        </p:blipFill>
        <p:spPr>
          <a:xfrm>
            <a:off x="460766" y="4102553"/>
            <a:ext cx="7975600" cy="1117600"/>
          </a:xfrm>
          <a:prstGeom prst="rect">
            <a:avLst/>
          </a:prstGeom>
        </p:spPr>
      </p:pic>
      <p:pic>
        <p:nvPicPr>
          <p:cNvPr id="18" name="Picture 17" descr="July 1, 2023&#10;'Radio World' Headline: 'CTA Campaigns Against AM Mandate Bill: Electronics trade group runs online ads opposing it, says precedent would curb innovation'" hidden="1">
            <a:extLst>
              <a:ext uri="{FF2B5EF4-FFF2-40B4-BE49-F238E27FC236}">
                <a16:creationId xmlns:a16="http://schemas.microsoft.com/office/drawing/2014/main" id="{CA4BAE56-ECD7-D54F-8700-C056DBC508FB}"/>
              </a:ext>
            </a:extLst>
          </p:cNvPr>
          <p:cNvPicPr>
            <a:picLocks noChangeAspect="1"/>
          </p:cNvPicPr>
          <p:nvPr/>
        </p:nvPicPr>
        <p:blipFill>
          <a:blip r:embed="rId12"/>
          <a:stretch>
            <a:fillRect/>
          </a:stretch>
        </p:blipFill>
        <p:spPr>
          <a:xfrm>
            <a:off x="451075" y="4102553"/>
            <a:ext cx="9105900" cy="1587500"/>
          </a:xfrm>
          <a:prstGeom prst="rect">
            <a:avLst/>
          </a:prstGeom>
        </p:spPr>
      </p:pic>
      <p:pic>
        <p:nvPicPr>
          <p:cNvPr id="9" name="Picture 8" descr="July 27, 2023&#10;'Radio World' Headline: 'Senate Committee Passes &quot;AM For Every Vehicle Act,&quot; Sends It to Senate Floor'" hidden="1">
            <a:extLst>
              <a:ext uri="{FF2B5EF4-FFF2-40B4-BE49-F238E27FC236}">
                <a16:creationId xmlns:a16="http://schemas.microsoft.com/office/drawing/2014/main" id="{74ABCD60-52D9-1D4B-959E-2FBE8A5E9DC3}"/>
              </a:ext>
            </a:extLst>
          </p:cNvPr>
          <p:cNvPicPr>
            <a:picLocks noGrp="1" noRot="1" noChangeAspect="1" noMove="1" noResize="1" noEditPoints="1" noAdjustHandles="1" noChangeArrowheads="1" noChangeShapeType="1" noCrop="1"/>
          </p:cNvPicPr>
          <p:nvPr/>
        </p:nvPicPr>
        <p:blipFill>
          <a:blip r:embed="rId13"/>
          <a:stretch>
            <a:fillRect/>
          </a:stretch>
        </p:blipFill>
        <p:spPr>
          <a:xfrm>
            <a:off x="119287" y="4196699"/>
            <a:ext cx="11344488" cy="1418061"/>
          </a:xfrm>
          <a:prstGeom prst="rect">
            <a:avLst/>
          </a:prstGeom>
        </p:spPr>
      </p:pic>
      <p:pic>
        <p:nvPicPr>
          <p:cNvPr id="17" name="Picture 16" descr="August 22, 2023&#10;'The Conversation' Headline: 'Radio Has Been Maui's &quot;Only Lifeline&quot; As Wildfires Rage'" hidden="1">
            <a:extLst>
              <a:ext uri="{FF2B5EF4-FFF2-40B4-BE49-F238E27FC236}">
                <a16:creationId xmlns:a16="http://schemas.microsoft.com/office/drawing/2014/main" id="{9DDB428F-4C21-D244-89B7-4EE64F92883A}"/>
              </a:ext>
            </a:extLst>
          </p:cNvPr>
          <p:cNvPicPr>
            <a:picLocks noChangeAspect="1"/>
          </p:cNvPicPr>
          <p:nvPr/>
        </p:nvPicPr>
        <p:blipFill>
          <a:blip r:embed="rId14"/>
          <a:stretch>
            <a:fillRect/>
          </a:stretch>
        </p:blipFill>
        <p:spPr>
          <a:xfrm>
            <a:off x="800582" y="0"/>
            <a:ext cx="10590835" cy="6858000"/>
          </a:xfrm>
          <a:prstGeom prst="rect">
            <a:avLst/>
          </a:prstGeom>
        </p:spPr>
      </p:pic>
      <p:pic>
        <p:nvPicPr>
          <p:cNvPr id="1030" name="Picture 6" hidden="1">
            <a:extLst>
              <a:ext uri="{FF2B5EF4-FFF2-40B4-BE49-F238E27FC236}">
                <a16:creationId xmlns:a16="http://schemas.microsoft.com/office/drawing/2014/main" id="{2817C938-9C8E-F04E-8F52-CC25584A6736}"/>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44" y="0"/>
            <a:ext cx="12196644" cy="69970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hidden="1">
            <a:extLst>
              <a:ext uri="{FF2B5EF4-FFF2-40B4-BE49-F238E27FC236}">
                <a16:creationId xmlns:a16="http://schemas.microsoft.com/office/drawing/2014/main" id="{C2424303-05BC-FF41-800B-5F151DA819FB}"/>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1841691" y="2040445"/>
            <a:ext cx="1117409" cy="482518"/>
          </a:xfrm>
          <a:prstGeom prst="rect">
            <a:avLst/>
          </a:prstGeom>
        </p:spPr>
      </p:pic>
      <p:pic>
        <p:nvPicPr>
          <p:cNvPr id="21" name="Picture 20" descr="August 14, 2023&#10;Radio Ink Headline: 'Radio Has Been Maui's &quot;Only Lifeline&quot; As Wildfires Rage'" hidden="1">
            <a:extLst>
              <a:ext uri="{FF2B5EF4-FFF2-40B4-BE49-F238E27FC236}">
                <a16:creationId xmlns:a16="http://schemas.microsoft.com/office/drawing/2014/main" id="{E9483517-FA51-E94C-BB38-3A9578963A0D}"/>
              </a:ext>
            </a:extLst>
          </p:cNvPr>
          <p:cNvPicPr>
            <a:picLocks noChangeAspect="1"/>
          </p:cNvPicPr>
          <p:nvPr/>
        </p:nvPicPr>
        <p:blipFill>
          <a:blip r:embed="rId17"/>
          <a:stretch>
            <a:fillRect/>
          </a:stretch>
        </p:blipFill>
        <p:spPr>
          <a:xfrm>
            <a:off x="1838048" y="2527300"/>
            <a:ext cx="7529487" cy="905305"/>
          </a:xfrm>
          <a:prstGeom prst="rect">
            <a:avLst/>
          </a:prstGeom>
        </p:spPr>
      </p:pic>
    </p:spTree>
    <p:extLst>
      <p:ext uri="{BB962C8B-B14F-4D97-AF65-F5344CB8AC3E}">
        <p14:creationId xmlns:p14="http://schemas.microsoft.com/office/powerpoint/2010/main" val="48074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80">
                                          <p:stCondLst>
                                            <p:cond delay="0"/>
                                          </p:stCondLst>
                                        </p:cTn>
                                        <p:tgtEl>
                                          <p:spTgt spid="1026"/>
                                        </p:tgtEl>
                                      </p:cBhvr>
                                    </p:animEffect>
                                    <p:anim calcmode="lin" valueType="num">
                                      <p:cBhvr>
                                        <p:cTn id="30"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35" dur="26">
                                          <p:stCondLst>
                                            <p:cond delay="650"/>
                                          </p:stCondLst>
                                        </p:cTn>
                                        <p:tgtEl>
                                          <p:spTgt spid="1026"/>
                                        </p:tgtEl>
                                      </p:cBhvr>
                                      <p:to x="100000" y="60000"/>
                                    </p:animScale>
                                    <p:animScale>
                                      <p:cBhvr>
                                        <p:cTn id="36" dur="166" decel="50000">
                                          <p:stCondLst>
                                            <p:cond delay="676"/>
                                          </p:stCondLst>
                                        </p:cTn>
                                        <p:tgtEl>
                                          <p:spTgt spid="1026"/>
                                        </p:tgtEl>
                                      </p:cBhvr>
                                      <p:to x="100000" y="100000"/>
                                    </p:animScale>
                                    <p:animScale>
                                      <p:cBhvr>
                                        <p:cTn id="37" dur="26">
                                          <p:stCondLst>
                                            <p:cond delay="1312"/>
                                          </p:stCondLst>
                                        </p:cTn>
                                        <p:tgtEl>
                                          <p:spTgt spid="1026"/>
                                        </p:tgtEl>
                                      </p:cBhvr>
                                      <p:to x="100000" y="80000"/>
                                    </p:animScale>
                                    <p:animScale>
                                      <p:cBhvr>
                                        <p:cTn id="38" dur="166" decel="50000">
                                          <p:stCondLst>
                                            <p:cond delay="1338"/>
                                          </p:stCondLst>
                                        </p:cTn>
                                        <p:tgtEl>
                                          <p:spTgt spid="1026"/>
                                        </p:tgtEl>
                                      </p:cBhvr>
                                      <p:to x="100000" y="100000"/>
                                    </p:animScale>
                                    <p:animScale>
                                      <p:cBhvr>
                                        <p:cTn id="39" dur="26">
                                          <p:stCondLst>
                                            <p:cond delay="1642"/>
                                          </p:stCondLst>
                                        </p:cTn>
                                        <p:tgtEl>
                                          <p:spTgt spid="1026"/>
                                        </p:tgtEl>
                                      </p:cBhvr>
                                      <p:to x="100000" y="90000"/>
                                    </p:animScale>
                                    <p:animScale>
                                      <p:cBhvr>
                                        <p:cTn id="40" dur="166" decel="50000">
                                          <p:stCondLst>
                                            <p:cond delay="1668"/>
                                          </p:stCondLst>
                                        </p:cTn>
                                        <p:tgtEl>
                                          <p:spTgt spid="1026"/>
                                        </p:tgtEl>
                                      </p:cBhvr>
                                      <p:to x="100000" y="100000"/>
                                    </p:animScale>
                                    <p:animScale>
                                      <p:cBhvr>
                                        <p:cTn id="41" dur="26">
                                          <p:stCondLst>
                                            <p:cond delay="1808"/>
                                          </p:stCondLst>
                                        </p:cTn>
                                        <p:tgtEl>
                                          <p:spTgt spid="1026"/>
                                        </p:tgtEl>
                                      </p:cBhvr>
                                      <p:to x="100000" y="95000"/>
                                    </p:animScale>
                                    <p:animScale>
                                      <p:cBhvr>
                                        <p:cTn id="42" dur="166" decel="50000">
                                          <p:stCondLst>
                                            <p:cond delay="1834"/>
                                          </p:stCondLst>
                                        </p:cTn>
                                        <p:tgtEl>
                                          <p:spTgt spid="1026"/>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80">
                                          <p:stCondLst>
                                            <p:cond delay="0"/>
                                          </p:stCondLst>
                                        </p:cTn>
                                        <p:tgtEl>
                                          <p:spTgt spid="5"/>
                                        </p:tgtEl>
                                      </p:cBhvr>
                                    </p:animEffect>
                                    <p:anim calcmode="lin" valueType="num">
                                      <p:cBhvr>
                                        <p:cTn id="4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1" dur="26">
                                          <p:stCondLst>
                                            <p:cond delay="650"/>
                                          </p:stCondLst>
                                        </p:cTn>
                                        <p:tgtEl>
                                          <p:spTgt spid="5"/>
                                        </p:tgtEl>
                                      </p:cBhvr>
                                      <p:to x="100000" y="60000"/>
                                    </p:animScale>
                                    <p:animScale>
                                      <p:cBhvr>
                                        <p:cTn id="52" dur="166" decel="50000">
                                          <p:stCondLst>
                                            <p:cond delay="676"/>
                                          </p:stCondLst>
                                        </p:cTn>
                                        <p:tgtEl>
                                          <p:spTgt spid="5"/>
                                        </p:tgtEl>
                                      </p:cBhvr>
                                      <p:to x="100000" y="100000"/>
                                    </p:animScale>
                                    <p:animScale>
                                      <p:cBhvr>
                                        <p:cTn id="53" dur="26">
                                          <p:stCondLst>
                                            <p:cond delay="1312"/>
                                          </p:stCondLst>
                                        </p:cTn>
                                        <p:tgtEl>
                                          <p:spTgt spid="5"/>
                                        </p:tgtEl>
                                      </p:cBhvr>
                                      <p:to x="100000" y="80000"/>
                                    </p:animScale>
                                    <p:animScale>
                                      <p:cBhvr>
                                        <p:cTn id="54" dur="166" decel="50000">
                                          <p:stCondLst>
                                            <p:cond delay="1338"/>
                                          </p:stCondLst>
                                        </p:cTn>
                                        <p:tgtEl>
                                          <p:spTgt spid="5"/>
                                        </p:tgtEl>
                                      </p:cBhvr>
                                      <p:to x="100000" y="100000"/>
                                    </p:animScale>
                                    <p:animScale>
                                      <p:cBhvr>
                                        <p:cTn id="55" dur="26">
                                          <p:stCondLst>
                                            <p:cond delay="1642"/>
                                          </p:stCondLst>
                                        </p:cTn>
                                        <p:tgtEl>
                                          <p:spTgt spid="5"/>
                                        </p:tgtEl>
                                      </p:cBhvr>
                                      <p:to x="100000" y="90000"/>
                                    </p:animScale>
                                    <p:animScale>
                                      <p:cBhvr>
                                        <p:cTn id="56" dur="166" decel="50000">
                                          <p:stCondLst>
                                            <p:cond delay="1668"/>
                                          </p:stCondLst>
                                        </p:cTn>
                                        <p:tgtEl>
                                          <p:spTgt spid="5"/>
                                        </p:tgtEl>
                                      </p:cBhvr>
                                      <p:to x="100000" y="100000"/>
                                    </p:animScale>
                                    <p:animScale>
                                      <p:cBhvr>
                                        <p:cTn id="57" dur="26">
                                          <p:stCondLst>
                                            <p:cond delay="1808"/>
                                          </p:stCondLst>
                                        </p:cTn>
                                        <p:tgtEl>
                                          <p:spTgt spid="5"/>
                                        </p:tgtEl>
                                      </p:cBhvr>
                                      <p:to x="100000" y="95000"/>
                                    </p:animScale>
                                    <p:animScale>
                                      <p:cBhvr>
                                        <p:cTn id="58" dur="166" decel="50000">
                                          <p:stCondLst>
                                            <p:cond delay="1834"/>
                                          </p:stCondLst>
                                        </p:cTn>
                                        <p:tgtEl>
                                          <p:spTgt spid="5"/>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circle(in)">
                                      <p:cBhvr>
                                        <p:cTn id="63" dur="2000"/>
                                        <p:tgtEl>
                                          <p:spTgt spid="14"/>
                                        </p:tgtEl>
                                      </p:cBhvr>
                                    </p:animEffect>
                                  </p:childTnLst>
                                </p:cTn>
                              </p:par>
                              <p:par>
                                <p:cTn id="64" presetID="6" presetClass="entr" presetSubtype="16"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circle(in)">
                                      <p:cBhvr>
                                        <p:cTn id="66" dur="20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2000"/>
                                        <p:tgtEl>
                                          <p:spTgt spid="11"/>
                                        </p:tgtEl>
                                      </p:cBhvr>
                                    </p:animEffect>
                                    <p:anim calcmode="lin" valueType="num">
                                      <p:cBhvr>
                                        <p:cTn id="72" dur="2000" fill="hold"/>
                                        <p:tgtEl>
                                          <p:spTgt spid="11"/>
                                        </p:tgtEl>
                                        <p:attrNameLst>
                                          <p:attrName>style.rotation</p:attrName>
                                        </p:attrNameLst>
                                      </p:cBhvr>
                                      <p:tavLst>
                                        <p:tav tm="0">
                                          <p:val>
                                            <p:fltVal val="720"/>
                                          </p:val>
                                        </p:tav>
                                        <p:tav tm="100000">
                                          <p:val>
                                            <p:fltVal val="0"/>
                                          </p:val>
                                        </p:tav>
                                      </p:tavLst>
                                    </p:anim>
                                    <p:anim calcmode="lin" valueType="num">
                                      <p:cBhvr>
                                        <p:cTn id="73" dur="2000" fill="hold"/>
                                        <p:tgtEl>
                                          <p:spTgt spid="11"/>
                                        </p:tgtEl>
                                        <p:attrNameLst>
                                          <p:attrName>ppt_h</p:attrName>
                                        </p:attrNameLst>
                                      </p:cBhvr>
                                      <p:tavLst>
                                        <p:tav tm="0">
                                          <p:val>
                                            <p:fltVal val="0"/>
                                          </p:val>
                                        </p:tav>
                                        <p:tav tm="100000">
                                          <p:val>
                                            <p:strVal val="#ppt_h"/>
                                          </p:val>
                                        </p:tav>
                                      </p:tavLst>
                                    </p:anim>
                                    <p:anim calcmode="lin" valueType="num">
                                      <p:cBhvr>
                                        <p:cTn id="74" dur="2000" fill="hold"/>
                                        <p:tgtEl>
                                          <p:spTgt spid="11"/>
                                        </p:tgtEl>
                                        <p:attrNameLst>
                                          <p:attrName>ppt_w</p:attrName>
                                        </p:attrNameLst>
                                      </p:cBhvr>
                                      <p:tavLst>
                                        <p:tav tm="0">
                                          <p:val>
                                            <p:fltVal val="0"/>
                                          </p:val>
                                        </p:tav>
                                        <p:tav tm="100000">
                                          <p:val>
                                            <p:strVal val="#ppt_w"/>
                                          </p:val>
                                        </p:tav>
                                      </p:tavLst>
                                    </p:anim>
                                  </p:childTnLst>
                                </p:cTn>
                              </p:par>
                              <p:par>
                                <p:cTn id="75" presetID="35" presetClass="entr" presetSubtype="0"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2000"/>
                                        <p:tgtEl>
                                          <p:spTgt spid="15"/>
                                        </p:tgtEl>
                                      </p:cBhvr>
                                    </p:animEffect>
                                    <p:anim calcmode="lin" valueType="num">
                                      <p:cBhvr>
                                        <p:cTn id="78" dur="2000" fill="hold"/>
                                        <p:tgtEl>
                                          <p:spTgt spid="15"/>
                                        </p:tgtEl>
                                        <p:attrNameLst>
                                          <p:attrName>style.rotation</p:attrName>
                                        </p:attrNameLst>
                                      </p:cBhvr>
                                      <p:tavLst>
                                        <p:tav tm="0">
                                          <p:val>
                                            <p:fltVal val="720"/>
                                          </p:val>
                                        </p:tav>
                                        <p:tav tm="100000">
                                          <p:val>
                                            <p:fltVal val="0"/>
                                          </p:val>
                                        </p:tav>
                                      </p:tavLst>
                                    </p:anim>
                                    <p:anim calcmode="lin" valueType="num">
                                      <p:cBhvr>
                                        <p:cTn id="79" dur="2000" fill="hold"/>
                                        <p:tgtEl>
                                          <p:spTgt spid="15"/>
                                        </p:tgtEl>
                                        <p:attrNameLst>
                                          <p:attrName>ppt_h</p:attrName>
                                        </p:attrNameLst>
                                      </p:cBhvr>
                                      <p:tavLst>
                                        <p:tav tm="0">
                                          <p:val>
                                            <p:fltVal val="0"/>
                                          </p:val>
                                        </p:tav>
                                        <p:tav tm="100000">
                                          <p:val>
                                            <p:strVal val="#ppt_h"/>
                                          </p:val>
                                        </p:tav>
                                      </p:tavLst>
                                    </p:anim>
                                    <p:anim calcmode="lin" valueType="num">
                                      <p:cBhvr>
                                        <p:cTn id="80" dur="20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81" fill="hold">
                      <p:stCondLst>
                        <p:cond delay="indefinite"/>
                      </p:stCondLst>
                      <p:childTnLst>
                        <p:par>
                          <p:cTn id="82" fill="hold">
                            <p:stCondLst>
                              <p:cond delay="0"/>
                            </p:stCondLst>
                            <p:childTnLst>
                              <p:par>
                                <p:cTn id="83" presetID="35" presetClass="entr" presetSubtype="0"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2000"/>
                                        <p:tgtEl>
                                          <p:spTgt spid="18"/>
                                        </p:tgtEl>
                                      </p:cBhvr>
                                    </p:animEffect>
                                    <p:anim calcmode="lin" valueType="num">
                                      <p:cBhvr>
                                        <p:cTn id="86" dur="2000" fill="hold"/>
                                        <p:tgtEl>
                                          <p:spTgt spid="18"/>
                                        </p:tgtEl>
                                        <p:attrNameLst>
                                          <p:attrName>style.rotation</p:attrName>
                                        </p:attrNameLst>
                                      </p:cBhvr>
                                      <p:tavLst>
                                        <p:tav tm="0">
                                          <p:val>
                                            <p:fltVal val="720"/>
                                          </p:val>
                                        </p:tav>
                                        <p:tav tm="100000">
                                          <p:val>
                                            <p:fltVal val="0"/>
                                          </p:val>
                                        </p:tav>
                                      </p:tavLst>
                                    </p:anim>
                                    <p:anim calcmode="lin" valueType="num">
                                      <p:cBhvr>
                                        <p:cTn id="87" dur="2000" fill="hold"/>
                                        <p:tgtEl>
                                          <p:spTgt spid="18"/>
                                        </p:tgtEl>
                                        <p:attrNameLst>
                                          <p:attrName>ppt_h</p:attrName>
                                        </p:attrNameLst>
                                      </p:cBhvr>
                                      <p:tavLst>
                                        <p:tav tm="0">
                                          <p:val>
                                            <p:fltVal val="0"/>
                                          </p:val>
                                        </p:tav>
                                        <p:tav tm="100000">
                                          <p:val>
                                            <p:strVal val="#ppt_h"/>
                                          </p:val>
                                        </p:tav>
                                      </p:tavLst>
                                    </p:anim>
                                    <p:anim calcmode="lin" valueType="num">
                                      <p:cBhvr>
                                        <p:cTn id="88" dur="20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89" fill="hold">
                      <p:stCondLst>
                        <p:cond delay="indefinite"/>
                      </p:stCondLst>
                      <p:childTnLst>
                        <p:par>
                          <p:cTn id="90" fill="hold">
                            <p:stCondLst>
                              <p:cond delay="0"/>
                            </p:stCondLst>
                            <p:childTnLst>
                              <p:par>
                                <p:cTn id="91" presetID="19" presetClass="entr" presetSubtype="1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2000" fill="hold"/>
                                        <p:tgtEl>
                                          <p:spTgt spid="9"/>
                                        </p:tgtEl>
                                        <p:attrNameLst>
                                          <p:attrName>ppt_w</p:attrName>
                                        </p:attrNameLst>
                                      </p:cBhvr>
                                      <p:tavLst>
                                        <p:tav tm="0" fmla="#ppt_w*sin(2.5*pi*$)">
                                          <p:val>
                                            <p:fltVal val="0"/>
                                          </p:val>
                                        </p:tav>
                                        <p:tav tm="100000">
                                          <p:val>
                                            <p:fltVal val="1"/>
                                          </p:val>
                                        </p:tav>
                                      </p:tavLst>
                                    </p:anim>
                                    <p:anim calcmode="lin" valueType="num">
                                      <p:cBhvr>
                                        <p:cTn id="94"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p:cTn id="99" dur="500" fill="hold"/>
                                        <p:tgtEl>
                                          <p:spTgt spid="17"/>
                                        </p:tgtEl>
                                        <p:attrNameLst>
                                          <p:attrName>ppt_w</p:attrName>
                                        </p:attrNameLst>
                                      </p:cBhvr>
                                      <p:tavLst>
                                        <p:tav tm="0">
                                          <p:val>
                                            <p:fltVal val="0"/>
                                          </p:val>
                                        </p:tav>
                                        <p:tav tm="100000">
                                          <p:val>
                                            <p:strVal val="#ppt_w"/>
                                          </p:val>
                                        </p:tav>
                                      </p:tavLst>
                                    </p:anim>
                                    <p:anim calcmode="lin" valueType="num">
                                      <p:cBhvr>
                                        <p:cTn id="100" dur="500" fill="hold"/>
                                        <p:tgtEl>
                                          <p:spTgt spid="17"/>
                                        </p:tgtEl>
                                        <p:attrNameLst>
                                          <p:attrName>ppt_h</p:attrName>
                                        </p:attrNameLst>
                                      </p:cBhvr>
                                      <p:tavLst>
                                        <p:tav tm="0">
                                          <p:val>
                                            <p:fltVal val="0"/>
                                          </p:val>
                                        </p:tav>
                                        <p:tav tm="100000">
                                          <p:val>
                                            <p:strVal val="#ppt_h"/>
                                          </p:val>
                                        </p:tav>
                                      </p:tavLst>
                                    </p:anim>
                                    <p:animEffect transition="in" filter="fade">
                                      <p:cBhvr>
                                        <p:cTn id="101" dur="500"/>
                                        <p:tgtEl>
                                          <p:spTgt spid="17"/>
                                        </p:tgtEl>
                                      </p:cBhvr>
                                    </p:animEffect>
                                  </p:childTnLst>
                                </p:cTn>
                              </p:par>
                            </p:childTnLst>
                          </p:cTn>
                        </p:par>
                      </p:childTnLst>
                    </p:cTn>
                  </p:par>
                  <p:par>
                    <p:cTn id="102" fill="hold">
                      <p:stCondLst>
                        <p:cond delay="indefinite"/>
                      </p:stCondLst>
                      <p:childTnLst>
                        <p:par>
                          <p:cTn id="103" fill="hold">
                            <p:stCondLst>
                              <p:cond delay="0"/>
                            </p:stCondLst>
                            <p:childTnLst>
                              <p:par>
                                <p:cTn id="104" presetID="21" presetClass="entr" presetSubtype="1" fill="hold" nodeType="click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wheel(1)">
                                      <p:cBhvr>
                                        <p:cTn id="106" dur="2000"/>
                                        <p:tgtEl>
                                          <p:spTgt spid="20"/>
                                        </p:tgtEl>
                                      </p:cBhvr>
                                    </p:animEffect>
                                  </p:childTnLst>
                                </p:cTn>
                              </p:par>
                              <p:par>
                                <p:cTn id="107" presetID="21" presetClass="entr" presetSubtype="1" fill="hold" nodeType="withEffect">
                                  <p:stCondLst>
                                    <p:cond delay="0"/>
                                  </p:stCondLst>
                                  <p:childTnLst>
                                    <p:set>
                                      <p:cBhvr>
                                        <p:cTn id="108" dur="1" fill="hold">
                                          <p:stCondLst>
                                            <p:cond delay="0"/>
                                          </p:stCondLst>
                                        </p:cTn>
                                        <p:tgtEl>
                                          <p:spTgt spid="1030"/>
                                        </p:tgtEl>
                                        <p:attrNameLst>
                                          <p:attrName>style.visibility</p:attrName>
                                        </p:attrNameLst>
                                      </p:cBhvr>
                                      <p:to>
                                        <p:strVal val="visible"/>
                                      </p:to>
                                    </p:set>
                                    <p:animEffect transition="in" filter="wheel(1)">
                                      <p:cBhvr>
                                        <p:cTn id="109" dur="2000"/>
                                        <p:tgtEl>
                                          <p:spTgt spid="1030"/>
                                        </p:tgtEl>
                                      </p:cBhvr>
                                    </p:animEffect>
                                  </p:childTnLst>
                                </p:cTn>
                              </p:par>
                              <p:par>
                                <p:cTn id="110" presetID="21" presetClass="entr" presetSubtype="1" fill="hold" nodeType="with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wheel(1)">
                                      <p:cBhvr>
                                        <p:cTn id="1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24, 2023&#10;'Motor Trend' Headline: 'Here’s Why Everyone Is Freaking Out About AM Radio in New Cars'">
            <a:extLst>
              <a:ext uri="{FF2B5EF4-FFF2-40B4-BE49-F238E27FC236}">
                <a16:creationId xmlns:a16="http://schemas.microsoft.com/office/drawing/2014/main" id="{25B09CB9-E932-DF40-8E8D-7268222B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8406"/>
            <a:ext cx="12196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F3B5BC-91DC-C945-9BF1-A81AB128CC69}"/>
              </a:ext>
            </a:extLst>
          </p:cNvPr>
          <p:cNvSpPr>
            <a:spLocks noGrp="1"/>
          </p:cNvSpPr>
          <p:nvPr>
            <p:ph type="title"/>
          </p:nvPr>
        </p:nvSpPr>
        <p:spPr/>
        <p:txBody>
          <a:bodyPr/>
          <a:lstStyle/>
          <a:p>
            <a:r>
              <a:rPr lang="en-US"/>
              <a:t>Is Radio Still Relevant?  You </a:t>
            </a:r>
            <a:r>
              <a:rPr lang="en-US" err="1"/>
              <a:t>Betcha</a:t>
            </a:r>
            <a:r>
              <a:rPr lang="en-US"/>
              <a:t>!</a:t>
            </a:r>
          </a:p>
        </p:txBody>
      </p:sp>
      <p:sp>
        <p:nvSpPr>
          <p:cNvPr id="4" name="Slide Number Placeholder 3">
            <a:extLst>
              <a:ext uri="{FF2B5EF4-FFF2-40B4-BE49-F238E27FC236}">
                <a16:creationId xmlns:a16="http://schemas.microsoft.com/office/drawing/2014/main" id="{811BF157-194B-7A40-8432-CB00C49C0218}"/>
              </a:ext>
              <a:ext uri="{C183D7F6-B498-43B3-948B-1728B52AA6E4}">
                <adec:decorative xmlns:adec="http://schemas.microsoft.com/office/drawing/2017/decorative" val="0"/>
              </a:ext>
            </a:extLst>
          </p:cNvPr>
          <p:cNvSpPr>
            <a:spLocks noGrp="1"/>
          </p:cNvSpPr>
          <p:nvPr>
            <p:ph type="sldNum" sz="quarter" idx="12"/>
          </p:nvPr>
        </p:nvSpPr>
        <p:spPr/>
        <p:txBody>
          <a:bodyPr/>
          <a:lstStyle/>
          <a:p>
            <a:fld id="{8FCC257D-A786-9244-9E17-CE618C8B9275}" type="slidenum">
              <a:rPr lang="en-US" smtClean="0"/>
              <a:pPr/>
              <a:t>25</a:t>
            </a:fld>
            <a:endParaRPr lang="en-US"/>
          </a:p>
        </p:txBody>
      </p:sp>
    </p:spTree>
    <p:extLst>
      <p:ext uri="{BB962C8B-B14F-4D97-AF65-F5344CB8AC3E}">
        <p14:creationId xmlns:p14="http://schemas.microsoft.com/office/powerpoint/2010/main" val="387305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24, 2023&#10;'Motor Trend' Headline: 'Here’s Why Everyone Is Freaking Out About AM Radio in New Cars'">
            <a:extLst>
              <a:ext uri="{FF2B5EF4-FFF2-40B4-BE49-F238E27FC236}">
                <a16:creationId xmlns:a16="http://schemas.microsoft.com/office/drawing/2014/main" id="{25B09CB9-E932-DF40-8E8D-7268222B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8406"/>
            <a:ext cx="12196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F3B5BC-91DC-C945-9BF1-A81AB128CC69}"/>
              </a:ext>
            </a:extLst>
          </p:cNvPr>
          <p:cNvSpPr>
            <a:spLocks noGrp="1"/>
          </p:cNvSpPr>
          <p:nvPr>
            <p:ph type="title"/>
          </p:nvPr>
        </p:nvSpPr>
        <p:spPr/>
        <p:txBody>
          <a:bodyPr/>
          <a:lstStyle/>
          <a:p>
            <a:r>
              <a:rPr lang="en-US"/>
              <a:t>Is Radio Still Relevant?  You </a:t>
            </a:r>
            <a:r>
              <a:rPr lang="en-US" err="1"/>
              <a:t>Betcha</a:t>
            </a:r>
            <a:r>
              <a:rPr lang="en-US"/>
              <a:t>!</a:t>
            </a:r>
          </a:p>
        </p:txBody>
      </p:sp>
      <p:sp>
        <p:nvSpPr>
          <p:cNvPr id="4" name="Slide Number Placeholder 3">
            <a:extLst>
              <a:ext uri="{FF2B5EF4-FFF2-40B4-BE49-F238E27FC236}">
                <a16:creationId xmlns:a16="http://schemas.microsoft.com/office/drawing/2014/main" id="{811BF157-194B-7A40-8432-CB00C49C0218}"/>
              </a:ext>
              <a:ext uri="{C183D7F6-B498-43B3-948B-1728B52AA6E4}">
                <adec:decorative xmlns:adec="http://schemas.microsoft.com/office/drawing/2017/decorative" val="0"/>
              </a:ext>
            </a:extLst>
          </p:cNvPr>
          <p:cNvSpPr>
            <a:spLocks noGrp="1"/>
          </p:cNvSpPr>
          <p:nvPr>
            <p:ph type="sldNum" sz="quarter" idx="12"/>
          </p:nvPr>
        </p:nvSpPr>
        <p:spPr/>
        <p:txBody>
          <a:bodyPr/>
          <a:lstStyle/>
          <a:p>
            <a:fld id="{8FCC257D-A786-9244-9E17-CE618C8B9275}" type="slidenum">
              <a:rPr lang="en-US" smtClean="0"/>
              <a:pPr/>
              <a:t>26</a:t>
            </a:fld>
            <a:endParaRPr lang="en-US"/>
          </a:p>
        </p:txBody>
      </p:sp>
      <p:pic>
        <p:nvPicPr>
          <p:cNvPr id="6" name="Picture 5" descr="June 5, 2023&#10;'Forbes' Headline: 'Congress Considers Saving AM Radio In Cars'">
            <a:extLst>
              <a:ext uri="{FF2B5EF4-FFF2-40B4-BE49-F238E27FC236}">
                <a16:creationId xmlns:a16="http://schemas.microsoft.com/office/drawing/2014/main" id="{094C1A7C-4779-B443-8B98-7C1FEE088504}"/>
              </a:ext>
            </a:extLst>
          </p:cNvPr>
          <p:cNvPicPr>
            <a:picLocks noChangeAspect="1"/>
          </p:cNvPicPr>
          <p:nvPr/>
        </p:nvPicPr>
        <p:blipFill>
          <a:blip r:embed="rId4"/>
          <a:stretch>
            <a:fillRect/>
          </a:stretch>
        </p:blipFill>
        <p:spPr>
          <a:xfrm>
            <a:off x="5604211" y="3111500"/>
            <a:ext cx="6273800" cy="1003300"/>
          </a:xfrm>
          <a:prstGeom prst="rect">
            <a:avLst/>
          </a:prstGeom>
        </p:spPr>
      </p:pic>
      <p:pic>
        <p:nvPicPr>
          <p:cNvPr id="8" name="Picture 7">
            <a:extLst>
              <a:ext uri="{FF2B5EF4-FFF2-40B4-BE49-F238E27FC236}">
                <a16:creationId xmlns:a16="http://schemas.microsoft.com/office/drawing/2014/main" id="{B393438C-F64A-524B-9AA0-DDD064D6AFF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17330" y="2628900"/>
            <a:ext cx="1562100" cy="482600"/>
          </a:xfrm>
          <a:prstGeom prst="rect">
            <a:avLst/>
          </a:prstGeom>
        </p:spPr>
      </p:pic>
    </p:spTree>
    <p:extLst>
      <p:ext uri="{BB962C8B-B14F-4D97-AF65-F5344CB8AC3E}">
        <p14:creationId xmlns:p14="http://schemas.microsoft.com/office/powerpoint/2010/main" val="36126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24, 2023&#10;'Motor Trend' Headline: 'Here’s Why Everyone Is Freaking Out About AM Radio in New Cars'">
            <a:extLst>
              <a:ext uri="{FF2B5EF4-FFF2-40B4-BE49-F238E27FC236}">
                <a16:creationId xmlns:a16="http://schemas.microsoft.com/office/drawing/2014/main" id="{25B09CB9-E932-DF40-8E8D-7268222B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8406"/>
            <a:ext cx="12196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F3B5BC-91DC-C945-9BF1-A81AB128CC69}"/>
              </a:ext>
            </a:extLst>
          </p:cNvPr>
          <p:cNvSpPr>
            <a:spLocks noGrp="1"/>
          </p:cNvSpPr>
          <p:nvPr>
            <p:ph type="title"/>
          </p:nvPr>
        </p:nvSpPr>
        <p:spPr/>
        <p:txBody>
          <a:bodyPr/>
          <a:lstStyle/>
          <a:p>
            <a:r>
              <a:rPr lang="en-US"/>
              <a:t>Is Radio Still Relevant?  You </a:t>
            </a:r>
            <a:r>
              <a:rPr lang="en-US" err="1"/>
              <a:t>Betcha</a:t>
            </a:r>
            <a:r>
              <a:rPr lang="en-US"/>
              <a:t>!</a:t>
            </a:r>
          </a:p>
        </p:txBody>
      </p:sp>
      <p:sp>
        <p:nvSpPr>
          <p:cNvPr id="4" name="Slide Number Placeholder 3">
            <a:extLst>
              <a:ext uri="{FF2B5EF4-FFF2-40B4-BE49-F238E27FC236}">
                <a16:creationId xmlns:a16="http://schemas.microsoft.com/office/drawing/2014/main" id="{811BF157-194B-7A40-8432-CB00C49C0218}"/>
              </a:ext>
              <a:ext uri="{C183D7F6-B498-43B3-948B-1728B52AA6E4}">
                <adec:decorative xmlns:adec="http://schemas.microsoft.com/office/drawing/2017/decorative" val="0"/>
              </a:ext>
            </a:extLst>
          </p:cNvPr>
          <p:cNvSpPr>
            <a:spLocks noGrp="1"/>
          </p:cNvSpPr>
          <p:nvPr>
            <p:ph type="sldNum" sz="quarter" idx="12"/>
          </p:nvPr>
        </p:nvSpPr>
        <p:spPr/>
        <p:txBody>
          <a:bodyPr/>
          <a:lstStyle/>
          <a:p>
            <a:fld id="{8FCC257D-A786-9244-9E17-CE618C8B9275}" type="slidenum">
              <a:rPr lang="en-US" smtClean="0"/>
              <a:pPr/>
              <a:t>27</a:t>
            </a:fld>
            <a:endParaRPr lang="en-US"/>
          </a:p>
        </p:txBody>
      </p:sp>
      <p:pic>
        <p:nvPicPr>
          <p:cNvPr id="5" name="Picture 4" descr="September 11, 2023&#10;'Inside Radio' Headline: &quot;Study: ‘Radio Catalyzes Consumer Brand Conversations And Interactions.’&quot;">
            <a:extLst>
              <a:ext uri="{FF2B5EF4-FFF2-40B4-BE49-F238E27FC236}">
                <a16:creationId xmlns:a16="http://schemas.microsoft.com/office/drawing/2014/main" id="{5556A91B-F074-9349-9BC0-9CF287C25503}"/>
              </a:ext>
            </a:extLst>
          </p:cNvPr>
          <p:cNvPicPr>
            <a:picLocks noChangeAspect="1"/>
          </p:cNvPicPr>
          <p:nvPr/>
        </p:nvPicPr>
        <p:blipFill>
          <a:blip r:embed="rId4"/>
          <a:stretch>
            <a:fillRect/>
          </a:stretch>
        </p:blipFill>
        <p:spPr>
          <a:xfrm>
            <a:off x="361950" y="1739900"/>
            <a:ext cx="9461500" cy="1371600"/>
          </a:xfrm>
          <a:prstGeom prst="rect">
            <a:avLst/>
          </a:prstGeom>
        </p:spPr>
      </p:pic>
      <p:pic>
        <p:nvPicPr>
          <p:cNvPr id="1026" name="Picture 2">
            <a:extLst>
              <a:ext uri="{FF2B5EF4-FFF2-40B4-BE49-F238E27FC236}">
                <a16:creationId xmlns:a16="http://schemas.microsoft.com/office/drawing/2014/main" id="{B274D711-4661-E447-911D-B47B9CAC427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397000"/>
            <a:ext cx="2476500" cy="442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une 5, 2023&#10;'Forbes' Headline: 'Congress Considers Saving AM Radio In Cars'">
            <a:extLst>
              <a:ext uri="{FF2B5EF4-FFF2-40B4-BE49-F238E27FC236}">
                <a16:creationId xmlns:a16="http://schemas.microsoft.com/office/drawing/2014/main" id="{094C1A7C-4779-B443-8B98-7C1FEE088504}"/>
              </a:ext>
            </a:extLst>
          </p:cNvPr>
          <p:cNvPicPr>
            <a:picLocks noChangeAspect="1"/>
          </p:cNvPicPr>
          <p:nvPr/>
        </p:nvPicPr>
        <p:blipFill>
          <a:blip r:embed="rId6"/>
          <a:stretch>
            <a:fillRect/>
          </a:stretch>
        </p:blipFill>
        <p:spPr>
          <a:xfrm>
            <a:off x="5604211" y="3111500"/>
            <a:ext cx="6273800" cy="1003300"/>
          </a:xfrm>
          <a:prstGeom prst="rect">
            <a:avLst/>
          </a:prstGeom>
        </p:spPr>
      </p:pic>
      <p:pic>
        <p:nvPicPr>
          <p:cNvPr id="8" name="Picture 7">
            <a:extLst>
              <a:ext uri="{FF2B5EF4-FFF2-40B4-BE49-F238E27FC236}">
                <a16:creationId xmlns:a16="http://schemas.microsoft.com/office/drawing/2014/main" id="{B393438C-F64A-524B-9AA0-DDD064D6A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17330" y="2628900"/>
            <a:ext cx="1562100" cy="482600"/>
          </a:xfrm>
          <a:prstGeom prst="rect">
            <a:avLst/>
          </a:prstGeom>
        </p:spPr>
      </p:pic>
    </p:spTree>
    <p:extLst>
      <p:ext uri="{BB962C8B-B14F-4D97-AF65-F5344CB8AC3E}">
        <p14:creationId xmlns:p14="http://schemas.microsoft.com/office/powerpoint/2010/main" val="22532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24, 2023&#10;'Motor Trend' Headline: 'Here’s Why Everyone Is Freaking Out About AM Radio in New Cars'">
            <a:extLst>
              <a:ext uri="{FF2B5EF4-FFF2-40B4-BE49-F238E27FC236}">
                <a16:creationId xmlns:a16="http://schemas.microsoft.com/office/drawing/2014/main" id="{25B09CB9-E932-DF40-8E8D-7268222B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8406"/>
            <a:ext cx="12196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F3B5BC-91DC-C945-9BF1-A81AB128CC69}"/>
              </a:ext>
            </a:extLst>
          </p:cNvPr>
          <p:cNvSpPr>
            <a:spLocks noGrp="1"/>
          </p:cNvSpPr>
          <p:nvPr>
            <p:ph type="title"/>
          </p:nvPr>
        </p:nvSpPr>
        <p:spPr/>
        <p:txBody>
          <a:bodyPr/>
          <a:lstStyle/>
          <a:p>
            <a:r>
              <a:rPr lang="en-US"/>
              <a:t>Is Radio Still Relevant?  You </a:t>
            </a:r>
            <a:r>
              <a:rPr lang="en-US" err="1"/>
              <a:t>Betcha</a:t>
            </a:r>
            <a:r>
              <a:rPr lang="en-US"/>
              <a:t>!</a:t>
            </a:r>
          </a:p>
        </p:txBody>
      </p:sp>
      <p:sp>
        <p:nvSpPr>
          <p:cNvPr id="4" name="Slide Number Placeholder 3">
            <a:extLst>
              <a:ext uri="{FF2B5EF4-FFF2-40B4-BE49-F238E27FC236}">
                <a16:creationId xmlns:a16="http://schemas.microsoft.com/office/drawing/2014/main" id="{811BF157-194B-7A40-8432-CB00C49C0218}"/>
              </a:ext>
              <a:ext uri="{C183D7F6-B498-43B3-948B-1728B52AA6E4}">
                <adec:decorative xmlns:adec="http://schemas.microsoft.com/office/drawing/2017/decorative" val="0"/>
              </a:ext>
            </a:extLst>
          </p:cNvPr>
          <p:cNvSpPr>
            <a:spLocks noGrp="1"/>
          </p:cNvSpPr>
          <p:nvPr>
            <p:ph type="sldNum" sz="quarter" idx="12"/>
          </p:nvPr>
        </p:nvSpPr>
        <p:spPr/>
        <p:txBody>
          <a:bodyPr/>
          <a:lstStyle/>
          <a:p>
            <a:fld id="{8FCC257D-A786-9244-9E17-CE618C8B9275}" type="slidenum">
              <a:rPr lang="en-US" smtClean="0"/>
              <a:pPr/>
              <a:t>28</a:t>
            </a:fld>
            <a:endParaRPr lang="en-US"/>
          </a:p>
        </p:txBody>
      </p:sp>
      <p:pic>
        <p:nvPicPr>
          <p:cNvPr id="5" name="Picture 4" descr="September 11, 2023&#10;'Inside Radio' Headline: &quot;Study: ‘Radio Catalyzes Consumer Brand Conversations And Interactions.’&quot;">
            <a:extLst>
              <a:ext uri="{FF2B5EF4-FFF2-40B4-BE49-F238E27FC236}">
                <a16:creationId xmlns:a16="http://schemas.microsoft.com/office/drawing/2014/main" id="{5556A91B-F074-9349-9BC0-9CF287C25503}"/>
              </a:ext>
            </a:extLst>
          </p:cNvPr>
          <p:cNvPicPr>
            <a:picLocks noChangeAspect="1"/>
          </p:cNvPicPr>
          <p:nvPr/>
        </p:nvPicPr>
        <p:blipFill>
          <a:blip r:embed="rId4"/>
          <a:stretch>
            <a:fillRect/>
          </a:stretch>
        </p:blipFill>
        <p:spPr>
          <a:xfrm>
            <a:off x="361950" y="1739900"/>
            <a:ext cx="9461500" cy="1371600"/>
          </a:xfrm>
          <a:prstGeom prst="rect">
            <a:avLst/>
          </a:prstGeom>
        </p:spPr>
      </p:pic>
      <p:pic>
        <p:nvPicPr>
          <p:cNvPr id="1026" name="Picture 2">
            <a:extLst>
              <a:ext uri="{FF2B5EF4-FFF2-40B4-BE49-F238E27FC236}">
                <a16:creationId xmlns:a16="http://schemas.microsoft.com/office/drawing/2014/main" id="{B274D711-4661-E447-911D-B47B9CAC427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397000"/>
            <a:ext cx="2476500" cy="442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une 5, 2023&#10;'Forbes' Headline: 'Congress Considers Saving AM Radio In Cars'">
            <a:extLst>
              <a:ext uri="{FF2B5EF4-FFF2-40B4-BE49-F238E27FC236}">
                <a16:creationId xmlns:a16="http://schemas.microsoft.com/office/drawing/2014/main" id="{094C1A7C-4779-B443-8B98-7C1FEE088504}"/>
              </a:ext>
            </a:extLst>
          </p:cNvPr>
          <p:cNvPicPr>
            <a:picLocks noChangeAspect="1"/>
          </p:cNvPicPr>
          <p:nvPr/>
        </p:nvPicPr>
        <p:blipFill>
          <a:blip r:embed="rId6"/>
          <a:stretch>
            <a:fillRect/>
          </a:stretch>
        </p:blipFill>
        <p:spPr>
          <a:xfrm>
            <a:off x="5604211" y="3111500"/>
            <a:ext cx="6273800" cy="1003300"/>
          </a:xfrm>
          <a:prstGeom prst="rect">
            <a:avLst/>
          </a:prstGeom>
        </p:spPr>
      </p:pic>
      <p:pic>
        <p:nvPicPr>
          <p:cNvPr id="8" name="Picture 7">
            <a:extLst>
              <a:ext uri="{FF2B5EF4-FFF2-40B4-BE49-F238E27FC236}">
                <a16:creationId xmlns:a16="http://schemas.microsoft.com/office/drawing/2014/main" id="{B393438C-F64A-524B-9AA0-DDD064D6A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17330" y="2628900"/>
            <a:ext cx="1562100" cy="482600"/>
          </a:xfrm>
          <a:prstGeom prst="rect">
            <a:avLst/>
          </a:prstGeom>
        </p:spPr>
      </p:pic>
      <p:pic>
        <p:nvPicPr>
          <p:cNvPr id="12" name="Picture 11" descr="February 10, 2021&#10;'Variety' Headline: 'As Streaming Dominates the Music World, Is Radio’s Signal Fading?'">
            <a:extLst>
              <a:ext uri="{FF2B5EF4-FFF2-40B4-BE49-F238E27FC236}">
                <a16:creationId xmlns:a16="http://schemas.microsoft.com/office/drawing/2014/main" id="{F7C7B838-DD67-F342-B6D4-AFFC5AFAEF8E}"/>
              </a:ext>
            </a:extLst>
          </p:cNvPr>
          <p:cNvPicPr>
            <a:picLocks noChangeAspect="1"/>
          </p:cNvPicPr>
          <p:nvPr/>
        </p:nvPicPr>
        <p:blipFill>
          <a:blip r:embed="rId8"/>
          <a:stretch>
            <a:fillRect/>
          </a:stretch>
        </p:blipFill>
        <p:spPr>
          <a:xfrm>
            <a:off x="3042328" y="586690"/>
            <a:ext cx="7975600" cy="889000"/>
          </a:xfrm>
          <a:prstGeom prst="rect">
            <a:avLst/>
          </a:prstGeom>
        </p:spPr>
      </p:pic>
      <p:pic>
        <p:nvPicPr>
          <p:cNvPr id="14" name="Picture 13">
            <a:extLst>
              <a:ext uri="{FF2B5EF4-FFF2-40B4-BE49-F238E27FC236}">
                <a16:creationId xmlns:a16="http://schemas.microsoft.com/office/drawing/2014/main" id="{AEC01105-8836-E84D-A3CF-FAA9874C2FD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118294" y="44928"/>
            <a:ext cx="1748240" cy="548312"/>
          </a:xfrm>
          <a:prstGeom prst="rect">
            <a:avLst/>
          </a:prstGeom>
        </p:spPr>
      </p:pic>
    </p:spTree>
    <p:extLst>
      <p:ext uri="{BB962C8B-B14F-4D97-AF65-F5344CB8AC3E}">
        <p14:creationId xmlns:p14="http://schemas.microsoft.com/office/powerpoint/2010/main" val="295607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24, 2023&#10;'Motor Trend' Headline: 'Here’s Why Everyone Is Freaking Out About AM Radio in New Cars'">
            <a:extLst>
              <a:ext uri="{FF2B5EF4-FFF2-40B4-BE49-F238E27FC236}">
                <a16:creationId xmlns:a16="http://schemas.microsoft.com/office/drawing/2014/main" id="{25B09CB9-E932-DF40-8E8D-7268222B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8406"/>
            <a:ext cx="12196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F3B5BC-91DC-C945-9BF1-A81AB128CC69}"/>
              </a:ext>
            </a:extLst>
          </p:cNvPr>
          <p:cNvSpPr>
            <a:spLocks noGrp="1"/>
          </p:cNvSpPr>
          <p:nvPr>
            <p:ph type="title"/>
          </p:nvPr>
        </p:nvSpPr>
        <p:spPr/>
        <p:txBody>
          <a:bodyPr/>
          <a:lstStyle/>
          <a:p>
            <a:r>
              <a:rPr lang="en-US"/>
              <a:t>Is Radio Still Relevant?  You </a:t>
            </a:r>
            <a:r>
              <a:rPr lang="en-US" err="1"/>
              <a:t>Betcha</a:t>
            </a:r>
            <a:r>
              <a:rPr lang="en-US"/>
              <a:t>!</a:t>
            </a:r>
          </a:p>
        </p:txBody>
      </p:sp>
      <p:sp>
        <p:nvSpPr>
          <p:cNvPr id="4" name="Slide Number Placeholder 3">
            <a:extLst>
              <a:ext uri="{FF2B5EF4-FFF2-40B4-BE49-F238E27FC236}">
                <a16:creationId xmlns:a16="http://schemas.microsoft.com/office/drawing/2014/main" id="{811BF157-194B-7A40-8432-CB00C49C0218}"/>
              </a:ext>
              <a:ext uri="{C183D7F6-B498-43B3-948B-1728B52AA6E4}">
                <adec:decorative xmlns:adec="http://schemas.microsoft.com/office/drawing/2017/decorative" val="0"/>
              </a:ext>
            </a:extLst>
          </p:cNvPr>
          <p:cNvSpPr>
            <a:spLocks noGrp="1"/>
          </p:cNvSpPr>
          <p:nvPr>
            <p:ph type="sldNum" sz="quarter" idx="12"/>
          </p:nvPr>
        </p:nvSpPr>
        <p:spPr/>
        <p:txBody>
          <a:bodyPr/>
          <a:lstStyle/>
          <a:p>
            <a:fld id="{8FCC257D-A786-9244-9E17-CE618C8B9275}" type="slidenum">
              <a:rPr lang="en-US" smtClean="0"/>
              <a:pPr/>
              <a:t>29</a:t>
            </a:fld>
            <a:endParaRPr lang="en-US"/>
          </a:p>
        </p:txBody>
      </p:sp>
      <p:pic>
        <p:nvPicPr>
          <p:cNvPr id="5" name="Picture 4" descr="September 11, 2023&#10;'Inside Radio' Headline: &quot;Study: ‘Radio Catalyzes Consumer Brand Conversations And Interactions.’&quot;">
            <a:extLst>
              <a:ext uri="{FF2B5EF4-FFF2-40B4-BE49-F238E27FC236}">
                <a16:creationId xmlns:a16="http://schemas.microsoft.com/office/drawing/2014/main" id="{5556A91B-F074-9349-9BC0-9CF287C25503}"/>
              </a:ext>
            </a:extLst>
          </p:cNvPr>
          <p:cNvPicPr>
            <a:picLocks noChangeAspect="1"/>
          </p:cNvPicPr>
          <p:nvPr/>
        </p:nvPicPr>
        <p:blipFill>
          <a:blip r:embed="rId4"/>
          <a:stretch>
            <a:fillRect/>
          </a:stretch>
        </p:blipFill>
        <p:spPr>
          <a:xfrm>
            <a:off x="361950" y="1739900"/>
            <a:ext cx="9461500" cy="1371600"/>
          </a:xfrm>
          <a:prstGeom prst="rect">
            <a:avLst/>
          </a:prstGeom>
        </p:spPr>
      </p:pic>
      <p:pic>
        <p:nvPicPr>
          <p:cNvPr id="1026" name="Picture 2">
            <a:extLst>
              <a:ext uri="{FF2B5EF4-FFF2-40B4-BE49-F238E27FC236}">
                <a16:creationId xmlns:a16="http://schemas.microsoft.com/office/drawing/2014/main" id="{B274D711-4661-E447-911D-B47B9CAC427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397000"/>
            <a:ext cx="2476500" cy="442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une 5, 2023&#10;'Forbes' Headline: 'Congress Considers Saving AM Radio In Cars'">
            <a:extLst>
              <a:ext uri="{FF2B5EF4-FFF2-40B4-BE49-F238E27FC236}">
                <a16:creationId xmlns:a16="http://schemas.microsoft.com/office/drawing/2014/main" id="{094C1A7C-4779-B443-8B98-7C1FEE088504}"/>
              </a:ext>
            </a:extLst>
          </p:cNvPr>
          <p:cNvPicPr>
            <a:picLocks noChangeAspect="1"/>
          </p:cNvPicPr>
          <p:nvPr/>
        </p:nvPicPr>
        <p:blipFill>
          <a:blip r:embed="rId6"/>
          <a:stretch>
            <a:fillRect/>
          </a:stretch>
        </p:blipFill>
        <p:spPr>
          <a:xfrm>
            <a:off x="5604211" y="3111500"/>
            <a:ext cx="6273800" cy="1003300"/>
          </a:xfrm>
          <a:prstGeom prst="rect">
            <a:avLst/>
          </a:prstGeom>
        </p:spPr>
      </p:pic>
      <p:pic>
        <p:nvPicPr>
          <p:cNvPr id="8" name="Picture 7">
            <a:extLst>
              <a:ext uri="{FF2B5EF4-FFF2-40B4-BE49-F238E27FC236}">
                <a16:creationId xmlns:a16="http://schemas.microsoft.com/office/drawing/2014/main" id="{B393438C-F64A-524B-9AA0-DDD064D6A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17330" y="2628900"/>
            <a:ext cx="1562100" cy="482600"/>
          </a:xfrm>
          <a:prstGeom prst="rect">
            <a:avLst/>
          </a:prstGeom>
        </p:spPr>
      </p:pic>
      <p:pic>
        <p:nvPicPr>
          <p:cNvPr id="11" name="Picture 10">
            <a:extLst>
              <a:ext uri="{FF2B5EF4-FFF2-40B4-BE49-F238E27FC236}">
                <a16:creationId xmlns:a16="http://schemas.microsoft.com/office/drawing/2014/main" id="{C41B6950-8D43-4D47-A6B1-4DC45CEB851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51075" y="3789845"/>
            <a:ext cx="2216150" cy="312708"/>
          </a:xfrm>
          <a:prstGeom prst="rect">
            <a:avLst/>
          </a:prstGeom>
        </p:spPr>
      </p:pic>
      <p:pic>
        <p:nvPicPr>
          <p:cNvPr id="12" name="Picture 11" descr="February 10, 2021&#10;'Variety' Headline: 'As Streaming Dominates the Music World, Is Radio’s Signal Fading?'">
            <a:extLst>
              <a:ext uri="{FF2B5EF4-FFF2-40B4-BE49-F238E27FC236}">
                <a16:creationId xmlns:a16="http://schemas.microsoft.com/office/drawing/2014/main" id="{F7C7B838-DD67-F342-B6D4-AFFC5AFAEF8E}"/>
              </a:ext>
            </a:extLst>
          </p:cNvPr>
          <p:cNvPicPr>
            <a:picLocks noChangeAspect="1"/>
          </p:cNvPicPr>
          <p:nvPr/>
        </p:nvPicPr>
        <p:blipFill>
          <a:blip r:embed="rId9"/>
          <a:stretch>
            <a:fillRect/>
          </a:stretch>
        </p:blipFill>
        <p:spPr>
          <a:xfrm>
            <a:off x="3042328" y="586690"/>
            <a:ext cx="7975600" cy="889000"/>
          </a:xfrm>
          <a:prstGeom prst="rect">
            <a:avLst/>
          </a:prstGeom>
        </p:spPr>
      </p:pic>
      <p:pic>
        <p:nvPicPr>
          <p:cNvPr id="14" name="Picture 13">
            <a:extLst>
              <a:ext uri="{FF2B5EF4-FFF2-40B4-BE49-F238E27FC236}">
                <a16:creationId xmlns:a16="http://schemas.microsoft.com/office/drawing/2014/main" id="{AEC01105-8836-E84D-A3CF-FAA9874C2FD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118294" y="44928"/>
            <a:ext cx="1748240" cy="548312"/>
          </a:xfrm>
          <a:prstGeom prst="rect">
            <a:avLst/>
          </a:prstGeom>
        </p:spPr>
      </p:pic>
      <p:pic>
        <p:nvPicPr>
          <p:cNvPr id="15" name="Picture 14" descr="September 8, 2023&#10;'Radio World' Headline: 'FCC Reminds Stations to Check EAS Readiness'">
            <a:extLst>
              <a:ext uri="{FF2B5EF4-FFF2-40B4-BE49-F238E27FC236}">
                <a16:creationId xmlns:a16="http://schemas.microsoft.com/office/drawing/2014/main" id="{B9E8CD0C-D125-D745-A620-F02C150C88A7}"/>
              </a:ext>
            </a:extLst>
          </p:cNvPr>
          <p:cNvPicPr>
            <a:picLocks noChangeAspect="1"/>
          </p:cNvPicPr>
          <p:nvPr/>
        </p:nvPicPr>
        <p:blipFill>
          <a:blip r:embed="rId11"/>
          <a:stretch>
            <a:fillRect/>
          </a:stretch>
        </p:blipFill>
        <p:spPr>
          <a:xfrm>
            <a:off x="460766" y="4102553"/>
            <a:ext cx="7975600" cy="1117600"/>
          </a:xfrm>
          <a:prstGeom prst="rect">
            <a:avLst/>
          </a:prstGeom>
        </p:spPr>
      </p:pic>
    </p:spTree>
    <p:extLst>
      <p:ext uri="{BB962C8B-B14F-4D97-AF65-F5344CB8AC3E}">
        <p14:creationId xmlns:p14="http://schemas.microsoft.com/office/powerpoint/2010/main" val="80840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style.rotation</p:attrName>
                                        </p:attrNameLst>
                                      </p:cBhvr>
                                      <p:tavLst>
                                        <p:tav tm="0">
                                          <p:val>
                                            <p:fltVal val="720"/>
                                          </p:val>
                                        </p:tav>
                                        <p:tav tm="100000">
                                          <p:val>
                                            <p:fltVal val="0"/>
                                          </p:val>
                                        </p:tav>
                                      </p:tavLst>
                                    </p:anim>
                                    <p:anim calcmode="lin" valueType="num">
                                      <p:cBhvr>
                                        <p:cTn id="9" dur="2000" fill="hold"/>
                                        <p:tgtEl>
                                          <p:spTgt spid="11"/>
                                        </p:tgtEl>
                                        <p:attrNameLst>
                                          <p:attrName>ppt_h</p:attrName>
                                        </p:attrNameLst>
                                      </p:cBhvr>
                                      <p:tavLst>
                                        <p:tav tm="0">
                                          <p:val>
                                            <p:fltVal val="0"/>
                                          </p:val>
                                        </p:tav>
                                        <p:tav tm="100000">
                                          <p:val>
                                            <p:strVal val="#ppt_h"/>
                                          </p:val>
                                        </p:tav>
                                      </p:tavLst>
                                    </p:anim>
                                    <p:anim calcmode="lin" valueType="num">
                                      <p:cBhvr>
                                        <p:cTn id="10" dur="2000" fill="hold"/>
                                        <p:tgtEl>
                                          <p:spTgt spid="11"/>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style.rotation</p:attrName>
                                        </p:attrNameLst>
                                      </p:cBhvr>
                                      <p:tavLst>
                                        <p:tav tm="0">
                                          <p:val>
                                            <p:fltVal val="720"/>
                                          </p:val>
                                        </p:tav>
                                        <p:tav tm="100000">
                                          <p:val>
                                            <p:fltVal val="0"/>
                                          </p:val>
                                        </p:tav>
                                      </p:tavLst>
                                    </p:anim>
                                    <p:anim calcmode="lin" valueType="num">
                                      <p:cBhvr>
                                        <p:cTn id="15" dur="2000" fill="hold"/>
                                        <p:tgtEl>
                                          <p:spTgt spid="15"/>
                                        </p:tgtEl>
                                        <p:attrNameLst>
                                          <p:attrName>ppt_h</p:attrName>
                                        </p:attrNameLst>
                                      </p:cBhvr>
                                      <p:tavLst>
                                        <p:tav tm="0">
                                          <p:val>
                                            <p:fltVal val="0"/>
                                          </p:val>
                                        </p:tav>
                                        <p:tav tm="100000">
                                          <p:val>
                                            <p:strVal val="#ppt_h"/>
                                          </p:val>
                                        </p:tav>
                                      </p:tavLst>
                                    </p:anim>
                                    <p:anim calcmode="lin" valueType="num">
                                      <p:cBhvr>
                                        <p:cTn id="1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
            <a:extLst>
              <a:ext uri="{FF2B5EF4-FFF2-40B4-BE49-F238E27FC236}">
                <a16:creationId xmlns:a16="http://schemas.microsoft.com/office/drawing/2014/main" id="{8B2E80BB-B3A5-124B-0846-388687B47FAE}"/>
              </a:ext>
            </a:extLst>
          </p:cNvPr>
          <p:cNvSpPr/>
          <p:nvPr/>
        </p:nvSpPr>
        <p:spPr>
          <a:xfrm>
            <a:off x="5397556" y="3412170"/>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0">
            <a:extLst>
              <a:ext uri="{FF2B5EF4-FFF2-40B4-BE49-F238E27FC236}">
                <a16:creationId xmlns:a16="http://schemas.microsoft.com/office/drawing/2014/main" id="{4AB4F3FF-BCD8-E0CE-2F24-8A66449330DC}"/>
              </a:ext>
            </a:extLst>
          </p:cNvPr>
          <p:cNvSpPr/>
          <p:nvPr/>
        </p:nvSpPr>
        <p:spPr>
          <a:xfrm>
            <a:off x="5283200" y="3302970"/>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a:spLocks noGrp="1"/>
          </p:cNvSpPr>
          <p:nvPr>
            <p:ph type="title" idx="4294967295"/>
          </p:nvPr>
        </p:nvSpPr>
        <p:spPr>
          <a:xfrm>
            <a:off x="877636" y="1199688"/>
            <a:ext cx="4731632" cy="7822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6133"/>
              </a:lnSpc>
              <a:spcBef>
                <a:spcPct val="0"/>
              </a:spcBef>
              <a:spcAft>
                <a:spcPts val="0"/>
              </a:spcAft>
              <a:buClrTx/>
              <a:buSzTx/>
              <a:buFontTx/>
              <a:buNone/>
              <a:tabLst/>
              <a:defRPr/>
            </a:pPr>
            <a:r>
              <a:rPr kumimoji="0" lang="en-US" sz="6133" b="1" i="0" u="none" strike="noStrike" kern="1200" cap="none" spc="0" normalizeH="0" baseline="0" noProof="0">
                <a:ln>
                  <a:noFill/>
                </a:ln>
                <a:solidFill>
                  <a:srgbClr val="003399"/>
                </a:solidFill>
                <a:effectLst/>
                <a:uLnTx/>
                <a:uFillTx/>
                <a:latin typeface="TeX Gyre Adventor 1"/>
                <a:ea typeface="+mn-ea"/>
                <a:cs typeface="+mn-cs"/>
              </a:rPr>
              <a:t>Mandate</a:t>
            </a:r>
          </a:p>
        </p:txBody>
      </p:sp>
      <p:sp>
        <p:nvSpPr>
          <p:cNvPr id="8" name="TextBox 8"/>
          <p:cNvSpPr txBox="1"/>
          <p:nvPr/>
        </p:nvSpPr>
        <p:spPr>
          <a:xfrm>
            <a:off x="429725" y="1965070"/>
            <a:ext cx="3927708" cy="871201"/>
          </a:xfrm>
          <a:prstGeom prst="rect">
            <a:avLst/>
          </a:prstGeom>
        </p:spPr>
        <p:txBody>
          <a:bodyPr wrap="square" lIns="0" tIns="0" rIns="0" bIns="0" rtlCol="0" anchor="t">
            <a:spAutoFit/>
          </a:bodyPr>
          <a:lstStyle/>
          <a:p>
            <a:pPr marL="0" marR="0" lvl="0" indent="0" algn="ctr" defTabSz="609630" rtl="0" eaLnBrk="1" fontAlgn="auto" latinLnBrk="0" hangingPunct="1">
              <a:lnSpc>
                <a:spcPts val="3547"/>
              </a:lnSpc>
              <a:spcBef>
                <a:spcPts val="0"/>
              </a:spcBef>
              <a:spcAft>
                <a:spcPts val="0"/>
              </a:spcAft>
              <a:buClrTx/>
              <a:buSzTx/>
              <a:buFontTx/>
              <a:buNone/>
              <a:tabLst/>
              <a:defRPr/>
            </a:pPr>
            <a:r>
              <a:rPr kumimoji="0" lang="en-US" sz="2533" b="1" i="0" u="none" strike="noStrike" kern="1200" cap="none" spc="0" normalizeH="0" baseline="0" noProof="0">
                <a:ln>
                  <a:noFill/>
                </a:ln>
                <a:solidFill>
                  <a:srgbClr val="000000"/>
                </a:solidFill>
                <a:effectLst/>
                <a:uLnTx/>
                <a:uFillTx/>
                <a:latin typeface="TeX Gyre Adventor 1"/>
                <a:ea typeface="+mn-ea"/>
                <a:cs typeface="+mn-cs"/>
              </a:rPr>
              <a:t>of the Notice of Funding Opportunity (NOFO)</a:t>
            </a:r>
          </a:p>
        </p:txBody>
      </p:sp>
      <p:sp>
        <p:nvSpPr>
          <p:cNvPr id="5" name="TextBox 5"/>
          <p:cNvSpPr txBox="1"/>
          <p:nvPr/>
        </p:nvSpPr>
        <p:spPr>
          <a:xfrm>
            <a:off x="762001" y="2865848"/>
            <a:ext cx="4339311" cy="116698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X Gyre Adventor 2"/>
                <a:ea typeface="+mn-ea"/>
                <a:cs typeface="+mn-cs"/>
              </a:rPr>
              <a:t>CPB will award subgrants to eligible, high priority stations to fund equipment purchases, installation, and training that advance the mission of the NGWSGP. </a:t>
            </a:r>
          </a:p>
        </p:txBody>
      </p:sp>
      <p:sp>
        <p:nvSpPr>
          <p:cNvPr id="6" name="AutoShape 9">
            <a:extLst>
              <a:ext uri="{FF2B5EF4-FFF2-40B4-BE49-F238E27FC236}">
                <a16:creationId xmlns:a16="http://schemas.microsoft.com/office/drawing/2014/main" id="{1837D41E-2BE2-B071-3C15-FDCFE3096662}"/>
              </a:ext>
            </a:extLst>
          </p:cNvPr>
          <p:cNvSpPr/>
          <p:nvPr/>
        </p:nvSpPr>
        <p:spPr>
          <a:xfrm>
            <a:off x="5397556" y="1201401"/>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10">
            <a:extLst>
              <a:ext uri="{FF2B5EF4-FFF2-40B4-BE49-F238E27FC236}">
                <a16:creationId xmlns:a16="http://schemas.microsoft.com/office/drawing/2014/main" id="{97CDC6A0-A72A-6E9A-934C-F260F9AAEBF1}"/>
              </a:ext>
            </a:extLst>
          </p:cNvPr>
          <p:cNvSpPr/>
          <p:nvPr/>
        </p:nvSpPr>
        <p:spPr>
          <a:xfrm>
            <a:off x="5283200" y="1092200"/>
            <a:ext cx="3173385" cy="1947197"/>
          </a:xfrm>
          <a:prstGeom prst="rect">
            <a:avLst/>
          </a:prstGeom>
          <a:solidFill>
            <a:srgbClr val="FFFFFF"/>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CAF1DE4B-B5E8-8985-0137-5B9431450225}"/>
              </a:ext>
            </a:extLst>
          </p:cNvPr>
          <p:cNvSpPr txBox="1"/>
          <p:nvPr/>
        </p:nvSpPr>
        <p:spPr>
          <a:xfrm>
            <a:off x="5377213" y="3632200"/>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Supporting the acquisition of </a:t>
            </a:r>
            <a:br>
              <a:rPr kumimoji="0" lang="en-US" sz="1867" b="1" i="0" u="none" strike="noStrike" kern="1200" cap="none" spc="0" normalizeH="0" baseline="0" noProof="0">
                <a:ln>
                  <a:noFill/>
                </a:ln>
                <a:solidFill>
                  <a:srgbClr val="275ECD"/>
                </a:solidFill>
                <a:effectLst/>
                <a:uLnTx/>
                <a:uFillTx/>
                <a:latin typeface="TeX Gyre Adventor 1"/>
                <a:ea typeface="+mn-ea"/>
                <a:cs typeface="+mn-cs"/>
              </a:rPr>
            </a:br>
            <a:r>
              <a:rPr kumimoji="0" lang="en-US" sz="1867" b="1" i="0" u="none" strike="noStrike" kern="1200" cap="none" spc="0" normalizeH="0" baseline="0" noProof="0">
                <a:ln>
                  <a:noFill/>
                </a:ln>
                <a:solidFill>
                  <a:srgbClr val="275ECD"/>
                </a:solidFill>
                <a:effectLst/>
                <a:uLnTx/>
                <a:uFillTx/>
                <a:latin typeface="TeX Gyre Adventor 1"/>
                <a:ea typeface="+mn-ea"/>
                <a:cs typeface="+mn-cs"/>
              </a:rPr>
              <a:t>resilience-related equipment</a:t>
            </a:r>
          </a:p>
        </p:txBody>
      </p:sp>
      <p:sp>
        <p:nvSpPr>
          <p:cNvPr id="13" name="TextBox 12">
            <a:extLst>
              <a:ext uri="{FF2B5EF4-FFF2-40B4-BE49-F238E27FC236}">
                <a16:creationId xmlns:a16="http://schemas.microsoft.com/office/drawing/2014/main" id="{16C5FE56-0731-06AF-AE74-2F026CDD7B26}"/>
              </a:ext>
            </a:extLst>
          </p:cNvPr>
          <p:cNvSpPr txBox="1"/>
          <p:nvPr/>
        </p:nvSpPr>
        <p:spPr>
          <a:xfrm>
            <a:off x="5377213" y="1383110"/>
            <a:ext cx="2985359" cy="86196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Implementing ATSC 3.0 (TV) and digital broadcast (radio) technology to deliver alerts</a:t>
            </a:r>
          </a:p>
        </p:txBody>
      </p:sp>
      <p:sp>
        <p:nvSpPr>
          <p:cNvPr id="15" name="AutoShape 9">
            <a:extLst>
              <a:ext uri="{FF2B5EF4-FFF2-40B4-BE49-F238E27FC236}">
                <a16:creationId xmlns:a16="http://schemas.microsoft.com/office/drawing/2014/main" id="{EE704AC6-5004-8A7B-3DB3-CACA18EDC523}"/>
              </a:ext>
            </a:extLst>
          </p:cNvPr>
          <p:cNvSpPr/>
          <p:nvPr/>
        </p:nvSpPr>
        <p:spPr>
          <a:xfrm>
            <a:off x="8788340" y="2378799"/>
            <a:ext cx="3174242" cy="1964601"/>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0">
            <a:extLst>
              <a:ext uri="{FF2B5EF4-FFF2-40B4-BE49-F238E27FC236}">
                <a16:creationId xmlns:a16="http://schemas.microsoft.com/office/drawing/2014/main" id="{2875B33B-88E2-ED1F-F940-85F5C9F0F4C5}"/>
              </a:ext>
            </a:extLst>
          </p:cNvPr>
          <p:cNvSpPr/>
          <p:nvPr/>
        </p:nvSpPr>
        <p:spPr>
          <a:xfrm>
            <a:off x="8673984" y="2269598"/>
            <a:ext cx="3173385" cy="1947197"/>
          </a:xfrm>
          <a:prstGeom prst="rect">
            <a:avLst/>
          </a:prstGeom>
          <a:solidFill>
            <a:schemeClr val="accent5">
              <a:lumMod val="20000"/>
              <a:lumOff val="80000"/>
            </a:schemeClr>
          </a:solidFill>
          <a:ln w="3175">
            <a:solidFill>
              <a:schemeClr val="tx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11259E8-8291-1331-CAE1-0AC90B1EBEF3}"/>
              </a:ext>
            </a:extLst>
          </p:cNvPr>
          <p:cNvSpPr txBox="1"/>
          <p:nvPr/>
        </p:nvSpPr>
        <p:spPr>
          <a:xfrm>
            <a:off x="8767997" y="2956084"/>
            <a:ext cx="2985359" cy="57464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ECD"/>
                </a:solidFill>
                <a:effectLst/>
                <a:uLnTx/>
                <a:uFillTx/>
                <a:latin typeface="TeX Gyre Adventor 1"/>
                <a:ea typeface="+mn-ea"/>
                <a:cs typeface="+mn-cs"/>
              </a:rPr>
              <a:t>Training for technology and resilience</a:t>
            </a:r>
          </a:p>
        </p:txBody>
      </p:sp>
      <p:grpSp>
        <p:nvGrpSpPr>
          <p:cNvPr id="9" name="Group 8" descr="footer saying www.cpb.org, Next Generation Warning System Grant Program">
            <a:extLst>
              <a:ext uri="{FF2B5EF4-FFF2-40B4-BE49-F238E27FC236}">
                <a16:creationId xmlns:a16="http://schemas.microsoft.com/office/drawing/2014/main" id="{192E91F1-6D08-EC77-2E40-F0C080C1E176}"/>
              </a:ext>
            </a:extLst>
          </p:cNvPr>
          <p:cNvGrpSpPr/>
          <p:nvPr/>
        </p:nvGrpSpPr>
        <p:grpSpPr>
          <a:xfrm>
            <a:off x="1" y="6167636"/>
            <a:ext cx="12192000" cy="533399"/>
            <a:chOff x="1" y="6167636"/>
            <a:chExt cx="12192000" cy="533399"/>
          </a:xfrm>
        </p:grpSpPr>
        <p:sp>
          <p:nvSpPr>
            <p:cNvPr id="14" name="AutoShape 6">
              <a:extLst>
                <a:ext uri="{FF2B5EF4-FFF2-40B4-BE49-F238E27FC236}">
                  <a16:creationId xmlns:a16="http://schemas.microsoft.com/office/drawing/2014/main" id="{8E7CE535-D920-DBB6-3BDB-4192CBB344D3}"/>
                </a:ext>
              </a:extLst>
            </p:cNvPr>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7">
              <a:extLst>
                <a:ext uri="{FF2B5EF4-FFF2-40B4-BE49-F238E27FC236}">
                  <a16:creationId xmlns:a16="http://schemas.microsoft.com/office/drawing/2014/main" id="{11131268-319E-4669-6BF9-9E213242C7CA}"/>
                </a:ext>
              </a:extLst>
            </p:cNvPr>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22" name="TextBox 8">
              <a:extLst>
                <a:ext uri="{FF2B5EF4-FFF2-40B4-BE49-F238E27FC236}">
                  <a16:creationId xmlns:a16="http://schemas.microsoft.com/office/drawing/2014/main" id="{FEA698B3-6940-C4AD-DEF3-EC0449890AE8}"/>
                </a:ext>
              </a:extLst>
            </p:cNvPr>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24, 2023&#10;'Motor Trend' Headline: 'Here’s Why Everyone Is Freaking Out About AM Radio in New Cars'">
            <a:extLst>
              <a:ext uri="{FF2B5EF4-FFF2-40B4-BE49-F238E27FC236}">
                <a16:creationId xmlns:a16="http://schemas.microsoft.com/office/drawing/2014/main" id="{25B09CB9-E932-DF40-8E8D-7268222B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8406"/>
            <a:ext cx="12196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F3B5BC-91DC-C945-9BF1-A81AB128CC69}"/>
              </a:ext>
            </a:extLst>
          </p:cNvPr>
          <p:cNvSpPr>
            <a:spLocks noGrp="1"/>
          </p:cNvSpPr>
          <p:nvPr>
            <p:ph type="title"/>
          </p:nvPr>
        </p:nvSpPr>
        <p:spPr/>
        <p:txBody>
          <a:bodyPr/>
          <a:lstStyle/>
          <a:p>
            <a:r>
              <a:rPr lang="en-US"/>
              <a:t>Is Radio Still Relevant?  You </a:t>
            </a:r>
            <a:r>
              <a:rPr lang="en-US" err="1"/>
              <a:t>Betcha</a:t>
            </a:r>
            <a:r>
              <a:rPr lang="en-US"/>
              <a:t>!</a:t>
            </a:r>
          </a:p>
        </p:txBody>
      </p:sp>
      <p:sp>
        <p:nvSpPr>
          <p:cNvPr id="4" name="Slide Number Placeholder 3">
            <a:extLst>
              <a:ext uri="{FF2B5EF4-FFF2-40B4-BE49-F238E27FC236}">
                <a16:creationId xmlns:a16="http://schemas.microsoft.com/office/drawing/2014/main" id="{811BF157-194B-7A40-8432-CB00C49C0218}"/>
              </a:ext>
              <a:ext uri="{C183D7F6-B498-43B3-948B-1728B52AA6E4}">
                <adec:decorative xmlns:adec="http://schemas.microsoft.com/office/drawing/2017/decorative" val="0"/>
              </a:ext>
            </a:extLst>
          </p:cNvPr>
          <p:cNvSpPr>
            <a:spLocks noGrp="1"/>
          </p:cNvSpPr>
          <p:nvPr>
            <p:ph type="sldNum" sz="quarter" idx="12"/>
          </p:nvPr>
        </p:nvSpPr>
        <p:spPr/>
        <p:txBody>
          <a:bodyPr/>
          <a:lstStyle/>
          <a:p>
            <a:fld id="{8FCC257D-A786-9244-9E17-CE618C8B9275}" type="slidenum">
              <a:rPr lang="en-US" smtClean="0"/>
              <a:pPr/>
              <a:t>30</a:t>
            </a:fld>
            <a:endParaRPr lang="en-US"/>
          </a:p>
        </p:txBody>
      </p:sp>
      <p:pic>
        <p:nvPicPr>
          <p:cNvPr id="5" name="Picture 4" descr="September 11, 2023&#10;'Inside Radio' Headline: &quot;Study: ‘Radio Catalyzes Consumer Brand Conversations And Interactions.’&quot;">
            <a:extLst>
              <a:ext uri="{FF2B5EF4-FFF2-40B4-BE49-F238E27FC236}">
                <a16:creationId xmlns:a16="http://schemas.microsoft.com/office/drawing/2014/main" id="{5556A91B-F074-9349-9BC0-9CF287C25503}"/>
              </a:ext>
            </a:extLst>
          </p:cNvPr>
          <p:cNvPicPr>
            <a:picLocks noChangeAspect="1"/>
          </p:cNvPicPr>
          <p:nvPr/>
        </p:nvPicPr>
        <p:blipFill>
          <a:blip r:embed="rId4"/>
          <a:stretch>
            <a:fillRect/>
          </a:stretch>
        </p:blipFill>
        <p:spPr>
          <a:xfrm>
            <a:off x="361950" y="1739900"/>
            <a:ext cx="9461500" cy="1371600"/>
          </a:xfrm>
          <a:prstGeom prst="rect">
            <a:avLst/>
          </a:prstGeom>
        </p:spPr>
      </p:pic>
      <p:pic>
        <p:nvPicPr>
          <p:cNvPr id="1026" name="Picture 2">
            <a:extLst>
              <a:ext uri="{FF2B5EF4-FFF2-40B4-BE49-F238E27FC236}">
                <a16:creationId xmlns:a16="http://schemas.microsoft.com/office/drawing/2014/main" id="{B274D711-4661-E447-911D-B47B9CAC427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397000"/>
            <a:ext cx="2476500" cy="442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une 5, 2023&#10;'Forbes' Headline: 'Congress Considers Saving AM Radio In Cars'">
            <a:extLst>
              <a:ext uri="{FF2B5EF4-FFF2-40B4-BE49-F238E27FC236}">
                <a16:creationId xmlns:a16="http://schemas.microsoft.com/office/drawing/2014/main" id="{094C1A7C-4779-B443-8B98-7C1FEE088504}"/>
              </a:ext>
            </a:extLst>
          </p:cNvPr>
          <p:cNvPicPr>
            <a:picLocks noChangeAspect="1"/>
          </p:cNvPicPr>
          <p:nvPr/>
        </p:nvPicPr>
        <p:blipFill>
          <a:blip r:embed="rId6"/>
          <a:stretch>
            <a:fillRect/>
          </a:stretch>
        </p:blipFill>
        <p:spPr>
          <a:xfrm>
            <a:off x="5604211" y="3111500"/>
            <a:ext cx="6273800" cy="1003300"/>
          </a:xfrm>
          <a:prstGeom prst="rect">
            <a:avLst/>
          </a:prstGeom>
        </p:spPr>
      </p:pic>
      <p:pic>
        <p:nvPicPr>
          <p:cNvPr id="8" name="Picture 7">
            <a:extLst>
              <a:ext uri="{FF2B5EF4-FFF2-40B4-BE49-F238E27FC236}">
                <a16:creationId xmlns:a16="http://schemas.microsoft.com/office/drawing/2014/main" id="{B393438C-F64A-524B-9AA0-DDD064D6A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17330" y="2628900"/>
            <a:ext cx="1562100" cy="482600"/>
          </a:xfrm>
          <a:prstGeom prst="rect">
            <a:avLst/>
          </a:prstGeom>
        </p:spPr>
      </p:pic>
      <p:pic>
        <p:nvPicPr>
          <p:cNvPr id="11" name="Picture 10">
            <a:extLst>
              <a:ext uri="{FF2B5EF4-FFF2-40B4-BE49-F238E27FC236}">
                <a16:creationId xmlns:a16="http://schemas.microsoft.com/office/drawing/2014/main" id="{C41B6950-8D43-4D47-A6B1-4DC45CEB851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51075" y="3789845"/>
            <a:ext cx="2216150" cy="312708"/>
          </a:xfrm>
          <a:prstGeom prst="rect">
            <a:avLst/>
          </a:prstGeom>
        </p:spPr>
      </p:pic>
      <p:pic>
        <p:nvPicPr>
          <p:cNvPr id="12" name="Picture 11" descr="February 10, 2021&#10;'Variety' Headline: 'As Streaming Dominates the Music World, Is Radio’s Signal Fading?'">
            <a:extLst>
              <a:ext uri="{FF2B5EF4-FFF2-40B4-BE49-F238E27FC236}">
                <a16:creationId xmlns:a16="http://schemas.microsoft.com/office/drawing/2014/main" id="{F7C7B838-DD67-F342-B6D4-AFFC5AFAEF8E}"/>
              </a:ext>
            </a:extLst>
          </p:cNvPr>
          <p:cNvPicPr>
            <a:picLocks noChangeAspect="1"/>
          </p:cNvPicPr>
          <p:nvPr/>
        </p:nvPicPr>
        <p:blipFill>
          <a:blip r:embed="rId9"/>
          <a:stretch>
            <a:fillRect/>
          </a:stretch>
        </p:blipFill>
        <p:spPr>
          <a:xfrm>
            <a:off x="3042328" y="586690"/>
            <a:ext cx="7975600" cy="889000"/>
          </a:xfrm>
          <a:prstGeom prst="rect">
            <a:avLst/>
          </a:prstGeom>
        </p:spPr>
      </p:pic>
      <p:pic>
        <p:nvPicPr>
          <p:cNvPr id="14" name="Picture 13">
            <a:extLst>
              <a:ext uri="{FF2B5EF4-FFF2-40B4-BE49-F238E27FC236}">
                <a16:creationId xmlns:a16="http://schemas.microsoft.com/office/drawing/2014/main" id="{AEC01105-8836-E84D-A3CF-FAA9874C2FD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118294" y="44928"/>
            <a:ext cx="1748240" cy="548312"/>
          </a:xfrm>
          <a:prstGeom prst="rect">
            <a:avLst/>
          </a:prstGeom>
        </p:spPr>
      </p:pic>
      <p:pic>
        <p:nvPicPr>
          <p:cNvPr id="15" name="Picture 14" descr="September 8, 2023&#10;'Radio World' Headline: 'FCC Reminds Stations to Check EAS Readiness'">
            <a:extLst>
              <a:ext uri="{FF2B5EF4-FFF2-40B4-BE49-F238E27FC236}">
                <a16:creationId xmlns:a16="http://schemas.microsoft.com/office/drawing/2014/main" id="{B9E8CD0C-D125-D745-A620-F02C150C88A7}"/>
              </a:ext>
            </a:extLst>
          </p:cNvPr>
          <p:cNvPicPr>
            <a:picLocks noChangeAspect="1"/>
          </p:cNvPicPr>
          <p:nvPr/>
        </p:nvPicPr>
        <p:blipFill>
          <a:blip r:embed="rId11"/>
          <a:stretch>
            <a:fillRect/>
          </a:stretch>
        </p:blipFill>
        <p:spPr>
          <a:xfrm>
            <a:off x="460766" y="4102553"/>
            <a:ext cx="7975600" cy="1117600"/>
          </a:xfrm>
          <a:prstGeom prst="rect">
            <a:avLst/>
          </a:prstGeom>
        </p:spPr>
      </p:pic>
      <p:pic>
        <p:nvPicPr>
          <p:cNvPr id="18" name="Picture 17" descr="July 1, 2023&#10;'Radio World' Headline: 'CTA Campaigns Against AM Mandate Bill: Electronics trade group runs online ads opposing it, says precedent would curb innovation'">
            <a:extLst>
              <a:ext uri="{FF2B5EF4-FFF2-40B4-BE49-F238E27FC236}">
                <a16:creationId xmlns:a16="http://schemas.microsoft.com/office/drawing/2014/main" id="{CA4BAE56-ECD7-D54F-8700-C056DBC508FB}"/>
              </a:ext>
            </a:extLst>
          </p:cNvPr>
          <p:cNvPicPr>
            <a:picLocks noChangeAspect="1"/>
          </p:cNvPicPr>
          <p:nvPr/>
        </p:nvPicPr>
        <p:blipFill>
          <a:blip r:embed="rId12"/>
          <a:stretch>
            <a:fillRect/>
          </a:stretch>
        </p:blipFill>
        <p:spPr>
          <a:xfrm>
            <a:off x="451075" y="4102553"/>
            <a:ext cx="9105900" cy="1587500"/>
          </a:xfrm>
          <a:prstGeom prst="rect">
            <a:avLst/>
          </a:prstGeom>
        </p:spPr>
      </p:pic>
    </p:spTree>
    <p:extLst>
      <p:ext uri="{BB962C8B-B14F-4D97-AF65-F5344CB8AC3E}">
        <p14:creationId xmlns:p14="http://schemas.microsoft.com/office/powerpoint/2010/main" val="358901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style.rotation</p:attrName>
                                        </p:attrNameLst>
                                      </p:cBhvr>
                                      <p:tavLst>
                                        <p:tav tm="0">
                                          <p:val>
                                            <p:fltVal val="720"/>
                                          </p:val>
                                        </p:tav>
                                        <p:tav tm="100000">
                                          <p:val>
                                            <p:fltVal val="0"/>
                                          </p:val>
                                        </p:tav>
                                      </p:tavLst>
                                    </p:anim>
                                    <p:anim calcmode="lin" valueType="num">
                                      <p:cBhvr>
                                        <p:cTn id="9" dur="2000" fill="hold"/>
                                        <p:tgtEl>
                                          <p:spTgt spid="18"/>
                                        </p:tgtEl>
                                        <p:attrNameLst>
                                          <p:attrName>ppt_h</p:attrName>
                                        </p:attrNameLst>
                                      </p:cBhvr>
                                      <p:tavLst>
                                        <p:tav tm="0">
                                          <p:val>
                                            <p:fltVal val="0"/>
                                          </p:val>
                                        </p:tav>
                                        <p:tav tm="100000">
                                          <p:val>
                                            <p:strVal val="#ppt_h"/>
                                          </p:val>
                                        </p:tav>
                                      </p:tavLst>
                                    </p:anim>
                                    <p:anim calcmode="lin" valueType="num">
                                      <p:cBhvr>
                                        <p:cTn id="10" dur="2000" fill="hold"/>
                                        <p:tgtEl>
                                          <p:spTgt spid="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24, 2023&#10;'Motor Trend' Headline: 'Here’s Why Everyone Is Freaking Out About AM Radio in New Cars'">
            <a:extLst>
              <a:ext uri="{FF2B5EF4-FFF2-40B4-BE49-F238E27FC236}">
                <a16:creationId xmlns:a16="http://schemas.microsoft.com/office/drawing/2014/main" id="{25B09CB9-E932-DF40-8E8D-7268222B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8406"/>
            <a:ext cx="12196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F3B5BC-91DC-C945-9BF1-A81AB128CC69}"/>
              </a:ext>
            </a:extLst>
          </p:cNvPr>
          <p:cNvSpPr>
            <a:spLocks noGrp="1"/>
          </p:cNvSpPr>
          <p:nvPr>
            <p:ph type="title"/>
          </p:nvPr>
        </p:nvSpPr>
        <p:spPr/>
        <p:txBody>
          <a:bodyPr/>
          <a:lstStyle/>
          <a:p>
            <a:r>
              <a:rPr lang="en-US"/>
              <a:t>Is Radio Still Relevant?  You </a:t>
            </a:r>
            <a:r>
              <a:rPr lang="en-US" err="1"/>
              <a:t>Betcha</a:t>
            </a:r>
            <a:r>
              <a:rPr lang="en-US"/>
              <a:t>!</a:t>
            </a:r>
          </a:p>
        </p:txBody>
      </p:sp>
      <p:sp>
        <p:nvSpPr>
          <p:cNvPr id="4" name="Slide Number Placeholder 3">
            <a:extLst>
              <a:ext uri="{FF2B5EF4-FFF2-40B4-BE49-F238E27FC236}">
                <a16:creationId xmlns:a16="http://schemas.microsoft.com/office/drawing/2014/main" id="{811BF157-194B-7A40-8432-CB00C49C0218}"/>
              </a:ext>
              <a:ext uri="{C183D7F6-B498-43B3-948B-1728B52AA6E4}">
                <adec:decorative xmlns:adec="http://schemas.microsoft.com/office/drawing/2017/decorative" val="0"/>
              </a:ext>
            </a:extLst>
          </p:cNvPr>
          <p:cNvSpPr>
            <a:spLocks noGrp="1"/>
          </p:cNvSpPr>
          <p:nvPr>
            <p:ph type="sldNum" sz="quarter" idx="12"/>
          </p:nvPr>
        </p:nvSpPr>
        <p:spPr/>
        <p:txBody>
          <a:bodyPr/>
          <a:lstStyle/>
          <a:p>
            <a:fld id="{8FCC257D-A786-9244-9E17-CE618C8B9275}" type="slidenum">
              <a:rPr lang="en-US" smtClean="0"/>
              <a:pPr/>
              <a:t>31</a:t>
            </a:fld>
            <a:endParaRPr lang="en-US"/>
          </a:p>
        </p:txBody>
      </p:sp>
      <p:pic>
        <p:nvPicPr>
          <p:cNvPr id="5" name="Picture 4" descr="September 11, 2023&#10;'Inside Radio' Headline: &quot;Study: ‘Radio Catalyzes Consumer Brand Conversations And Interactions.’&quot;">
            <a:extLst>
              <a:ext uri="{FF2B5EF4-FFF2-40B4-BE49-F238E27FC236}">
                <a16:creationId xmlns:a16="http://schemas.microsoft.com/office/drawing/2014/main" id="{5556A91B-F074-9349-9BC0-9CF287C25503}"/>
              </a:ext>
            </a:extLst>
          </p:cNvPr>
          <p:cNvPicPr>
            <a:picLocks noChangeAspect="1"/>
          </p:cNvPicPr>
          <p:nvPr/>
        </p:nvPicPr>
        <p:blipFill>
          <a:blip r:embed="rId4"/>
          <a:stretch>
            <a:fillRect/>
          </a:stretch>
        </p:blipFill>
        <p:spPr>
          <a:xfrm>
            <a:off x="361950" y="1739900"/>
            <a:ext cx="9461500" cy="1371600"/>
          </a:xfrm>
          <a:prstGeom prst="rect">
            <a:avLst/>
          </a:prstGeom>
        </p:spPr>
      </p:pic>
      <p:pic>
        <p:nvPicPr>
          <p:cNvPr id="1026" name="Picture 2">
            <a:extLst>
              <a:ext uri="{FF2B5EF4-FFF2-40B4-BE49-F238E27FC236}">
                <a16:creationId xmlns:a16="http://schemas.microsoft.com/office/drawing/2014/main" id="{B274D711-4661-E447-911D-B47B9CAC427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397000"/>
            <a:ext cx="2476500" cy="442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une 5, 2023&#10;'Forbes' Headline: 'Congress Considers Saving AM Radio In Cars'">
            <a:extLst>
              <a:ext uri="{FF2B5EF4-FFF2-40B4-BE49-F238E27FC236}">
                <a16:creationId xmlns:a16="http://schemas.microsoft.com/office/drawing/2014/main" id="{094C1A7C-4779-B443-8B98-7C1FEE088504}"/>
              </a:ext>
            </a:extLst>
          </p:cNvPr>
          <p:cNvPicPr>
            <a:picLocks noChangeAspect="1"/>
          </p:cNvPicPr>
          <p:nvPr/>
        </p:nvPicPr>
        <p:blipFill>
          <a:blip r:embed="rId6"/>
          <a:stretch>
            <a:fillRect/>
          </a:stretch>
        </p:blipFill>
        <p:spPr>
          <a:xfrm>
            <a:off x="5604211" y="3111500"/>
            <a:ext cx="6273800" cy="1003300"/>
          </a:xfrm>
          <a:prstGeom prst="rect">
            <a:avLst/>
          </a:prstGeom>
        </p:spPr>
      </p:pic>
      <p:pic>
        <p:nvPicPr>
          <p:cNvPr id="8" name="Picture 7">
            <a:extLst>
              <a:ext uri="{FF2B5EF4-FFF2-40B4-BE49-F238E27FC236}">
                <a16:creationId xmlns:a16="http://schemas.microsoft.com/office/drawing/2014/main" id="{B393438C-F64A-524B-9AA0-DDD064D6A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17330" y="2628900"/>
            <a:ext cx="1562100" cy="482600"/>
          </a:xfrm>
          <a:prstGeom prst="rect">
            <a:avLst/>
          </a:prstGeom>
        </p:spPr>
      </p:pic>
      <p:pic>
        <p:nvPicPr>
          <p:cNvPr id="11" name="Picture 10">
            <a:extLst>
              <a:ext uri="{FF2B5EF4-FFF2-40B4-BE49-F238E27FC236}">
                <a16:creationId xmlns:a16="http://schemas.microsoft.com/office/drawing/2014/main" id="{C41B6950-8D43-4D47-A6B1-4DC45CEB851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51075" y="3789845"/>
            <a:ext cx="2216150" cy="312708"/>
          </a:xfrm>
          <a:prstGeom prst="rect">
            <a:avLst/>
          </a:prstGeom>
        </p:spPr>
      </p:pic>
      <p:pic>
        <p:nvPicPr>
          <p:cNvPr id="12" name="Picture 11" descr="February 10, 2021&#10;'Variety' Headline: 'As Streaming Dominates the Music World, Is Radio’s Signal Fading?'">
            <a:extLst>
              <a:ext uri="{FF2B5EF4-FFF2-40B4-BE49-F238E27FC236}">
                <a16:creationId xmlns:a16="http://schemas.microsoft.com/office/drawing/2014/main" id="{F7C7B838-DD67-F342-B6D4-AFFC5AFAEF8E}"/>
              </a:ext>
            </a:extLst>
          </p:cNvPr>
          <p:cNvPicPr>
            <a:picLocks noChangeAspect="1"/>
          </p:cNvPicPr>
          <p:nvPr/>
        </p:nvPicPr>
        <p:blipFill>
          <a:blip r:embed="rId9"/>
          <a:stretch>
            <a:fillRect/>
          </a:stretch>
        </p:blipFill>
        <p:spPr>
          <a:xfrm>
            <a:off x="3042328" y="586690"/>
            <a:ext cx="7975600" cy="889000"/>
          </a:xfrm>
          <a:prstGeom prst="rect">
            <a:avLst/>
          </a:prstGeom>
        </p:spPr>
      </p:pic>
      <p:pic>
        <p:nvPicPr>
          <p:cNvPr id="14" name="Picture 13">
            <a:extLst>
              <a:ext uri="{FF2B5EF4-FFF2-40B4-BE49-F238E27FC236}">
                <a16:creationId xmlns:a16="http://schemas.microsoft.com/office/drawing/2014/main" id="{AEC01105-8836-E84D-A3CF-FAA9874C2FD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118294" y="44928"/>
            <a:ext cx="1748240" cy="548312"/>
          </a:xfrm>
          <a:prstGeom prst="rect">
            <a:avLst/>
          </a:prstGeom>
        </p:spPr>
      </p:pic>
      <p:pic>
        <p:nvPicPr>
          <p:cNvPr id="15" name="Picture 14" descr="September 8, 2023&#10;'Radio World' Headline: 'FCC Reminds Stations to Check EAS Readiness'">
            <a:extLst>
              <a:ext uri="{FF2B5EF4-FFF2-40B4-BE49-F238E27FC236}">
                <a16:creationId xmlns:a16="http://schemas.microsoft.com/office/drawing/2014/main" id="{B9E8CD0C-D125-D745-A620-F02C150C88A7}"/>
              </a:ext>
            </a:extLst>
          </p:cNvPr>
          <p:cNvPicPr>
            <a:picLocks noChangeAspect="1"/>
          </p:cNvPicPr>
          <p:nvPr/>
        </p:nvPicPr>
        <p:blipFill>
          <a:blip r:embed="rId11"/>
          <a:stretch>
            <a:fillRect/>
          </a:stretch>
        </p:blipFill>
        <p:spPr>
          <a:xfrm>
            <a:off x="460766" y="4102553"/>
            <a:ext cx="7975600" cy="1117600"/>
          </a:xfrm>
          <a:prstGeom prst="rect">
            <a:avLst/>
          </a:prstGeom>
        </p:spPr>
      </p:pic>
      <p:pic>
        <p:nvPicPr>
          <p:cNvPr id="18" name="Picture 17" descr="July 1, 2023&#10;'Radio World' Headline: 'CTA Campaigns Against AM Mandate Bill: Electronics trade group runs online ads opposing it, says precedent would curb innovation'">
            <a:extLst>
              <a:ext uri="{FF2B5EF4-FFF2-40B4-BE49-F238E27FC236}">
                <a16:creationId xmlns:a16="http://schemas.microsoft.com/office/drawing/2014/main" id="{CA4BAE56-ECD7-D54F-8700-C056DBC508FB}"/>
              </a:ext>
            </a:extLst>
          </p:cNvPr>
          <p:cNvPicPr>
            <a:picLocks noChangeAspect="1"/>
          </p:cNvPicPr>
          <p:nvPr/>
        </p:nvPicPr>
        <p:blipFill>
          <a:blip r:embed="rId12"/>
          <a:stretch>
            <a:fillRect/>
          </a:stretch>
        </p:blipFill>
        <p:spPr>
          <a:xfrm>
            <a:off x="451075" y="4102553"/>
            <a:ext cx="9105900" cy="1587500"/>
          </a:xfrm>
          <a:prstGeom prst="rect">
            <a:avLst/>
          </a:prstGeom>
        </p:spPr>
      </p:pic>
      <p:pic>
        <p:nvPicPr>
          <p:cNvPr id="9" name="Picture 8" descr="July 27, 2023&#10;'Radio World' Headline: 'Senate Committee Passes &quot;AM For Every Vehicle Act,&quot; Sends It to Senate Floor'">
            <a:extLst>
              <a:ext uri="{FF2B5EF4-FFF2-40B4-BE49-F238E27FC236}">
                <a16:creationId xmlns:a16="http://schemas.microsoft.com/office/drawing/2014/main" id="{74ABCD60-52D9-1D4B-959E-2FBE8A5E9DC3}"/>
              </a:ext>
            </a:extLst>
          </p:cNvPr>
          <p:cNvPicPr>
            <a:picLocks noGrp="1" noRot="1" noChangeAspect="1" noMove="1" noResize="1" noEditPoints="1" noAdjustHandles="1" noChangeArrowheads="1" noChangeShapeType="1" noCrop="1"/>
          </p:cNvPicPr>
          <p:nvPr/>
        </p:nvPicPr>
        <p:blipFill>
          <a:blip r:embed="rId13"/>
          <a:stretch>
            <a:fillRect/>
          </a:stretch>
        </p:blipFill>
        <p:spPr>
          <a:xfrm>
            <a:off x="119287" y="4196699"/>
            <a:ext cx="11344488" cy="1418061"/>
          </a:xfrm>
          <a:prstGeom prst="rect">
            <a:avLst/>
          </a:prstGeom>
        </p:spPr>
      </p:pic>
    </p:spTree>
    <p:extLst>
      <p:ext uri="{BB962C8B-B14F-4D97-AF65-F5344CB8AC3E}">
        <p14:creationId xmlns:p14="http://schemas.microsoft.com/office/powerpoint/2010/main" val="241917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fmla="#ppt_w*sin(2.5*pi*$)">
                                          <p:val>
                                            <p:fltVal val="0"/>
                                          </p:val>
                                        </p:tav>
                                        <p:tav tm="100000">
                                          <p:val>
                                            <p:fltVal val="1"/>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24, 2023&#10;'Motor Trend' Headline: 'Here’s Why Everyone Is Freaking Out About AM Radio in New Cars'">
            <a:extLst>
              <a:ext uri="{FF2B5EF4-FFF2-40B4-BE49-F238E27FC236}">
                <a16:creationId xmlns:a16="http://schemas.microsoft.com/office/drawing/2014/main" id="{25B09CB9-E932-DF40-8E8D-7268222B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8406"/>
            <a:ext cx="12196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F3B5BC-91DC-C945-9BF1-A81AB128CC69}"/>
              </a:ext>
            </a:extLst>
          </p:cNvPr>
          <p:cNvSpPr>
            <a:spLocks noGrp="1"/>
          </p:cNvSpPr>
          <p:nvPr>
            <p:ph type="title"/>
          </p:nvPr>
        </p:nvSpPr>
        <p:spPr/>
        <p:txBody>
          <a:bodyPr/>
          <a:lstStyle/>
          <a:p>
            <a:r>
              <a:rPr lang="en-US"/>
              <a:t>Is Radio Still Relevant?  You </a:t>
            </a:r>
            <a:r>
              <a:rPr lang="en-US" err="1"/>
              <a:t>Betcha</a:t>
            </a:r>
            <a:r>
              <a:rPr lang="en-US"/>
              <a:t>!</a:t>
            </a:r>
          </a:p>
        </p:txBody>
      </p:sp>
      <p:sp>
        <p:nvSpPr>
          <p:cNvPr id="4" name="Slide Number Placeholder 3">
            <a:extLst>
              <a:ext uri="{FF2B5EF4-FFF2-40B4-BE49-F238E27FC236}">
                <a16:creationId xmlns:a16="http://schemas.microsoft.com/office/drawing/2014/main" id="{811BF157-194B-7A40-8432-CB00C49C0218}"/>
              </a:ext>
              <a:ext uri="{C183D7F6-B498-43B3-948B-1728B52AA6E4}">
                <adec:decorative xmlns:adec="http://schemas.microsoft.com/office/drawing/2017/decorative" val="0"/>
              </a:ext>
            </a:extLst>
          </p:cNvPr>
          <p:cNvSpPr>
            <a:spLocks noGrp="1"/>
          </p:cNvSpPr>
          <p:nvPr>
            <p:ph type="sldNum" sz="quarter" idx="12"/>
          </p:nvPr>
        </p:nvSpPr>
        <p:spPr/>
        <p:txBody>
          <a:bodyPr/>
          <a:lstStyle/>
          <a:p>
            <a:fld id="{8FCC257D-A786-9244-9E17-CE618C8B9275}" type="slidenum">
              <a:rPr lang="en-US" smtClean="0"/>
              <a:pPr/>
              <a:t>32</a:t>
            </a:fld>
            <a:endParaRPr lang="en-US"/>
          </a:p>
        </p:txBody>
      </p:sp>
      <p:pic>
        <p:nvPicPr>
          <p:cNvPr id="5" name="Picture 4" descr="September 11, 2023&#10;'Inside Radio' Headline: &quot;Study: ‘Radio Catalyzes Consumer Brand Conversations And Interactions.’&quot;">
            <a:extLst>
              <a:ext uri="{FF2B5EF4-FFF2-40B4-BE49-F238E27FC236}">
                <a16:creationId xmlns:a16="http://schemas.microsoft.com/office/drawing/2014/main" id="{5556A91B-F074-9349-9BC0-9CF287C25503}"/>
              </a:ext>
            </a:extLst>
          </p:cNvPr>
          <p:cNvPicPr>
            <a:picLocks noChangeAspect="1"/>
          </p:cNvPicPr>
          <p:nvPr/>
        </p:nvPicPr>
        <p:blipFill>
          <a:blip r:embed="rId4"/>
          <a:stretch>
            <a:fillRect/>
          </a:stretch>
        </p:blipFill>
        <p:spPr>
          <a:xfrm>
            <a:off x="361950" y="1739900"/>
            <a:ext cx="9461500" cy="1371600"/>
          </a:xfrm>
          <a:prstGeom prst="rect">
            <a:avLst/>
          </a:prstGeom>
        </p:spPr>
      </p:pic>
      <p:pic>
        <p:nvPicPr>
          <p:cNvPr id="1026" name="Picture 2">
            <a:extLst>
              <a:ext uri="{FF2B5EF4-FFF2-40B4-BE49-F238E27FC236}">
                <a16:creationId xmlns:a16="http://schemas.microsoft.com/office/drawing/2014/main" id="{B274D711-4661-E447-911D-B47B9CAC427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397000"/>
            <a:ext cx="2476500" cy="442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une 5, 2023&#10;'Forbes' Headline: 'Congress Considers Saving AM Radio In Cars'">
            <a:extLst>
              <a:ext uri="{FF2B5EF4-FFF2-40B4-BE49-F238E27FC236}">
                <a16:creationId xmlns:a16="http://schemas.microsoft.com/office/drawing/2014/main" id="{094C1A7C-4779-B443-8B98-7C1FEE088504}"/>
              </a:ext>
            </a:extLst>
          </p:cNvPr>
          <p:cNvPicPr>
            <a:picLocks noChangeAspect="1"/>
          </p:cNvPicPr>
          <p:nvPr/>
        </p:nvPicPr>
        <p:blipFill>
          <a:blip r:embed="rId6"/>
          <a:stretch>
            <a:fillRect/>
          </a:stretch>
        </p:blipFill>
        <p:spPr>
          <a:xfrm>
            <a:off x="5604211" y="3111500"/>
            <a:ext cx="6273800" cy="1003300"/>
          </a:xfrm>
          <a:prstGeom prst="rect">
            <a:avLst/>
          </a:prstGeom>
        </p:spPr>
      </p:pic>
      <p:pic>
        <p:nvPicPr>
          <p:cNvPr id="8" name="Picture 7">
            <a:extLst>
              <a:ext uri="{FF2B5EF4-FFF2-40B4-BE49-F238E27FC236}">
                <a16:creationId xmlns:a16="http://schemas.microsoft.com/office/drawing/2014/main" id="{B393438C-F64A-524B-9AA0-DDD064D6A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17330" y="2628900"/>
            <a:ext cx="1562100" cy="482600"/>
          </a:xfrm>
          <a:prstGeom prst="rect">
            <a:avLst/>
          </a:prstGeom>
        </p:spPr>
      </p:pic>
      <p:pic>
        <p:nvPicPr>
          <p:cNvPr id="11" name="Picture 10">
            <a:extLst>
              <a:ext uri="{FF2B5EF4-FFF2-40B4-BE49-F238E27FC236}">
                <a16:creationId xmlns:a16="http://schemas.microsoft.com/office/drawing/2014/main" id="{C41B6950-8D43-4D47-A6B1-4DC45CEB851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51075" y="3789845"/>
            <a:ext cx="2216150" cy="312708"/>
          </a:xfrm>
          <a:prstGeom prst="rect">
            <a:avLst/>
          </a:prstGeom>
        </p:spPr>
      </p:pic>
      <p:pic>
        <p:nvPicPr>
          <p:cNvPr id="12" name="Picture 11" descr="February 10, 2021&#10;'Variety' Headline: 'As Streaming Dominates the Music World, Is Radio’s Signal Fading?'">
            <a:extLst>
              <a:ext uri="{FF2B5EF4-FFF2-40B4-BE49-F238E27FC236}">
                <a16:creationId xmlns:a16="http://schemas.microsoft.com/office/drawing/2014/main" id="{F7C7B838-DD67-F342-B6D4-AFFC5AFAEF8E}"/>
              </a:ext>
            </a:extLst>
          </p:cNvPr>
          <p:cNvPicPr>
            <a:picLocks noChangeAspect="1"/>
          </p:cNvPicPr>
          <p:nvPr/>
        </p:nvPicPr>
        <p:blipFill>
          <a:blip r:embed="rId9"/>
          <a:stretch>
            <a:fillRect/>
          </a:stretch>
        </p:blipFill>
        <p:spPr>
          <a:xfrm>
            <a:off x="3042328" y="586690"/>
            <a:ext cx="7975600" cy="889000"/>
          </a:xfrm>
          <a:prstGeom prst="rect">
            <a:avLst/>
          </a:prstGeom>
        </p:spPr>
      </p:pic>
      <p:pic>
        <p:nvPicPr>
          <p:cNvPr id="14" name="Picture 13">
            <a:extLst>
              <a:ext uri="{FF2B5EF4-FFF2-40B4-BE49-F238E27FC236}">
                <a16:creationId xmlns:a16="http://schemas.microsoft.com/office/drawing/2014/main" id="{AEC01105-8836-E84D-A3CF-FAA9874C2FD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118294" y="44928"/>
            <a:ext cx="1748240" cy="548312"/>
          </a:xfrm>
          <a:prstGeom prst="rect">
            <a:avLst/>
          </a:prstGeom>
        </p:spPr>
      </p:pic>
      <p:pic>
        <p:nvPicPr>
          <p:cNvPr id="15" name="Picture 14" descr="September 8, 2023&#10;'Radio World' Headline: 'FCC Reminds Stations to Check EAS Readiness'">
            <a:extLst>
              <a:ext uri="{FF2B5EF4-FFF2-40B4-BE49-F238E27FC236}">
                <a16:creationId xmlns:a16="http://schemas.microsoft.com/office/drawing/2014/main" id="{B9E8CD0C-D125-D745-A620-F02C150C88A7}"/>
              </a:ext>
            </a:extLst>
          </p:cNvPr>
          <p:cNvPicPr>
            <a:picLocks noChangeAspect="1"/>
          </p:cNvPicPr>
          <p:nvPr/>
        </p:nvPicPr>
        <p:blipFill>
          <a:blip r:embed="rId11"/>
          <a:stretch>
            <a:fillRect/>
          </a:stretch>
        </p:blipFill>
        <p:spPr>
          <a:xfrm>
            <a:off x="460766" y="4102553"/>
            <a:ext cx="7975600" cy="1117600"/>
          </a:xfrm>
          <a:prstGeom prst="rect">
            <a:avLst/>
          </a:prstGeom>
        </p:spPr>
      </p:pic>
      <p:pic>
        <p:nvPicPr>
          <p:cNvPr id="18" name="Picture 17" descr="July 1, 2023&#10;'Radio World' Headline: 'CTA Campaigns Against AM Mandate Bill: Electronics trade group runs online ads opposing it, says precedent would curb innovation'">
            <a:extLst>
              <a:ext uri="{FF2B5EF4-FFF2-40B4-BE49-F238E27FC236}">
                <a16:creationId xmlns:a16="http://schemas.microsoft.com/office/drawing/2014/main" id="{CA4BAE56-ECD7-D54F-8700-C056DBC508FB}"/>
              </a:ext>
            </a:extLst>
          </p:cNvPr>
          <p:cNvPicPr>
            <a:picLocks noChangeAspect="1"/>
          </p:cNvPicPr>
          <p:nvPr/>
        </p:nvPicPr>
        <p:blipFill>
          <a:blip r:embed="rId12"/>
          <a:stretch>
            <a:fillRect/>
          </a:stretch>
        </p:blipFill>
        <p:spPr>
          <a:xfrm>
            <a:off x="451075" y="4102553"/>
            <a:ext cx="9105900" cy="1587500"/>
          </a:xfrm>
          <a:prstGeom prst="rect">
            <a:avLst/>
          </a:prstGeom>
        </p:spPr>
      </p:pic>
      <p:pic>
        <p:nvPicPr>
          <p:cNvPr id="9" name="Picture 8" descr="July 27, 2023&#10;'Radio World' Headline: 'Senate Committee Passes &quot;AM For Every Vehicle Act,&quot; Sends It to Senate Floor'">
            <a:extLst>
              <a:ext uri="{FF2B5EF4-FFF2-40B4-BE49-F238E27FC236}">
                <a16:creationId xmlns:a16="http://schemas.microsoft.com/office/drawing/2014/main" id="{74ABCD60-52D9-1D4B-959E-2FBE8A5E9DC3}"/>
              </a:ext>
            </a:extLst>
          </p:cNvPr>
          <p:cNvPicPr>
            <a:picLocks noGrp="1" noRot="1" noChangeAspect="1" noMove="1" noResize="1" noEditPoints="1" noAdjustHandles="1" noChangeArrowheads="1" noChangeShapeType="1" noCrop="1"/>
          </p:cNvPicPr>
          <p:nvPr/>
        </p:nvPicPr>
        <p:blipFill>
          <a:blip r:embed="rId13"/>
          <a:stretch>
            <a:fillRect/>
          </a:stretch>
        </p:blipFill>
        <p:spPr>
          <a:xfrm>
            <a:off x="119287" y="4196699"/>
            <a:ext cx="11344488" cy="1418061"/>
          </a:xfrm>
          <a:prstGeom prst="rect">
            <a:avLst/>
          </a:prstGeom>
        </p:spPr>
      </p:pic>
      <p:pic>
        <p:nvPicPr>
          <p:cNvPr id="17" name="Picture 16" descr="August 22, 2023&#10;'The Conversation' Headline: 'Radio Has Been Maui's &quot;Only Lifeline&quot; As Wildfires Rage'">
            <a:extLst>
              <a:ext uri="{FF2B5EF4-FFF2-40B4-BE49-F238E27FC236}">
                <a16:creationId xmlns:a16="http://schemas.microsoft.com/office/drawing/2014/main" id="{9DDB428F-4C21-D244-89B7-4EE64F92883A}"/>
              </a:ext>
            </a:extLst>
          </p:cNvPr>
          <p:cNvPicPr>
            <a:picLocks noChangeAspect="1"/>
          </p:cNvPicPr>
          <p:nvPr/>
        </p:nvPicPr>
        <p:blipFill>
          <a:blip r:embed="rId14"/>
          <a:stretch>
            <a:fillRect/>
          </a:stretch>
        </p:blipFill>
        <p:spPr>
          <a:xfrm>
            <a:off x="800582" y="0"/>
            <a:ext cx="10590835" cy="6858000"/>
          </a:xfrm>
          <a:prstGeom prst="rect">
            <a:avLst/>
          </a:prstGeom>
        </p:spPr>
      </p:pic>
    </p:spTree>
    <p:extLst>
      <p:ext uri="{BB962C8B-B14F-4D97-AF65-F5344CB8AC3E}">
        <p14:creationId xmlns:p14="http://schemas.microsoft.com/office/powerpoint/2010/main" val="306355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24, 2023&#10;'Motor Trend' Headline: 'Here’s Why Everyone Is Freaking Out About AM Radio in New Cars'">
            <a:extLst>
              <a:ext uri="{FF2B5EF4-FFF2-40B4-BE49-F238E27FC236}">
                <a16:creationId xmlns:a16="http://schemas.microsoft.com/office/drawing/2014/main" id="{25B09CB9-E932-DF40-8E8D-7268222B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 y="-8406"/>
            <a:ext cx="121966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F3B5BC-91DC-C945-9BF1-A81AB128CC69}"/>
              </a:ext>
            </a:extLst>
          </p:cNvPr>
          <p:cNvSpPr>
            <a:spLocks noGrp="1"/>
          </p:cNvSpPr>
          <p:nvPr>
            <p:ph type="title"/>
          </p:nvPr>
        </p:nvSpPr>
        <p:spPr/>
        <p:txBody>
          <a:bodyPr/>
          <a:lstStyle/>
          <a:p>
            <a:r>
              <a:rPr lang="en-US"/>
              <a:t>Is Radio Still Relevant?  You </a:t>
            </a:r>
            <a:r>
              <a:rPr lang="en-US" err="1"/>
              <a:t>Betcha</a:t>
            </a:r>
            <a:r>
              <a:rPr lang="en-US"/>
              <a:t>!</a:t>
            </a:r>
          </a:p>
        </p:txBody>
      </p:sp>
      <p:sp>
        <p:nvSpPr>
          <p:cNvPr id="4" name="Slide Number Placeholder 3">
            <a:extLst>
              <a:ext uri="{FF2B5EF4-FFF2-40B4-BE49-F238E27FC236}">
                <a16:creationId xmlns:a16="http://schemas.microsoft.com/office/drawing/2014/main" id="{811BF157-194B-7A40-8432-CB00C49C0218}"/>
              </a:ext>
              <a:ext uri="{C183D7F6-B498-43B3-948B-1728B52AA6E4}">
                <adec:decorative xmlns:adec="http://schemas.microsoft.com/office/drawing/2017/decorative" val="0"/>
              </a:ext>
            </a:extLst>
          </p:cNvPr>
          <p:cNvSpPr>
            <a:spLocks noGrp="1"/>
          </p:cNvSpPr>
          <p:nvPr>
            <p:ph type="sldNum" sz="quarter" idx="12"/>
          </p:nvPr>
        </p:nvSpPr>
        <p:spPr/>
        <p:txBody>
          <a:bodyPr/>
          <a:lstStyle/>
          <a:p>
            <a:fld id="{8FCC257D-A786-9244-9E17-CE618C8B9275}" type="slidenum">
              <a:rPr lang="en-US" smtClean="0"/>
              <a:pPr/>
              <a:t>33</a:t>
            </a:fld>
            <a:endParaRPr lang="en-US"/>
          </a:p>
        </p:txBody>
      </p:sp>
      <p:pic>
        <p:nvPicPr>
          <p:cNvPr id="5" name="Picture 4" descr="September 11, 2023&#10;'Inside Radio' Headline: &quot;Study: ‘Radio Catalyzes Consumer Brand Conversations And Interactions.’&quot;">
            <a:extLst>
              <a:ext uri="{FF2B5EF4-FFF2-40B4-BE49-F238E27FC236}">
                <a16:creationId xmlns:a16="http://schemas.microsoft.com/office/drawing/2014/main" id="{5556A91B-F074-9349-9BC0-9CF287C25503}"/>
              </a:ext>
            </a:extLst>
          </p:cNvPr>
          <p:cNvPicPr>
            <a:picLocks noChangeAspect="1"/>
          </p:cNvPicPr>
          <p:nvPr/>
        </p:nvPicPr>
        <p:blipFill>
          <a:blip r:embed="rId4"/>
          <a:stretch>
            <a:fillRect/>
          </a:stretch>
        </p:blipFill>
        <p:spPr>
          <a:xfrm>
            <a:off x="361950" y="1739900"/>
            <a:ext cx="9461500" cy="1371600"/>
          </a:xfrm>
          <a:prstGeom prst="rect">
            <a:avLst/>
          </a:prstGeom>
        </p:spPr>
      </p:pic>
      <p:pic>
        <p:nvPicPr>
          <p:cNvPr id="1026" name="Picture 2">
            <a:extLst>
              <a:ext uri="{FF2B5EF4-FFF2-40B4-BE49-F238E27FC236}">
                <a16:creationId xmlns:a16="http://schemas.microsoft.com/office/drawing/2014/main" id="{B274D711-4661-E447-911D-B47B9CAC427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397000"/>
            <a:ext cx="2476500" cy="442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une 5, 2023&#10;'Forbes' Headline: 'Congress Considers Saving AM Radio In Cars'">
            <a:extLst>
              <a:ext uri="{FF2B5EF4-FFF2-40B4-BE49-F238E27FC236}">
                <a16:creationId xmlns:a16="http://schemas.microsoft.com/office/drawing/2014/main" id="{094C1A7C-4779-B443-8B98-7C1FEE088504}"/>
              </a:ext>
            </a:extLst>
          </p:cNvPr>
          <p:cNvPicPr>
            <a:picLocks noChangeAspect="1"/>
          </p:cNvPicPr>
          <p:nvPr/>
        </p:nvPicPr>
        <p:blipFill>
          <a:blip r:embed="rId6"/>
          <a:stretch>
            <a:fillRect/>
          </a:stretch>
        </p:blipFill>
        <p:spPr>
          <a:xfrm>
            <a:off x="5604211" y="3111500"/>
            <a:ext cx="6273800" cy="1003300"/>
          </a:xfrm>
          <a:prstGeom prst="rect">
            <a:avLst/>
          </a:prstGeom>
        </p:spPr>
      </p:pic>
      <p:pic>
        <p:nvPicPr>
          <p:cNvPr id="8" name="Picture 7">
            <a:extLst>
              <a:ext uri="{FF2B5EF4-FFF2-40B4-BE49-F238E27FC236}">
                <a16:creationId xmlns:a16="http://schemas.microsoft.com/office/drawing/2014/main" id="{B393438C-F64A-524B-9AA0-DDD064D6A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17330" y="2628900"/>
            <a:ext cx="1562100" cy="482600"/>
          </a:xfrm>
          <a:prstGeom prst="rect">
            <a:avLst/>
          </a:prstGeom>
        </p:spPr>
      </p:pic>
      <p:pic>
        <p:nvPicPr>
          <p:cNvPr id="11" name="Picture 10">
            <a:extLst>
              <a:ext uri="{FF2B5EF4-FFF2-40B4-BE49-F238E27FC236}">
                <a16:creationId xmlns:a16="http://schemas.microsoft.com/office/drawing/2014/main" id="{C41B6950-8D43-4D47-A6B1-4DC45CEB851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51075" y="3789845"/>
            <a:ext cx="2216150" cy="312708"/>
          </a:xfrm>
          <a:prstGeom prst="rect">
            <a:avLst/>
          </a:prstGeom>
        </p:spPr>
      </p:pic>
      <p:pic>
        <p:nvPicPr>
          <p:cNvPr id="12" name="Picture 11" descr="February 10, 2021&#10;'Variety' Headline: 'As Streaming Dominates the Music World, Is Radio’s Signal Fading?'">
            <a:extLst>
              <a:ext uri="{FF2B5EF4-FFF2-40B4-BE49-F238E27FC236}">
                <a16:creationId xmlns:a16="http://schemas.microsoft.com/office/drawing/2014/main" id="{F7C7B838-DD67-F342-B6D4-AFFC5AFAEF8E}"/>
              </a:ext>
            </a:extLst>
          </p:cNvPr>
          <p:cNvPicPr>
            <a:picLocks noChangeAspect="1"/>
          </p:cNvPicPr>
          <p:nvPr/>
        </p:nvPicPr>
        <p:blipFill>
          <a:blip r:embed="rId9"/>
          <a:stretch>
            <a:fillRect/>
          </a:stretch>
        </p:blipFill>
        <p:spPr>
          <a:xfrm>
            <a:off x="3042328" y="586690"/>
            <a:ext cx="7975600" cy="889000"/>
          </a:xfrm>
          <a:prstGeom prst="rect">
            <a:avLst/>
          </a:prstGeom>
        </p:spPr>
      </p:pic>
      <p:pic>
        <p:nvPicPr>
          <p:cNvPr id="14" name="Picture 13">
            <a:extLst>
              <a:ext uri="{FF2B5EF4-FFF2-40B4-BE49-F238E27FC236}">
                <a16:creationId xmlns:a16="http://schemas.microsoft.com/office/drawing/2014/main" id="{AEC01105-8836-E84D-A3CF-FAA9874C2FD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118294" y="44928"/>
            <a:ext cx="1748240" cy="548312"/>
          </a:xfrm>
          <a:prstGeom prst="rect">
            <a:avLst/>
          </a:prstGeom>
        </p:spPr>
      </p:pic>
      <p:pic>
        <p:nvPicPr>
          <p:cNvPr id="15" name="Picture 14" descr="September 8, 2023&#10;'Radio World' Headline: 'FCC Reminds Stations to Check EAS Readiness'">
            <a:extLst>
              <a:ext uri="{FF2B5EF4-FFF2-40B4-BE49-F238E27FC236}">
                <a16:creationId xmlns:a16="http://schemas.microsoft.com/office/drawing/2014/main" id="{B9E8CD0C-D125-D745-A620-F02C150C88A7}"/>
              </a:ext>
            </a:extLst>
          </p:cNvPr>
          <p:cNvPicPr>
            <a:picLocks noChangeAspect="1"/>
          </p:cNvPicPr>
          <p:nvPr/>
        </p:nvPicPr>
        <p:blipFill>
          <a:blip r:embed="rId11"/>
          <a:stretch>
            <a:fillRect/>
          </a:stretch>
        </p:blipFill>
        <p:spPr>
          <a:xfrm>
            <a:off x="460766" y="4102553"/>
            <a:ext cx="7975600" cy="1117600"/>
          </a:xfrm>
          <a:prstGeom prst="rect">
            <a:avLst/>
          </a:prstGeom>
        </p:spPr>
      </p:pic>
      <p:pic>
        <p:nvPicPr>
          <p:cNvPr id="18" name="Picture 17" descr="July 1, 2023&#10;'Radio World' Headline: 'CTA Campaigns Against AM Mandate Bill: Electronics trade group runs online ads opposing it, says precedent would curb innovation'">
            <a:extLst>
              <a:ext uri="{FF2B5EF4-FFF2-40B4-BE49-F238E27FC236}">
                <a16:creationId xmlns:a16="http://schemas.microsoft.com/office/drawing/2014/main" id="{CA4BAE56-ECD7-D54F-8700-C056DBC508FB}"/>
              </a:ext>
            </a:extLst>
          </p:cNvPr>
          <p:cNvPicPr>
            <a:picLocks noChangeAspect="1"/>
          </p:cNvPicPr>
          <p:nvPr/>
        </p:nvPicPr>
        <p:blipFill>
          <a:blip r:embed="rId12"/>
          <a:stretch>
            <a:fillRect/>
          </a:stretch>
        </p:blipFill>
        <p:spPr>
          <a:xfrm>
            <a:off x="451075" y="4102553"/>
            <a:ext cx="9105900" cy="1587500"/>
          </a:xfrm>
          <a:prstGeom prst="rect">
            <a:avLst/>
          </a:prstGeom>
        </p:spPr>
      </p:pic>
      <p:pic>
        <p:nvPicPr>
          <p:cNvPr id="9" name="Picture 8" descr="July 27, 2023&#10;'Radio World' Headline: 'Senate Committee Passes &quot;AM For Every Vehicle Act,&quot; Sends It to Senate Floor'">
            <a:extLst>
              <a:ext uri="{FF2B5EF4-FFF2-40B4-BE49-F238E27FC236}">
                <a16:creationId xmlns:a16="http://schemas.microsoft.com/office/drawing/2014/main" id="{74ABCD60-52D9-1D4B-959E-2FBE8A5E9DC3}"/>
              </a:ext>
            </a:extLst>
          </p:cNvPr>
          <p:cNvPicPr>
            <a:picLocks noGrp="1" noRot="1" noChangeAspect="1" noMove="1" noResize="1" noEditPoints="1" noAdjustHandles="1" noChangeArrowheads="1" noChangeShapeType="1" noCrop="1"/>
          </p:cNvPicPr>
          <p:nvPr/>
        </p:nvPicPr>
        <p:blipFill>
          <a:blip r:embed="rId13"/>
          <a:stretch>
            <a:fillRect/>
          </a:stretch>
        </p:blipFill>
        <p:spPr>
          <a:xfrm>
            <a:off x="119287" y="4196699"/>
            <a:ext cx="11344488" cy="1418061"/>
          </a:xfrm>
          <a:prstGeom prst="rect">
            <a:avLst/>
          </a:prstGeom>
        </p:spPr>
      </p:pic>
      <p:pic>
        <p:nvPicPr>
          <p:cNvPr id="17" name="Picture 16" descr="August 22, 2023&#10;'The Conversation' Headline: 'Radio Has Been Maui's &quot;Only Lifeline&quot; As Wildfires Rage'">
            <a:extLst>
              <a:ext uri="{FF2B5EF4-FFF2-40B4-BE49-F238E27FC236}">
                <a16:creationId xmlns:a16="http://schemas.microsoft.com/office/drawing/2014/main" id="{9DDB428F-4C21-D244-89B7-4EE64F92883A}"/>
              </a:ext>
            </a:extLst>
          </p:cNvPr>
          <p:cNvPicPr>
            <a:picLocks noChangeAspect="1"/>
          </p:cNvPicPr>
          <p:nvPr/>
        </p:nvPicPr>
        <p:blipFill>
          <a:blip r:embed="rId14"/>
          <a:stretch>
            <a:fillRect/>
          </a:stretch>
        </p:blipFill>
        <p:spPr>
          <a:xfrm>
            <a:off x="800582" y="0"/>
            <a:ext cx="10590835" cy="6858000"/>
          </a:xfrm>
          <a:prstGeom prst="rect">
            <a:avLst/>
          </a:prstGeom>
        </p:spPr>
      </p:pic>
      <p:pic>
        <p:nvPicPr>
          <p:cNvPr id="1030" name="Picture 6">
            <a:extLst>
              <a:ext uri="{FF2B5EF4-FFF2-40B4-BE49-F238E27FC236}">
                <a16:creationId xmlns:a16="http://schemas.microsoft.com/office/drawing/2014/main" id="{2817C938-9C8E-F04E-8F52-CC25584A6736}"/>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44" y="0"/>
            <a:ext cx="12196644" cy="69970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2424303-05BC-FF41-800B-5F151DA819FB}"/>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1841691" y="2040445"/>
            <a:ext cx="1117409" cy="482518"/>
          </a:xfrm>
          <a:prstGeom prst="rect">
            <a:avLst/>
          </a:prstGeom>
        </p:spPr>
      </p:pic>
      <p:pic>
        <p:nvPicPr>
          <p:cNvPr id="21" name="Picture 20" descr="August 14, 2023&#10;Radio Ink Headline: 'Radio Has Been Maui's &quot;Only Lifeline&quot; As Wildfires Rage'">
            <a:extLst>
              <a:ext uri="{FF2B5EF4-FFF2-40B4-BE49-F238E27FC236}">
                <a16:creationId xmlns:a16="http://schemas.microsoft.com/office/drawing/2014/main" id="{E9483517-FA51-E94C-BB38-3A9578963A0D}"/>
              </a:ext>
            </a:extLst>
          </p:cNvPr>
          <p:cNvPicPr>
            <a:picLocks noChangeAspect="1"/>
          </p:cNvPicPr>
          <p:nvPr/>
        </p:nvPicPr>
        <p:blipFill>
          <a:blip r:embed="rId17"/>
          <a:stretch>
            <a:fillRect/>
          </a:stretch>
        </p:blipFill>
        <p:spPr>
          <a:xfrm>
            <a:off x="1838048" y="2527300"/>
            <a:ext cx="7529487" cy="905305"/>
          </a:xfrm>
          <a:prstGeom prst="rect">
            <a:avLst/>
          </a:prstGeom>
        </p:spPr>
      </p:pic>
    </p:spTree>
    <p:extLst>
      <p:ext uri="{BB962C8B-B14F-4D97-AF65-F5344CB8AC3E}">
        <p14:creationId xmlns:p14="http://schemas.microsoft.com/office/powerpoint/2010/main" val="332950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21" presetClass="entr" presetSubtype="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heel(1)">
                                      <p:cBhvr>
                                        <p:cTn id="10" dur="2000"/>
                                        <p:tgtEl>
                                          <p:spTgt spid="1030"/>
                                        </p:tgtEl>
                                      </p:cBhvr>
                                    </p:animEffect>
                                  </p:childTnLst>
                                </p:cTn>
                              </p:par>
                              <p:par>
                                <p:cTn id="11" presetID="21"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heel(1)">
                                      <p:cBhvr>
                                        <p:cTn id="1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Understanding AM/FM/HD Radio Technologies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
        <p:nvSpPr>
          <p:cNvPr id="6" name="Rectangle 5">
            <a:extLst>
              <a:ext uri="{FF2B5EF4-FFF2-40B4-BE49-F238E27FC236}">
                <a16:creationId xmlns:a16="http://schemas.microsoft.com/office/drawing/2014/main" id="{CA80A8DC-16DB-3586-8ED5-B2D31A629572}"/>
              </a:ext>
            </a:extLst>
          </p:cNvPr>
          <p:cNvSpPr/>
          <p:nvPr/>
        </p:nvSpPr>
        <p:spPr>
          <a:xfrm>
            <a:off x="7821206" y="1467331"/>
            <a:ext cx="2972439" cy="1138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Consider: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What are your stations’ goals?</a:t>
            </a:r>
          </a:p>
        </p:txBody>
      </p:sp>
      <p:sp>
        <p:nvSpPr>
          <p:cNvPr id="8" name="Rectangle 7">
            <a:extLst>
              <a:ext uri="{FF2B5EF4-FFF2-40B4-BE49-F238E27FC236}">
                <a16:creationId xmlns:a16="http://schemas.microsoft.com/office/drawing/2014/main" id="{E6A79860-B94B-154B-8E5F-BD462AFE8CF8}"/>
              </a:ext>
            </a:extLst>
          </p:cNvPr>
          <p:cNvSpPr/>
          <p:nvPr/>
        </p:nvSpPr>
        <p:spPr>
          <a:xfrm>
            <a:off x="7821206" y="2877603"/>
            <a:ext cx="2972439" cy="136831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rPr>
              <a:t>Be Familiar with FCC Radio Broadcasting Regulations and Guidance</a:t>
            </a:r>
            <a:r>
              <a:rPr lang="en-US">
                <a:solidFill>
                  <a:srgbClr val="FFFFFF"/>
                </a:solidFill>
                <a:latin typeface="Franklin Gothic Book" panose="020B0503020102020204"/>
              </a:rPr>
              <a:t> for your area.</a:t>
            </a: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10" name="Group 9">
            <a:extLst>
              <a:ext uri="{FF2B5EF4-FFF2-40B4-BE49-F238E27FC236}">
                <a16:creationId xmlns:a16="http://schemas.microsoft.com/office/drawing/2014/main" id="{D17EE84D-7CCC-B843-A297-571FB911B815}"/>
              </a:ext>
              <a:ext uri="{C183D7F6-B498-43B3-948B-1728B52AA6E4}">
                <adec:decorative xmlns:adec="http://schemas.microsoft.com/office/drawing/2017/decorative" val="1"/>
              </a:ext>
            </a:extLst>
          </p:cNvPr>
          <p:cNvGrpSpPr/>
          <p:nvPr/>
        </p:nvGrpSpPr>
        <p:grpSpPr>
          <a:xfrm>
            <a:off x="2120085" y="4609688"/>
            <a:ext cx="8673560" cy="1200329"/>
            <a:chOff x="2184400" y="4604083"/>
            <a:chExt cx="10692261" cy="1265262"/>
          </a:xfrm>
          <a:solidFill>
            <a:schemeClr val="tx2"/>
          </a:solidFill>
        </p:grpSpPr>
        <p:grpSp>
          <p:nvGrpSpPr>
            <p:cNvPr id="3" name="Group 2">
              <a:extLst>
                <a:ext uri="{FF2B5EF4-FFF2-40B4-BE49-F238E27FC236}">
                  <a16:creationId xmlns:a16="http://schemas.microsoft.com/office/drawing/2014/main" id="{E7491C37-CB72-C14F-9580-BC9FF0F7F8B0}"/>
                </a:ext>
              </a:extLst>
            </p:cNvPr>
            <p:cNvGrpSpPr/>
            <p:nvPr/>
          </p:nvGrpSpPr>
          <p:grpSpPr>
            <a:xfrm>
              <a:off x="2184400" y="4901200"/>
              <a:ext cx="7823200" cy="685800"/>
              <a:chOff x="2184400" y="4901200"/>
              <a:chExt cx="7823200" cy="685800"/>
            </a:xfrm>
            <a:grpFill/>
          </p:grpSpPr>
          <p:pic>
            <p:nvPicPr>
              <p:cNvPr id="3074" name="Picture 2" descr="AM / FM Radio Dial&#10;Important Link: FCC Broadcast Radio Links web page">
                <a:hlinkClick r:id="rId3"/>
                <a:extLst>
                  <a:ext uri="{FF2B5EF4-FFF2-40B4-BE49-F238E27FC236}">
                    <a16:creationId xmlns:a16="http://schemas.microsoft.com/office/drawing/2014/main" id="{E47B1780-C4F8-9E4F-B9ED-8C9415FA0D73}"/>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400" y="4901200"/>
                <a:ext cx="7823200" cy="685800"/>
              </a:xfrm>
              <a:prstGeom prst="rect">
                <a:avLst/>
              </a:prstGeom>
              <a:grpFill/>
            </p:spPr>
          </p:pic>
          <p:pic>
            <p:nvPicPr>
              <p:cNvPr id="3076" name="Picture 4">
                <a:hlinkClick r:id="rId3"/>
                <a:extLst>
                  <a:ext uri="{FF2B5EF4-FFF2-40B4-BE49-F238E27FC236}">
                    <a16:creationId xmlns:a16="http://schemas.microsoft.com/office/drawing/2014/main" id="{91751E07-9647-C245-83B0-45CB4B80E62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578" y="5009150"/>
                <a:ext cx="50800" cy="469900"/>
              </a:xfrm>
              <a:prstGeom prst="rect">
                <a:avLst/>
              </a:prstGeom>
              <a:grpFill/>
            </p:spPr>
          </p:pic>
        </p:grpSp>
        <p:sp>
          <p:nvSpPr>
            <p:cNvPr id="9" name="TextBox 8">
              <a:extLst>
                <a:ext uri="{FF2B5EF4-FFF2-40B4-BE49-F238E27FC236}">
                  <a16:creationId xmlns:a16="http://schemas.microsoft.com/office/drawing/2014/main" id="{AD1AFBF4-6EEF-804C-9385-ED1E48A2BCF0}"/>
                </a:ext>
              </a:extLst>
            </p:cNvPr>
            <p:cNvSpPr txBox="1"/>
            <p:nvPr/>
          </p:nvSpPr>
          <p:spPr>
            <a:xfrm>
              <a:off x="10058400" y="4604083"/>
              <a:ext cx="2818261" cy="1265262"/>
            </a:xfrm>
            <a:prstGeom prst="rect">
              <a:avLst/>
            </a:prstGeom>
            <a:grpFill/>
            <a:ln>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rPr>
                <a:t>Click the radio dial to </a:t>
              </a:r>
              <a:r>
                <a:rPr lang="en-US">
                  <a:solidFill>
                    <a:srgbClr val="FFFFFF"/>
                  </a:solidFill>
                  <a:latin typeface="Franklin Gothic Book" panose="020B0503020102020204"/>
                </a:rPr>
                <a:t>view</a:t>
              </a:r>
              <a:r>
                <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rPr>
                <a:t> the FCC Broadcast Radio Links web page.</a:t>
              </a:r>
            </a:p>
          </p:txBody>
        </p:sp>
      </p:grpSp>
      <p:pic>
        <p:nvPicPr>
          <p:cNvPr id="5" name="Picture 4" descr="Communication Radio Antenna Installed Rural Landscape Stock Photo 613507178 | Shutterstock">
            <a:extLst>
              <a:ext uri="{FF2B5EF4-FFF2-40B4-BE49-F238E27FC236}">
                <a16:creationId xmlns:a16="http://schemas.microsoft.com/office/drawing/2014/main" id="{6389A09D-F642-3258-5284-8E7E114FBF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445" b="14470"/>
          <a:stretch/>
        </p:blipFill>
        <p:spPr bwMode="auto">
          <a:xfrm>
            <a:off x="1343672" y="1467331"/>
            <a:ext cx="6023847" cy="315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05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0080D4-0D01-49C8-A14C-395E95151E68}"/>
              </a:ext>
            </a:extLst>
          </p:cNvPr>
          <p:cNvSpPr>
            <a:spLocks noGrp="1"/>
          </p:cNvSpPr>
          <p:nvPr>
            <p:ph type="title" idx="4294967295"/>
          </p:nvPr>
        </p:nvSpPr>
        <p:spPr>
          <a:xfrm>
            <a:off x="10539413" y="6173788"/>
            <a:ext cx="9144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5A5B5D"/>
              </a:solidFill>
              <a:effectLst/>
              <a:uLnTx/>
              <a:uFillTx/>
              <a:latin typeface="+mn-lt"/>
              <a:ea typeface="+mn-ea"/>
              <a:cs typeface="+mn-cs"/>
            </a:endParaRPr>
          </a:p>
        </p:txBody>
      </p:sp>
      <p:pic>
        <p:nvPicPr>
          <p:cNvPr id="5" name="Picture 4" descr="Image of the FCC web page for &quot;Broadcast Radio Links&quot;">
            <a:extLst>
              <a:ext uri="{FF2B5EF4-FFF2-40B4-BE49-F238E27FC236}">
                <a16:creationId xmlns:a16="http://schemas.microsoft.com/office/drawing/2014/main" id="{680FC613-451C-6555-864F-A744AE8183ED}"/>
              </a:ext>
            </a:extLst>
          </p:cNvPr>
          <p:cNvPicPr>
            <a:picLocks noChangeAspect="1"/>
          </p:cNvPicPr>
          <p:nvPr/>
        </p:nvPicPr>
        <p:blipFill>
          <a:blip r:embed="rId3"/>
          <a:stretch>
            <a:fillRect/>
          </a:stretch>
        </p:blipFill>
        <p:spPr>
          <a:xfrm>
            <a:off x="1550504" y="0"/>
            <a:ext cx="8384576" cy="5910439"/>
          </a:xfrm>
          <a:prstGeom prst="rect">
            <a:avLst/>
          </a:prstGeom>
        </p:spPr>
      </p:pic>
    </p:spTree>
    <p:extLst>
      <p:ext uri="{BB962C8B-B14F-4D97-AF65-F5344CB8AC3E}">
        <p14:creationId xmlns:p14="http://schemas.microsoft.com/office/powerpoint/2010/main" val="3485873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24860" y="341934"/>
            <a:ext cx="10069879" cy="10618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Calibri" charset="0"/>
                <a:cs typeface="Calibri" charset="0"/>
              </a:rPr>
              <a:t>HOW HD RADIO TECHNOLOGY WORKS</a:t>
            </a:r>
          </a:p>
        </p:txBody>
      </p:sp>
      <p:sp>
        <p:nvSpPr>
          <p:cNvPr id="10" name="Text Placeholder 9">
            <a:extLst>
              <a:ext uri="{FF2B5EF4-FFF2-40B4-BE49-F238E27FC236}">
                <a16:creationId xmlns:a16="http://schemas.microsoft.com/office/drawing/2014/main" id="{872FF04A-5F08-8F08-A35E-7352DC585216}"/>
              </a:ext>
            </a:extLst>
          </p:cNvPr>
          <p:cNvSpPr>
            <a:spLocks noGrp="1"/>
          </p:cNvSpPr>
          <p:nvPr>
            <p:ph type="body" sz="half" idx="11"/>
          </p:nvPr>
        </p:nvSpPr>
        <p:spPr>
          <a:xfrm>
            <a:off x="9852750" y="2788556"/>
            <a:ext cx="1759107" cy="928396"/>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pPr algn="l"/>
            <a:r>
              <a:rPr lang="en-US" sz="2000" b="1"/>
              <a:t>HOW HD RADIO TECHNOLOGY WORKS</a:t>
            </a:r>
          </a:p>
        </p:txBody>
      </p:sp>
      <p:sp>
        <p:nvSpPr>
          <p:cNvPr id="11" name="Rectangle 10" descr="Displays of the radio frequency (RF) waveforms for AM Analog, FM Analog, AM Hybrid, and FM Hybrid broadcast channel showing the extent of modifications for the digital sidebands and subchannels."/>
          <p:cNvSpPr/>
          <p:nvPr/>
        </p:nvSpPr>
        <p:spPr>
          <a:xfrm>
            <a:off x="6359139" y="337344"/>
            <a:ext cx="3234268" cy="5066766"/>
          </a:xfrm>
          <a:prstGeom prst="rect">
            <a:avLst/>
          </a:prstGeom>
          <a:solidFill>
            <a:srgbClr val="E1E2E4"/>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descr="AM Analog. Bracket showing frequency from -14717 kHz to +14714 kHz. Graphic depicting AM Analog frequency.">
            <a:extLst>
              <a:ext uri="{FF2B5EF4-FFF2-40B4-BE49-F238E27FC236}">
                <a16:creationId xmlns:a16="http://schemas.microsoft.com/office/drawing/2014/main" id="{F48F331D-C372-EA4F-0092-9D5F50008351}"/>
              </a:ext>
            </a:extLst>
          </p:cNvPr>
          <p:cNvGrpSpPr/>
          <p:nvPr/>
        </p:nvGrpSpPr>
        <p:grpSpPr>
          <a:xfrm>
            <a:off x="449407" y="335655"/>
            <a:ext cx="2944085" cy="2384991"/>
            <a:chOff x="449407" y="335655"/>
            <a:chExt cx="2944085" cy="2384991"/>
          </a:xfrm>
        </p:grpSpPr>
        <p:sp>
          <p:nvSpPr>
            <p:cNvPr id="6" name="Rectangle 5" descr="Displays of the radio frequency (RF) waveforms for AM Analog, FM Analog, AM Hybrid, and FM Hybrid broadcast channel showing the extent of modifications for the digital sidebands and subchannels."/>
            <p:cNvSpPr/>
            <p:nvPr/>
          </p:nvSpPr>
          <p:spPr>
            <a:xfrm>
              <a:off x="449407" y="335655"/>
              <a:ext cx="2944085" cy="457059"/>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000" b="1">
                  <a:latin typeface="Arial Narrow" charset="0"/>
                  <a:ea typeface="Arial Narrow" charset="0"/>
                  <a:cs typeface="Arial Narrow" charset="0"/>
                </a:rPr>
                <a:t>AM ANALOG</a:t>
              </a:r>
            </a:p>
          </p:txBody>
        </p:sp>
        <p:grpSp>
          <p:nvGrpSpPr>
            <p:cNvPr id="85" name="Group 84" descr="Displays of the radio frequency (RF) waveforms for AM Analog, FM Analog, AM Hybrid, and FM Hybrid broadcast channel showing the extent of modifications for the digital sidebands and subchannels."/>
            <p:cNvGrpSpPr/>
            <p:nvPr/>
          </p:nvGrpSpPr>
          <p:grpSpPr>
            <a:xfrm>
              <a:off x="638279" y="2294783"/>
              <a:ext cx="2500733" cy="425863"/>
              <a:chOff x="178712" y="5916668"/>
              <a:chExt cx="2500733" cy="425863"/>
            </a:xfrm>
          </p:grpSpPr>
          <p:sp>
            <p:nvSpPr>
              <p:cNvPr id="87" name="Right Bracket 86"/>
              <p:cNvSpPr/>
              <p:nvPr/>
            </p:nvSpPr>
            <p:spPr>
              <a:xfrm rot="5400000">
                <a:off x="1334916" y="4821085"/>
                <a:ext cx="119034" cy="2310199"/>
              </a:xfrm>
              <a:prstGeom prst="rightBracket">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TextBox 87"/>
              <p:cNvSpPr txBox="1"/>
              <p:nvPr/>
            </p:nvSpPr>
            <p:spPr>
              <a:xfrm>
                <a:off x="178712" y="6065532"/>
                <a:ext cx="964413"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-14717 kHz</a:t>
                </a:r>
              </a:p>
            </p:txBody>
          </p:sp>
          <p:sp>
            <p:nvSpPr>
              <p:cNvPr id="89" name="TextBox 88"/>
              <p:cNvSpPr txBox="1"/>
              <p:nvPr/>
            </p:nvSpPr>
            <p:spPr>
              <a:xfrm>
                <a:off x="1718215" y="6065532"/>
                <a:ext cx="961230"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+14717 kHz</a:t>
                </a:r>
              </a:p>
            </p:txBody>
          </p:sp>
          <p:sp>
            <p:nvSpPr>
              <p:cNvPr id="90" name="TextBox 89"/>
              <p:cNvSpPr txBox="1"/>
              <p:nvPr/>
            </p:nvSpPr>
            <p:spPr>
              <a:xfrm>
                <a:off x="1169862" y="6065532"/>
                <a:ext cx="838545"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0 Hz</a:t>
                </a:r>
              </a:p>
            </p:txBody>
          </p:sp>
        </p:grpSp>
        <p:pic>
          <p:nvPicPr>
            <p:cNvPr id="98" name="Picture 97" descr="Displays of the radio frequency (RF) waveforms for AM Analog, FM Analog, AM Hybrid, and FM Hybrid broadcast channel showing the extent of modifications for the digital sidebands and subchannel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0212" y="944358"/>
              <a:ext cx="879063" cy="1420652"/>
            </a:xfrm>
            <a:prstGeom prst="rect">
              <a:avLst/>
            </a:prstGeom>
          </p:spPr>
        </p:pic>
      </p:grpSp>
      <p:grpSp>
        <p:nvGrpSpPr>
          <p:cNvPr id="4" name="Group 3" descr="FM Analog. Bracket showing frequency from -200 kHz to +200 kHz. Graphic showing FM Analog Frequency.">
            <a:extLst>
              <a:ext uri="{FF2B5EF4-FFF2-40B4-BE49-F238E27FC236}">
                <a16:creationId xmlns:a16="http://schemas.microsoft.com/office/drawing/2014/main" id="{E8B2E36B-C490-A71B-46C0-EABA80C2BF32}"/>
              </a:ext>
            </a:extLst>
          </p:cNvPr>
          <p:cNvGrpSpPr/>
          <p:nvPr/>
        </p:nvGrpSpPr>
        <p:grpSpPr>
          <a:xfrm>
            <a:off x="3393492" y="335655"/>
            <a:ext cx="2965648" cy="2384990"/>
            <a:chOff x="3393492" y="335655"/>
            <a:chExt cx="2965648" cy="2384990"/>
          </a:xfrm>
        </p:grpSpPr>
        <p:pic>
          <p:nvPicPr>
            <p:cNvPr id="97" name="Picture 96" descr="Displays of the radio frequency (RF) waveforms for AM Analog, FM Analog, AM Hybrid, and FM Hybrid broadcast channel showing the extent of modifications for the digital sidebands and subchannel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0690" y="1289934"/>
              <a:ext cx="1125585" cy="1063332"/>
            </a:xfrm>
            <a:prstGeom prst="rect">
              <a:avLst/>
            </a:prstGeom>
          </p:spPr>
        </p:pic>
        <p:grpSp>
          <p:nvGrpSpPr>
            <p:cNvPr id="91" name="Group 90" descr="Displays of the radio frequency (RF) waveforms for AM Analog, FM Analog, AM Hybrid, and FM Hybrid broadcast channel showing the extent of modifications for the digital sidebands and subchannels."/>
            <p:cNvGrpSpPr/>
            <p:nvPr/>
          </p:nvGrpSpPr>
          <p:grpSpPr>
            <a:xfrm>
              <a:off x="3553992" y="2309043"/>
              <a:ext cx="2686651" cy="411602"/>
              <a:chOff x="3104585" y="6017125"/>
              <a:chExt cx="2686651" cy="411602"/>
            </a:xfrm>
          </p:grpSpPr>
          <p:sp>
            <p:nvSpPr>
              <p:cNvPr id="93" name="Right Bracket 92"/>
              <p:cNvSpPr/>
              <p:nvPr/>
            </p:nvSpPr>
            <p:spPr>
              <a:xfrm rot="5400000">
                <a:off x="4376970" y="4838546"/>
                <a:ext cx="118526" cy="2475684"/>
              </a:xfrm>
              <a:prstGeom prst="rightBracket">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TextBox 93"/>
              <p:cNvSpPr txBox="1"/>
              <p:nvPr/>
            </p:nvSpPr>
            <p:spPr>
              <a:xfrm>
                <a:off x="3104585" y="6151728"/>
                <a:ext cx="877417"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-200 kHz</a:t>
                </a:r>
              </a:p>
            </p:txBody>
          </p:sp>
          <p:sp>
            <p:nvSpPr>
              <p:cNvPr id="95" name="TextBox 94"/>
              <p:cNvSpPr txBox="1"/>
              <p:nvPr/>
            </p:nvSpPr>
            <p:spPr>
              <a:xfrm>
                <a:off x="4224757" y="6142888"/>
                <a:ext cx="1201979"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0 Hz</a:t>
                </a:r>
              </a:p>
            </p:txBody>
          </p:sp>
          <p:sp>
            <p:nvSpPr>
              <p:cNvPr id="96" name="TextBox 95"/>
              <p:cNvSpPr txBox="1"/>
              <p:nvPr/>
            </p:nvSpPr>
            <p:spPr>
              <a:xfrm>
                <a:off x="5007364" y="6151728"/>
                <a:ext cx="783872"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+200 kHz</a:t>
                </a:r>
              </a:p>
            </p:txBody>
          </p:sp>
        </p:grpSp>
        <p:sp>
          <p:nvSpPr>
            <p:cNvPr id="99" name="Rectangle 98" descr="Displays of the radio frequency (RF) waveforms for AM Analog, FM Analog, AM Hybrid, and FM Hybrid broadcast channel showing the extent of modifications for the digital sidebands and subchannels."/>
            <p:cNvSpPr/>
            <p:nvPr/>
          </p:nvSpPr>
          <p:spPr>
            <a:xfrm>
              <a:off x="3393492" y="335655"/>
              <a:ext cx="2965648" cy="457059"/>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000" b="1">
                  <a:latin typeface="Arial Narrow" charset="0"/>
                  <a:ea typeface="Arial Narrow" charset="0"/>
                  <a:cs typeface="Arial Narrow" charset="0"/>
                </a:rPr>
                <a:t>FM ANALOG</a:t>
              </a:r>
            </a:p>
          </p:txBody>
        </p:sp>
      </p:grpSp>
      <p:grpSp>
        <p:nvGrpSpPr>
          <p:cNvPr id="14" name="Group 13" descr="AM Hybrid. Bracket showing frequency from -14717 kHz to +14717 kHz. Graphic showing AM Hybrid frequency.">
            <a:extLst>
              <a:ext uri="{FF2B5EF4-FFF2-40B4-BE49-F238E27FC236}">
                <a16:creationId xmlns:a16="http://schemas.microsoft.com/office/drawing/2014/main" id="{B90477A6-4702-4826-9893-F529585D49F3}"/>
              </a:ext>
            </a:extLst>
          </p:cNvPr>
          <p:cNvGrpSpPr/>
          <p:nvPr/>
        </p:nvGrpSpPr>
        <p:grpSpPr>
          <a:xfrm>
            <a:off x="449407" y="2985120"/>
            <a:ext cx="2944085" cy="2298926"/>
            <a:chOff x="449407" y="2985120"/>
            <a:chExt cx="2944085" cy="2298926"/>
          </a:xfrm>
        </p:grpSpPr>
        <p:sp>
          <p:nvSpPr>
            <p:cNvPr id="78" name="TextBox 77" descr="Displays of the radio frequency (RF) waveforms for AM Analog, FM Analog, AM Hybrid, and FM Hybrid broadcast channel showing the extent of modifications for the digital sidebands and subchannels."/>
            <p:cNvSpPr txBox="1"/>
            <p:nvPr/>
          </p:nvSpPr>
          <p:spPr>
            <a:xfrm>
              <a:off x="638278" y="5007047"/>
              <a:ext cx="950012"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-14717 kHz</a:t>
              </a:r>
            </a:p>
          </p:txBody>
        </p:sp>
        <p:sp>
          <p:nvSpPr>
            <p:cNvPr id="79" name="TextBox 78" descr="Displays of the radio frequency (RF) waveforms for AM Analog, FM Analog, AM Hybrid, and FM Hybrid broadcast channel showing the extent of modifications for the digital sidebands and subchannels."/>
            <p:cNvSpPr txBox="1"/>
            <p:nvPr/>
          </p:nvSpPr>
          <p:spPr>
            <a:xfrm>
              <a:off x="2177782" y="5007047"/>
              <a:ext cx="961229"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+14717 kHz</a:t>
              </a:r>
            </a:p>
          </p:txBody>
        </p:sp>
        <p:sp>
          <p:nvSpPr>
            <p:cNvPr id="81" name="TextBox 80" descr="Displays of the radio frequency (RF) waveforms for AM Analog, FM Analog, AM Hybrid, and FM Hybrid broadcast channel showing the extent of modifications for the digital sidebands and subchannels."/>
            <p:cNvSpPr txBox="1"/>
            <p:nvPr/>
          </p:nvSpPr>
          <p:spPr>
            <a:xfrm>
              <a:off x="1629429" y="5007047"/>
              <a:ext cx="838545"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0 Hz</a:t>
              </a:r>
            </a:p>
          </p:txBody>
        </p:sp>
        <p:pic>
          <p:nvPicPr>
            <p:cNvPr id="75" name="Picture 74" descr="Displays of the radio frequency (RF) waveforms for AM Analog, FM Analog, AM Hybrid, and FM Hybrid broadcast channel showing the extent of modifications for the digital sidebands and subchannels."/>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1773" y="3565871"/>
              <a:ext cx="2261709" cy="1393172"/>
            </a:xfrm>
            <a:prstGeom prst="rect">
              <a:avLst/>
            </a:prstGeom>
          </p:spPr>
        </p:pic>
        <p:sp>
          <p:nvSpPr>
            <p:cNvPr id="100" name="Rectangle 99" descr="Displays of the radio frequency (RF) waveforms for AM Analog, FM Analog, AM Hybrid, and FM Hybrid broadcast channel showing the extent of modifications for the digital sidebands and subchannels."/>
            <p:cNvSpPr/>
            <p:nvPr/>
          </p:nvSpPr>
          <p:spPr>
            <a:xfrm>
              <a:off x="449407" y="2985120"/>
              <a:ext cx="2944085" cy="457059"/>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000" b="1">
                  <a:latin typeface="Arial Narrow" charset="0"/>
                  <a:ea typeface="Arial Narrow" charset="0"/>
                  <a:cs typeface="Arial Narrow" charset="0"/>
                </a:rPr>
                <a:t>AM HYBRID</a:t>
              </a:r>
            </a:p>
          </p:txBody>
        </p:sp>
      </p:grpSp>
      <p:grpSp>
        <p:nvGrpSpPr>
          <p:cNvPr id="13" name="Group 12" descr="FM Hybrid. Bracket showing frequency from -200 kHz to +200 kHz. Graphic showing FM Hybrid frequency.">
            <a:extLst>
              <a:ext uri="{FF2B5EF4-FFF2-40B4-BE49-F238E27FC236}">
                <a16:creationId xmlns:a16="http://schemas.microsoft.com/office/drawing/2014/main" id="{279F62E8-684D-73E4-2B77-869CE0837481}"/>
              </a:ext>
            </a:extLst>
          </p:cNvPr>
          <p:cNvGrpSpPr/>
          <p:nvPr/>
        </p:nvGrpSpPr>
        <p:grpSpPr>
          <a:xfrm>
            <a:off x="3352354" y="2985120"/>
            <a:ext cx="3006786" cy="2306919"/>
            <a:chOff x="3352354" y="2985120"/>
            <a:chExt cx="3006786" cy="2306919"/>
          </a:xfrm>
        </p:grpSpPr>
        <p:pic>
          <p:nvPicPr>
            <p:cNvPr id="74" name="Picture 73" descr="Displays of the radio frequency (RF) waveforms for AM Analog, FM Analog, AM Hybrid, and FM Hybrid broadcast channel showing the extent of modifications for the digital sidebands and subchannels."/>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15126" y="3865827"/>
              <a:ext cx="2310199" cy="1139628"/>
            </a:xfrm>
            <a:prstGeom prst="rect">
              <a:avLst/>
            </a:prstGeom>
          </p:spPr>
        </p:pic>
        <p:sp>
          <p:nvSpPr>
            <p:cNvPr id="77" name="Right Bracket 76" descr="Displays of the radio frequency (RF) waveforms for AM Analog, FM Analog, AM Hybrid, and FM Hybrid broadcast channel showing the extent of modifications for the digital sidebands and subchannels."/>
            <p:cNvSpPr/>
            <p:nvPr/>
          </p:nvSpPr>
          <p:spPr>
            <a:xfrm rot="5400000">
              <a:off x="4826376" y="3701857"/>
              <a:ext cx="118526" cy="2475684"/>
            </a:xfrm>
            <a:prstGeom prst="rightBracket">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TextBox 79" descr="Displays of the radio frequency (RF) waveforms for AM Analog, FM Analog, AM Hybrid, and FM Hybrid broadcast channel showing the extent of modifications for the digital sidebands and subchannels."/>
            <p:cNvSpPr txBox="1"/>
            <p:nvPr/>
          </p:nvSpPr>
          <p:spPr>
            <a:xfrm>
              <a:off x="3553992" y="5015040"/>
              <a:ext cx="786697"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-200 kHz</a:t>
              </a:r>
            </a:p>
          </p:txBody>
        </p:sp>
        <p:sp>
          <p:nvSpPr>
            <p:cNvPr id="82" name="TextBox 81" descr="Displays of the radio frequency (RF) waveforms for AM Analog, FM Analog, AM Hybrid, and FM Hybrid broadcast channel showing the extent of modifications for the digital sidebands and subchannels."/>
            <p:cNvSpPr txBox="1"/>
            <p:nvPr/>
          </p:nvSpPr>
          <p:spPr>
            <a:xfrm>
              <a:off x="4674164" y="5006200"/>
              <a:ext cx="1201979"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0 Hz</a:t>
              </a:r>
            </a:p>
          </p:txBody>
        </p:sp>
        <p:sp>
          <p:nvSpPr>
            <p:cNvPr id="101" name="Rectangle 100" descr="Displays of the radio frequency (RF) waveforms for AM Analog, FM Analog, AM Hybrid, and FM Hybrid broadcast channel showing the extent of modifications for the digital sidebands and subchannels."/>
            <p:cNvSpPr/>
            <p:nvPr/>
          </p:nvSpPr>
          <p:spPr>
            <a:xfrm>
              <a:off x="3352354" y="2985120"/>
              <a:ext cx="3006786" cy="457059"/>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000" b="1">
                  <a:latin typeface="Arial Narrow" charset="0"/>
                  <a:ea typeface="Arial Narrow" charset="0"/>
                  <a:cs typeface="Arial Narrow" charset="0"/>
                </a:rPr>
                <a:t>FM HYBRID</a:t>
              </a:r>
            </a:p>
          </p:txBody>
        </p:sp>
      </p:grpSp>
      <p:grpSp>
        <p:nvGrpSpPr>
          <p:cNvPr id="7" name="Group 6" descr="AM and FM Analog are prone to interference. Multipath distortion, static, hiss, and pops.">
            <a:extLst>
              <a:ext uri="{FF2B5EF4-FFF2-40B4-BE49-F238E27FC236}">
                <a16:creationId xmlns:a16="http://schemas.microsoft.com/office/drawing/2014/main" id="{57B75940-E02B-3513-6846-893EDE45F86B}"/>
              </a:ext>
            </a:extLst>
          </p:cNvPr>
          <p:cNvGrpSpPr/>
          <p:nvPr/>
        </p:nvGrpSpPr>
        <p:grpSpPr>
          <a:xfrm>
            <a:off x="6359140" y="335655"/>
            <a:ext cx="3261005" cy="2416063"/>
            <a:chOff x="6359140" y="335655"/>
            <a:chExt cx="3261005" cy="2416063"/>
          </a:xfrm>
        </p:grpSpPr>
        <p:sp>
          <p:nvSpPr>
            <p:cNvPr id="46" name="Rectangle 45" descr="Displays of the radio frequency (RF) waveforms for AM Analog, FM Analog, AM Hybrid, and FM Hybrid broadcast channel showing the extent of modifications for the digital sidebands and subchannels."/>
            <p:cNvSpPr/>
            <p:nvPr/>
          </p:nvSpPr>
          <p:spPr>
            <a:xfrm>
              <a:off x="6359140" y="335655"/>
              <a:ext cx="3261005" cy="45705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000" b="1">
                  <a:solidFill>
                    <a:srgbClr val="7030A0"/>
                  </a:solidFill>
                  <a:latin typeface="Arial Narrow" charset="0"/>
                  <a:ea typeface="Arial Narrow" charset="0"/>
                  <a:cs typeface="Arial Narrow" charset="0"/>
                </a:rPr>
                <a:t>PRONE TO INTERFERENCE:</a:t>
              </a:r>
            </a:p>
          </p:txBody>
        </p:sp>
        <p:grpSp>
          <p:nvGrpSpPr>
            <p:cNvPr id="5" name="Group 4" descr="Displays of the radio frequency (RF) waveforms for AM Analog, FM Analog, AM Hybrid, and FM Hybrid broadcast channel showing the extent of modifications for the digital sidebands and subchannels."/>
            <p:cNvGrpSpPr/>
            <p:nvPr/>
          </p:nvGrpSpPr>
          <p:grpSpPr>
            <a:xfrm>
              <a:off x="6595785" y="812726"/>
              <a:ext cx="2769714" cy="1938992"/>
              <a:chOff x="6401023" y="2012616"/>
              <a:chExt cx="2769714" cy="1938992"/>
            </a:xfrm>
          </p:grpSpPr>
          <p:grpSp>
            <p:nvGrpSpPr>
              <p:cNvPr id="34" name="Group 33"/>
              <p:cNvGrpSpPr/>
              <p:nvPr/>
            </p:nvGrpSpPr>
            <p:grpSpPr>
              <a:xfrm>
                <a:off x="6401023" y="2207738"/>
                <a:ext cx="282086" cy="282086"/>
                <a:chOff x="4150587" y="4080055"/>
                <a:chExt cx="375457" cy="375457"/>
              </a:xfrm>
            </p:grpSpPr>
            <p:sp>
              <p:nvSpPr>
                <p:cNvPr id="35" name="Oval 34"/>
                <p:cNvSpPr/>
                <p:nvPr/>
              </p:nvSpPr>
              <p:spPr>
                <a:xfrm>
                  <a:off x="4150587" y="4080055"/>
                  <a:ext cx="375457" cy="375457"/>
                </a:xfrm>
                <a:prstGeom prst="ellipse">
                  <a:avLst/>
                </a:prstGeom>
                <a:solidFill>
                  <a:srgbClr val="FFFFFF"/>
                </a:solid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descr="Check Mark-3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5649" y="4158079"/>
                  <a:ext cx="254577" cy="218681"/>
                </a:xfrm>
                <a:prstGeom prst="rect">
                  <a:avLst/>
                </a:prstGeom>
              </p:spPr>
            </p:pic>
          </p:grpSp>
          <p:sp>
            <p:nvSpPr>
              <p:cNvPr id="47" name="Rectangle 46"/>
              <p:cNvSpPr/>
              <p:nvPr/>
            </p:nvSpPr>
            <p:spPr>
              <a:xfrm>
                <a:off x="6739466" y="2012616"/>
                <a:ext cx="2431271" cy="1938992"/>
              </a:xfrm>
              <a:prstGeom prst="rect">
                <a:avLst/>
              </a:prstGeom>
            </p:spPr>
            <p:txBody>
              <a:bodyPr wrap="square">
                <a:spAutoFit/>
              </a:bodyPr>
              <a:lstStyle/>
              <a:p>
                <a:pPr>
                  <a:lnSpc>
                    <a:spcPts val="3600"/>
                  </a:lnSpc>
                </a:pPr>
                <a:r>
                  <a:rPr lang="en-US">
                    <a:solidFill>
                      <a:schemeClr val="tx1">
                        <a:lumMod val="75000"/>
                        <a:lumOff val="25000"/>
                      </a:schemeClr>
                    </a:solidFill>
                    <a:latin typeface="Calibri Light"/>
                    <a:cs typeface="Calibri Light"/>
                  </a:rPr>
                  <a:t>Multipath distortion</a:t>
                </a:r>
              </a:p>
              <a:p>
                <a:pPr>
                  <a:lnSpc>
                    <a:spcPts val="3600"/>
                  </a:lnSpc>
                </a:pPr>
                <a:r>
                  <a:rPr lang="en-US">
                    <a:solidFill>
                      <a:schemeClr val="tx1">
                        <a:lumMod val="75000"/>
                        <a:lumOff val="25000"/>
                      </a:schemeClr>
                    </a:solidFill>
                    <a:latin typeface="Calibri Light"/>
                    <a:cs typeface="Calibri Light"/>
                  </a:rPr>
                  <a:t>Static</a:t>
                </a:r>
              </a:p>
              <a:p>
                <a:pPr>
                  <a:lnSpc>
                    <a:spcPts val="3600"/>
                  </a:lnSpc>
                </a:pPr>
                <a:r>
                  <a:rPr lang="en-US">
                    <a:solidFill>
                      <a:schemeClr val="tx1">
                        <a:lumMod val="75000"/>
                        <a:lumOff val="25000"/>
                      </a:schemeClr>
                    </a:solidFill>
                    <a:latin typeface="Calibri Light"/>
                    <a:cs typeface="Calibri Light"/>
                  </a:rPr>
                  <a:t>Hiss </a:t>
                </a:r>
              </a:p>
              <a:p>
                <a:pPr>
                  <a:lnSpc>
                    <a:spcPts val="3600"/>
                  </a:lnSpc>
                </a:pPr>
                <a:r>
                  <a:rPr lang="en-US">
                    <a:solidFill>
                      <a:schemeClr val="tx1">
                        <a:lumMod val="75000"/>
                        <a:lumOff val="25000"/>
                      </a:schemeClr>
                    </a:solidFill>
                    <a:latin typeface="Calibri Light"/>
                    <a:cs typeface="Calibri Light"/>
                  </a:rPr>
                  <a:t>Pops</a:t>
                </a:r>
              </a:p>
            </p:txBody>
          </p:sp>
          <p:grpSp>
            <p:nvGrpSpPr>
              <p:cNvPr id="39" name="Group 38"/>
              <p:cNvGrpSpPr/>
              <p:nvPr/>
            </p:nvGrpSpPr>
            <p:grpSpPr>
              <a:xfrm>
                <a:off x="6401023" y="2631014"/>
                <a:ext cx="282086" cy="282086"/>
                <a:chOff x="4150587" y="4080055"/>
                <a:chExt cx="375457" cy="375457"/>
              </a:xfrm>
            </p:grpSpPr>
            <p:sp>
              <p:nvSpPr>
                <p:cNvPr id="40" name="Oval 39"/>
                <p:cNvSpPr/>
                <p:nvPr/>
              </p:nvSpPr>
              <p:spPr>
                <a:xfrm>
                  <a:off x="4150587" y="4080055"/>
                  <a:ext cx="375457" cy="375457"/>
                </a:xfrm>
                <a:prstGeom prst="ellipse">
                  <a:avLst/>
                </a:prstGeom>
                <a:solidFill>
                  <a:srgbClr val="FFFFFF"/>
                </a:solid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Check Mark-3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5649" y="4158079"/>
                  <a:ext cx="254577" cy="218681"/>
                </a:xfrm>
                <a:prstGeom prst="rect">
                  <a:avLst/>
                </a:prstGeom>
              </p:spPr>
            </p:pic>
          </p:grpSp>
          <p:grpSp>
            <p:nvGrpSpPr>
              <p:cNvPr id="42" name="Group 41"/>
              <p:cNvGrpSpPr/>
              <p:nvPr/>
            </p:nvGrpSpPr>
            <p:grpSpPr>
              <a:xfrm>
                <a:off x="6401023" y="3093859"/>
                <a:ext cx="282086" cy="282086"/>
                <a:chOff x="4150587" y="4080055"/>
                <a:chExt cx="375457" cy="375457"/>
              </a:xfrm>
            </p:grpSpPr>
            <p:sp>
              <p:nvSpPr>
                <p:cNvPr id="43" name="Oval 42"/>
                <p:cNvSpPr/>
                <p:nvPr/>
              </p:nvSpPr>
              <p:spPr>
                <a:xfrm>
                  <a:off x="4150587" y="4080055"/>
                  <a:ext cx="375457" cy="375457"/>
                </a:xfrm>
                <a:prstGeom prst="ellipse">
                  <a:avLst/>
                </a:prstGeom>
                <a:solidFill>
                  <a:srgbClr val="FFFFFF"/>
                </a:solid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descr="Check Mark-3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5649" y="4158079"/>
                  <a:ext cx="254577" cy="218681"/>
                </a:xfrm>
                <a:prstGeom prst="rect">
                  <a:avLst/>
                </a:prstGeom>
              </p:spPr>
            </p:pic>
          </p:grpSp>
          <p:grpSp>
            <p:nvGrpSpPr>
              <p:cNvPr id="45" name="Group 44"/>
              <p:cNvGrpSpPr/>
              <p:nvPr/>
            </p:nvGrpSpPr>
            <p:grpSpPr>
              <a:xfrm>
                <a:off x="6401023" y="3538509"/>
                <a:ext cx="282086" cy="282086"/>
                <a:chOff x="4150587" y="4080055"/>
                <a:chExt cx="375457" cy="375457"/>
              </a:xfrm>
            </p:grpSpPr>
            <p:sp>
              <p:nvSpPr>
                <p:cNvPr id="54" name="Oval 53"/>
                <p:cNvSpPr/>
                <p:nvPr/>
              </p:nvSpPr>
              <p:spPr>
                <a:xfrm>
                  <a:off x="4150587" y="4080055"/>
                  <a:ext cx="375457" cy="375457"/>
                </a:xfrm>
                <a:prstGeom prst="ellipse">
                  <a:avLst/>
                </a:prstGeom>
                <a:solidFill>
                  <a:srgbClr val="FFFFFF"/>
                </a:solid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descr="Check Mark-3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5649" y="4158079"/>
                  <a:ext cx="254577" cy="218681"/>
                </a:xfrm>
                <a:prstGeom prst="rect">
                  <a:avLst/>
                </a:prstGeom>
              </p:spPr>
            </p:pic>
          </p:grpSp>
        </p:grpSp>
      </p:grpSp>
      <p:grpSp>
        <p:nvGrpSpPr>
          <p:cNvPr id="8" name="Group 7" descr="Hybrid Mode: enables simultaneous transmission of Analog and Digital Signals. Analog receivers continue to function normally.">
            <a:extLst>
              <a:ext uri="{FF2B5EF4-FFF2-40B4-BE49-F238E27FC236}">
                <a16:creationId xmlns:a16="http://schemas.microsoft.com/office/drawing/2014/main" id="{48AD1932-1437-C4AC-2D6D-3F5EDFD28482}"/>
              </a:ext>
            </a:extLst>
          </p:cNvPr>
          <p:cNvGrpSpPr/>
          <p:nvPr/>
        </p:nvGrpSpPr>
        <p:grpSpPr>
          <a:xfrm>
            <a:off x="6359140" y="2980969"/>
            <a:ext cx="3261005" cy="2514270"/>
            <a:chOff x="6359140" y="2980969"/>
            <a:chExt cx="3261005" cy="2514270"/>
          </a:xfrm>
        </p:grpSpPr>
        <p:sp>
          <p:nvSpPr>
            <p:cNvPr id="48" name="Rectangle 47" descr="Displays of the radio frequency (RF) waveforms for AM Analog, FM Analog, AM Hybrid, and FM Hybrid broadcast channel showing the extent of modifications for the digital sidebands and subchannels."/>
            <p:cNvSpPr/>
            <p:nvPr/>
          </p:nvSpPr>
          <p:spPr>
            <a:xfrm>
              <a:off x="6359140" y="2980969"/>
              <a:ext cx="3261005" cy="45705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000" b="1">
                  <a:solidFill>
                    <a:srgbClr val="7030A0"/>
                  </a:solidFill>
                  <a:latin typeface="Arial Narrow" charset="0"/>
                  <a:ea typeface="Arial Narrow" charset="0"/>
                  <a:cs typeface="Arial Narrow" charset="0"/>
                </a:rPr>
                <a:t>HYBRID MODE:</a:t>
              </a:r>
            </a:p>
          </p:txBody>
        </p:sp>
        <p:sp>
          <p:nvSpPr>
            <p:cNvPr id="64" name="Rectangle 63" descr="Displays of the radio frequency (RF) waveforms for AM Analog, FM Analog, AM Hybrid, and FM Hybrid broadcast channel showing the extent of modifications for the digital sidebands and subchannels."/>
            <p:cNvSpPr/>
            <p:nvPr/>
          </p:nvSpPr>
          <p:spPr>
            <a:xfrm>
              <a:off x="6877871" y="3510080"/>
              <a:ext cx="2674398" cy="1985159"/>
            </a:xfrm>
            <a:prstGeom prst="rect">
              <a:avLst/>
            </a:prstGeom>
          </p:spPr>
          <p:txBody>
            <a:bodyPr wrap="square">
              <a:spAutoFit/>
            </a:bodyPr>
            <a:lstStyle/>
            <a:p>
              <a:r>
                <a:rPr lang="en-US">
                  <a:solidFill>
                    <a:schemeClr val="tx1">
                      <a:lumMod val="75000"/>
                      <a:lumOff val="25000"/>
                    </a:schemeClr>
                  </a:solidFill>
                  <a:latin typeface="Calibri Light"/>
                  <a:cs typeface="Calibri Light"/>
                </a:rPr>
                <a:t>Enables simultaneous transmission of Analog </a:t>
              </a:r>
              <a:br>
                <a:rPr lang="en-US">
                  <a:solidFill>
                    <a:schemeClr val="tx1">
                      <a:lumMod val="75000"/>
                      <a:lumOff val="25000"/>
                    </a:schemeClr>
                  </a:solidFill>
                  <a:latin typeface="Calibri Light"/>
                  <a:cs typeface="Calibri Light"/>
                </a:rPr>
              </a:br>
              <a:r>
                <a:rPr lang="en-US">
                  <a:solidFill>
                    <a:schemeClr val="tx1">
                      <a:lumMod val="75000"/>
                      <a:lumOff val="25000"/>
                    </a:schemeClr>
                  </a:solidFill>
                  <a:latin typeface="Calibri Light"/>
                  <a:cs typeface="Calibri Light"/>
                </a:rPr>
                <a:t>and Digital Signals</a:t>
              </a:r>
            </a:p>
            <a:p>
              <a:endParaRPr lang="en-US">
                <a:solidFill>
                  <a:schemeClr val="tx1">
                    <a:lumMod val="75000"/>
                    <a:lumOff val="25000"/>
                  </a:schemeClr>
                </a:solidFill>
                <a:latin typeface="Calibri Light"/>
                <a:cs typeface="Calibri Light"/>
              </a:endParaRPr>
            </a:p>
            <a:p>
              <a:r>
                <a:rPr lang="en-US">
                  <a:solidFill>
                    <a:schemeClr val="tx1">
                      <a:lumMod val="75000"/>
                      <a:lumOff val="25000"/>
                    </a:schemeClr>
                  </a:solidFill>
                  <a:latin typeface="Calibri Light"/>
                  <a:cs typeface="Calibri Light"/>
                </a:rPr>
                <a:t>Analog receivers continue to function normally</a:t>
              </a:r>
              <a:endParaRPr lang="en-US" sz="1500">
                <a:solidFill>
                  <a:prstClr val="black">
                    <a:lumMod val="75000"/>
                    <a:lumOff val="25000"/>
                  </a:prstClr>
                </a:solidFill>
                <a:latin typeface="Calibri Light"/>
                <a:cs typeface="Calibri Light"/>
              </a:endParaRPr>
            </a:p>
            <a:p>
              <a:endParaRPr lang="en-US" sz="1500">
                <a:solidFill>
                  <a:prstClr val="black">
                    <a:lumMod val="75000"/>
                    <a:lumOff val="25000"/>
                  </a:prstClr>
                </a:solidFill>
                <a:latin typeface="Calibri Light"/>
                <a:cs typeface="Calibri Light"/>
              </a:endParaRPr>
            </a:p>
          </p:txBody>
        </p:sp>
      </p:grpSp>
      <p:grpSp>
        <p:nvGrpSpPr>
          <p:cNvPr id="15" name="Group 14">
            <a:extLst>
              <a:ext uri="{FF2B5EF4-FFF2-40B4-BE49-F238E27FC236}">
                <a16:creationId xmlns:a16="http://schemas.microsoft.com/office/drawing/2014/main" id="{FE74A0D8-CE6D-9594-D770-4535C8B83965}"/>
              </a:ext>
              <a:ext uri="{C183D7F6-B498-43B3-948B-1728B52AA6E4}">
                <adec:decorative xmlns:adec="http://schemas.microsoft.com/office/drawing/2017/decorative" val="1"/>
              </a:ext>
            </a:extLst>
          </p:cNvPr>
          <p:cNvGrpSpPr/>
          <p:nvPr/>
        </p:nvGrpSpPr>
        <p:grpSpPr>
          <a:xfrm>
            <a:off x="6591744" y="3617528"/>
            <a:ext cx="282086" cy="1401295"/>
            <a:chOff x="6591744" y="3617528"/>
            <a:chExt cx="282086" cy="1401295"/>
          </a:xfrm>
        </p:grpSpPr>
        <p:grpSp>
          <p:nvGrpSpPr>
            <p:cNvPr id="65" name="Group 64" descr="Displays of the radio frequency (RF) waveforms for AM Analog, FM Analog, AM Hybrid, and FM Hybrid broadcast channel showing the extent of modifications for the digital sidebands and subchannels."/>
            <p:cNvGrpSpPr/>
            <p:nvPr/>
          </p:nvGrpSpPr>
          <p:grpSpPr>
            <a:xfrm>
              <a:off x="6591744" y="3617528"/>
              <a:ext cx="282086" cy="282086"/>
              <a:chOff x="4150587" y="4080055"/>
              <a:chExt cx="375457" cy="375457"/>
            </a:xfrm>
          </p:grpSpPr>
          <p:sp>
            <p:nvSpPr>
              <p:cNvPr id="66" name="Oval 65"/>
              <p:cNvSpPr/>
              <p:nvPr/>
            </p:nvSpPr>
            <p:spPr>
              <a:xfrm>
                <a:off x="4150587" y="4080055"/>
                <a:ext cx="375457" cy="375457"/>
              </a:xfrm>
              <a:prstGeom prst="ellipse">
                <a:avLst/>
              </a:prstGeom>
              <a:solidFill>
                <a:srgbClr val="FFFFFF"/>
              </a:solid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descr="Check Mark-3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5649" y="4158079"/>
                <a:ext cx="254577" cy="218681"/>
              </a:xfrm>
              <a:prstGeom prst="rect">
                <a:avLst/>
              </a:prstGeom>
            </p:spPr>
          </p:pic>
        </p:grpSp>
        <p:grpSp>
          <p:nvGrpSpPr>
            <p:cNvPr id="68" name="Group 67" descr="Displays of the radio frequency (RF) waveforms for AM Analog, FM Analog, AM Hybrid, and FM Hybrid broadcast channel showing the extent of modifications for the digital sidebands and subchannels."/>
            <p:cNvGrpSpPr/>
            <p:nvPr/>
          </p:nvGrpSpPr>
          <p:grpSpPr>
            <a:xfrm>
              <a:off x="6591744" y="4736737"/>
              <a:ext cx="282086" cy="282086"/>
              <a:chOff x="4150587" y="4080055"/>
              <a:chExt cx="375457" cy="375457"/>
            </a:xfrm>
          </p:grpSpPr>
          <p:sp>
            <p:nvSpPr>
              <p:cNvPr id="69" name="Oval 68"/>
              <p:cNvSpPr/>
              <p:nvPr/>
            </p:nvSpPr>
            <p:spPr>
              <a:xfrm>
                <a:off x="4150587" y="4080055"/>
                <a:ext cx="375457" cy="375457"/>
              </a:xfrm>
              <a:prstGeom prst="ellipse">
                <a:avLst/>
              </a:prstGeom>
              <a:solidFill>
                <a:srgbClr val="FFFFFF"/>
              </a:solidFill>
              <a:ln w="28575" cmpd="sng">
                <a:gradFill flip="none" rotWithShape="1">
                  <a:gsLst>
                    <a:gs pos="0">
                      <a:srgbClr val="D7471F"/>
                    </a:gs>
                    <a:gs pos="100000">
                      <a:srgbClr val="ECA320"/>
                    </a:gs>
                  </a:gsLst>
                  <a:lin ang="183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0" name="Picture 69" descr="Check Mark-3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05649" y="4158079"/>
                <a:ext cx="254577" cy="218681"/>
              </a:xfrm>
              <a:prstGeom prst="rect">
                <a:avLst/>
              </a:prstGeom>
            </p:spPr>
          </p:pic>
        </p:grpSp>
      </p:grpSp>
      <p:sp>
        <p:nvSpPr>
          <p:cNvPr id="76" name="Right Bracket 75">
            <a:extLst>
              <a:ext uri="{C183D7F6-B498-43B3-948B-1728B52AA6E4}">
                <adec:decorative xmlns:adec="http://schemas.microsoft.com/office/drawing/2017/decorative" val="1"/>
              </a:ext>
            </a:extLst>
          </p:cNvPr>
          <p:cNvSpPr/>
          <p:nvPr/>
        </p:nvSpPr>
        <p:spPr>
          <a:xfrm rot="5400000">
            <a:off x="1794482" y="3762600"/>
            <a:ext cx="119034" cy="2310199"/>
          </a:xfrm>
          <a:prstGeom prst="rightBracket">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3" name="Straight Connector 82">
            <a:extLst>
              <a:ext uri="{C183D7F6-B498-43B3-948B-1728B52AA6E4}">
                <adec:decorative xmlns:adec="http://schemas.microsoft.com/office/drawing/2017/decorative" val="1"/>
              </a:ext>
            </a:extLst>
          </p:cNvPr>
          <p:cNvCxnSpPr/>
          <p:nvPr/>
        </p:nvCxnSpPr>
        <p:spPr>
          <a:xfrm flipV="1">
            <a:off x="3370341" y="3508885"/>
            <a:ext cx="0" cy="1822541"/>
          </a:xfrm>
          <a:prstGeom prst="line">
            <a:avLst/>
          </a:prstGeom>
          <a:ln w="19050" cmpd="sng">
            <a:solidFill>
              <a:srgbClr val="313131"/>
            </a:solidFill>
            <a:prstDash val="dot"/>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5466274" y="5015040"/>
            <a:ext cx="774368" cy="276999"/>
          </a:xfrm>
          <a:prstGeom prst="rect">
            <a:avLst/>
          </a:prstGeom>
          <a:noFill/>
        </p:spPr>
        <p:txBody>
          <a:bodyPr wrap="square" rtlCol="0">
            <a:spAutoFit/>
          </a:bodyPr>
          <a:lstStyle/>
          <a:p>
            <a:r>
              <a:rPr lang="en-US" sz="1200">
                <a:solidFill>
                  <a:schemeClr val="bg1">
                    <a:lumMod val="50000"/>
                  </a:schemeClr>
                </a:solidFill>
                <a:latin typeface="Calibri" charset="0"/>
                <a:ea typeface="Calibri" charset="0"/>
                <a:cs typeface="Calibri" charset="0"/>
              </a:rPr>
              <a:t>+200 kHz</a:t>
            </a:r>
          </a:p>
        </p:txBody>
      </p:sp>
      <p:cxnSp>
        <p:nvCxnSpPr>
          <p:cNvPr id="102" name="Straight Connector 101">
            <a:extLst>
              <a:ext uri="{C183D7F6-B498-43B3-948B-1728B52AA6E4}">
                <adec:decorative xmlns:adec="http://schemas.microsoft.com/office/drawing/2017/decorative" val="1"/>
              </a:ext>
            </a:extLst>
          </p:cNvPr>
          <p:cNvCxnSpPr/>
          <p:nvPr/>
        </p:nvCxnSpPr>
        <p:spPr>
          <a:xfrm flipV="1">
            <a:off x="3370341" y="966015"/>
            <a:ext cx="0" cy="1822541"/>
          </a:xfrm>
          <a:prstGeom prst="line">
            <a:avLst/>
          </a:prstGeom>
          <a:ln w="19050" cmpd="sng">
            <a:solidFill>
              <a:srgbClr val="313131"/>
            </a:solidFill>
            <a:prstDash val="dot"/>
          </a:ln>
          <a:effectLst/>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2DE63166-5ED0-F5C6-8702-D69F51823C07}"/>
              </a:ext>
            </a:extLst>
          </p:cNvPr>
          <p:cNvSpPr>
            <a:spLocks noGrp="1"/>
          </p:cNvSpPr>
          <p:nvPr>
            <p:ph type="body" sz="quarter" idx="10"/>
          </p:nvPr>
        </p:nvSpPr>
        <p:spPr/>
        <p:txBody>
          <a:bodyPr/>
          <a:lstStyle/>
          <a:p>
            <a:r>
              <a:rPr lang="en-US"/>
              <a:t>Source: </a:t>
            </a:r>
            <a:r>
              <a:rPr lang="en-US" err="1"/>
              <a:t>Xperi</a:t>
            </a:r>
            <a:r>
              <a:rPr lang="en-US"/>
              <a:t> Corporation</a:t>
            </a:r>
          </a:p>
        </p:txBody>
      </p:sp>
      <p:pic>
        <p:nvPicPr>
          <p:cNvPr id="12" name="Picture 11">
            <a:extLst>
              <a:ext uri="{FF2B5EF4-FFF2-40B4-BE49-F238E27FC236}">
                <a16:creationId xmlns:a16="http://schemas.microsoft.com/office/drawing/2014/main" id="{F21567DC-F31C-89E4-BF59-A6C226074C3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5413" y="5300582"/>
            <a:ext cx="1376490" cy="570956"/>
          </a:xfrm>
          <a:prstGeom prst="rect">
            <a:avLst/>
          </a:prstGeom>
        </p:spPr>
      </p:pic>
    </p:spTree>
    <p:extLst>
      <p:ext uri="{BB962C8B-B14F-4D97-AF65-F5344CB8AC3E}">
        <p14:creationId xmlns:p14="http://schemas.microsoft.com/office/powerpoint/2010/main" val="637467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0F9623-B41C-4909-957C-27C0E549E4A0}"/>
              </a:ext>
            </a:extLst>
          </p:cNvPr>
          <p:cNvSpPr>
            <a:spLocks noGrp="1"/>
          </p:cNvSpPr>
          <p:nvPr>
            <p:ph type="title" idx="4294967295"/>
          </p:nvPr>
        </p:nvSpPr>
        <p:spPr>
          <a:xfrm>
            <a:off x="2676525" y="388938"/>
            <a:ext cx="6838950" cy="4778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457200" rtl="0" eaLnBrk="1" fontAlgn="auto" latinLnBrk="0" hangingPunct="1">
              <a:lnSpc>
                <a:spcPts val="2200"/>
              </a:lnSpc>
              <a:spcBef>
                <a:spcPts val="1500"/>
              </a:spcBef>
              <a:spcAft>
                <a:spcPts val="0"/>
              </a:spcAft>
              <a:buClr>
                <a:schemeClr val="accent3">
                  <a:lumMod val="75000"/>
                </a:schemeClr>
              </a:buClr>
              <a:buSzTx/>
              <a:buFont typeface="Wingdings" charset="2"/>
              <a:buNone/>
              <a:tabLst/>
              <a:defRPr/>
            </a:pPr>
            <a:r>
              <a:rPr kumimoji="0" lang="en-US" sz="3200" b="1" i="0" u="none" strike="noStrike" kern="1200" cap="none" spc="0" normalizeH="0" baseline="0" noProof="0">
                <a:ln>
                  <a:noFill/>
                </a:ln>
                <a:solidFill>
                  <a:schemeClr val="tx1"/>
                </a:solidFill>
                <a:effectLst/>
                <a:uLnTx/>
                <a:uFillTx/>
                <a:latin typeface="+mn-lt"/>
                <a:ea typeface="+mn-ea"/>
                <a:cs typeface="+mn-cs"/>
              </a:rPr>
              <a:t>FM BROADCAST COVERAGE</a:t>
            </a:r>
          </a:p>
        </p:txBody>
      </p:sp>
      <p:pic>
        <p:nvPicPr>
          <p:cNvPr id="6" name="Picture 5" descr="HD Radio Coverage Map for WXTU-FM. Charting the HD reception and analog reception patterns, including 1st and 2nd adjacent interference.">
            <a:extLst>
              <a:ext uri="{FF2B5EF4-FFF2-40B4-BE49-F238E27FC236}">
                <a16:creationId xmlns:a16="http://schemas.microsoft.com/office/drawing/2014/main" id="{20583009-399E-8446-F253-C8D2F7FA8D3F}"/>
              </a:ext>
            </a:extLst>
          </p:cNvPr>
          <p:cNvPicPr>
            <a:picLocks noChangeAspect="1"/>
          </p:cNvPicPr>
          <p:nvPr/>
        </p:nvPicPr>
        <p:blipFill>
          <a:blip r:embed="rId3"/>
          <a:stretch>
            <a:fillRect/>
          </a:stretch>
        </p:blipFill>
        <p:spPr>
          <a:xfrm>
            <a:off x="2676525" y="866775"/>
            <a:ext cx="6838950" cy="5124450"/>
          </a:xfrm>
          <a:prstGeom prst="rect">
            <a:avLst/>
          </a:prstGeom>
        </p:spPr>
      </p:pic>
      <p:sp>
        <p:nvSpPr>
          <p:cNvPr id="8" name="Text Placeholder 8">
            <a:extLst>
              <a:ext uri="{FF2B5EF4-FFF2-40B4-BE49-F238E27FC236}">
                <a16:creationId xmlns:a16="http://schemas.microsoft.com/office/drawing/2014/main" id="{5815AFAF-9483-29BF-E519-16E3DD30F342}"/>
              </a:ext>
            </a:extLst>
          </p:cNvPr>
          <p:cNvSpPr>
            <a:spLocks noGrp="1"/>
          </p:cNvSpPr>
          <p:nvPr>
            <p:ph type="body" sz="quarter" idx="10"/>
          </p:nvPr>
        </p:nvSpPr>
        <p:spPr>
          <a:xfrm>
            <a:off x="449407" y="5274393"/>
            <a:ext cx="3310144" cy="528224"/>
          </a:xfrm>
        </p:spPr>
        <p:txBody>
          <a:bodyPr/>
          <a:lstStyle/>
          <a:p>
            <a:r>
              <a:rPr lang="en-US"/>
              <a:t>Source: </a:t>
            </a:r>
            <a:r>
              <a:rPr lang="en-US" err="1"/>
              <a:t>Xperi</a:t>
            </a:r>
            <a:r>
              <a:rPr lang="en-US"/>
              <a:t> Corporation</a:t>
            </a:r>
          </a:p>
        </p:txBody>
      </p:sp>
      <p:sp>
        <p:nvSpPr>
          <p:cNvPr id="4" name="Footer Placeholder 3">
            <a:extLst>
              <a:ext uri="{FF2B5EF4-FFF2-40B4-BE49-F238E27FC236}">
                <a16:creationId xmlns:a16="http://schemas.microsoft.com/office/drawing/2014/main" id="{342643AE-99C3-C01D-4DE9-D04FBB139393}"/>
              </a:ext>
            </a:extLst>
          </p:cNvPr>
          <p:cNvSpPr>
            <a:spLocks noGrp="1"/>
          </p:cNvSpPr>
          <p:nvPr>
            <p:ph type="ftr" sz="quarter" idx="12"/>
          </p:nvPr>
        </p:nvSpPr>
        <p:spPr/>
        <p:txBody>
          <a:bodyPr/>
          <a:lstStyle/>
          <a:p>
            <a:r>
              <a:rPr lang="en-US"/>
              <a:t>Federal Emergency Management Agency</a:t>
            </a:r>
          </a:p>
        </p:txBody>
      </p:sp>
      <p:sp>
        <p:nvSpPr>
          <p:cNvPr id="5" name="Slide Number Placeholder 4">
            <a:extLst>
              <a:ext uri="{FF2B5EF4-FFF2-40B4-BE49-F238E27FC236}">
                <a16:creationId xmlns:a16="http://schemas.microsoft.com/office/drawing/2014/main" id="{40D712F5-149A-A67E-303E-D0CF1E8B7628}"/>
              </a:ext>
            </a:extLst>
          </p:cNvPr>
          <p:cNvSpPr>
            <a:spLocks noGrp="1"/>
          </p:cNvSpPr>
          <p:nvPr>
            <p:ph type="sldNum" sz="quarter" idx="13"/>
          </p:nvPr>
        </p:nvSpPr>
        <p:spPr/>
        <p:txBody>
          <a:bodyPr/>
          <a:lstStyle/>
          <a:p>
            <a:fld id="{8FCC257D-A786-9244-9E17-CE618C8B9275}" type="slidenum">
              <a:rPr lang="en-US" smtClean="0"/>
              <a:pPr/>
              <a:t>37</a:t>
            </a:fld>
            <a:endParaRPr lang="en-US"/>
          </a:p>
        </p:txBody>
      </p:sp>
    </p:spTree>
    <p:extLst>
      <p:ext uri="{BB962C8B-B14F-4D97-AF65-F5344CB8AC3E}">
        <p14:creationId xmlns:p14="http://schemas.microsoft.com/office/powerpoint/2010/main" val="1743238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43E71C-8DFA-0AA7-D32A-2412D7DC0A43}"/>
              </a:ext>
            </a:extLst>
          </p:cNvPr>
          <p:cNvSpPr>
            <a:spLocks noGrp="1"/>
          </p:cNvSpPr>
          <p:nvPr>
            <p:ph type="title"/>
          </p:nvPr>
        </p:nvSpPr>
        <p:spPr/>
        <p:txBody>
          <a:bodyPr/>
          <a:lstStyle/>
          <a:p>
            <a:r>
              <a:rPr lang="en-US"/>
              <a:t>U.S. FM Radio Coverage Map</a:t>
            </a:r>
          </a:p>
        </p:txBody>
      </p:sp>
      <p:pic>
        <p:nvPicPr>
          <p:cNvPr id="6" name="Picture 5" descr="Image of the FM Broadcast Coverage for the United States, including Alaska, Hawaii and Puerto Rico, showing various gaps.">
            <a:extLst>
              <a:ext uri="{FF2B5EF4-FFF2-40B4-BE49-F238E27FC236}">
                <a16:creationId xmlns:a16="http://schemas.microsoft.com/office/drawing/2014/main" id="{87B22697-6ADF-C7D4-C9D4-BFEFA27CC5A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463726" y="1309753"/>
            <a:ext cx="7002682" cy="4750071"/>
          </a:xfrm>
          <a:prstGeom prst="rect">
            <a:avLst/>
          </a:prstGeom>
        </p:spPr>
      </p:pic>
      <p:sp>
        <p:nvSpPr>
          <p:cNvPr id="4" name="Slide Number Placeholder 3">
            <a:extLst>
              <a:ext uri="{FF2B5EF4-FFF2-40B4-BE49-F238E27FC236}">
                <a16:creationId xmlns:a16="http://schemas.microsoft.com/office/drawing/2014/main" id="{324A03EC-B609-4A57-1473-84AAF6111306}"/>
              </a:ext>
            </a:extLst>
          </p:cNvPr>
          <p:cNvSpPr>
            <a:spLocks noGrp="1"/>
          </p:cNvSpPr>
          <p:nvPr>
            <p:ph type="sldNum" sz="quarter" idx="12"/>
          </p:nvPr>
        </p:nvSpPr>
        <p:spPr/>
        <p:txBody>
          <a:bodyPr/>
          <a:lstStyle/>
          <a:p>
            <a:fld id="{8FCC257D-A786-9244-9E17-CE618C8B9275}" type="slidenum">
              <a:rPr lang="en-US" smtClean="0"/>
              <a:pPr/>
              <a:t>38</a:t>
            </a:fld>
            <a:endParaRPr lang="en-US"/>
          </a:p>
        </p:txBody>
      </p:sp>
    </p:spTree>
    <p:extLst>
      <p:ext uri="{BB962C8B-B14F-4D97-AF65-F5344CB8AC3E}">
        <p14:creationId xmlns:p14="http://schemas.microsoft.com/office/powerpoint/2010/main" val="299711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2DC71F9-B52F-916A-B9AA-386AD690835D}"/>
              </a:ext>
            </a:extLst>
          </p:cNvPr>
          <p:cNvSpPr>
            <a:spLocks noGrp="1"/>
          </p:cNvSpPr>
          <p:nvPr>
            <p:ph type="title" idx="4294967295"/>
          </p:nvPr>
        </p:nvSpPr>
        <p:spPr>
          <a:xfrm>
            <a:off x="345234" y="27259"/>
            <a:ext cx="862073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3C4143"/>
                </a:solidFill>
                <a:effectLst/>
                <a:uLnTx/>
                <a:uFillTx/>
                <a:latin typeface="Arial"/>
                <a:ea typeface="Calibri" charset="0"/>
                <a:cs typeface="Calibri" charset="0"/>
              </a:rPr>
              <a:t>HD RADIO TECHNOLOGY</a:t>
            </a:r>
            <a:br>
              <a:rPr kumimoji="0" lang="en-US" sz="4000" b="0" i="0" u="none" strike="noStrike" kern="1200" cap="none" spc="0" normalizeH="0" baseline="0" noProof="0">
                <a:ln>
                  <a:noFill/>
                </a:ln>
                <a:solidFill>
                  <a:srgbClr val="3C4143"/>
                </a:solidFill>
                <a:effectLst/>
                <a:uLnTx/>
                <a:uFillTx/>
                <a:latin typeface="Arial"/>
                <a:ea typeface="Calibri" charset="0"/>
                <a:cs typeface="Calibri" charset="0"/>
              </a:rPr>
            </a:br>
            <a:r>
              <a:rPr kumimoji="0" lang="en-US" sz="4000" b="0" i="0" u="none" strike="noStrike" kern="1200" cap="none" spc="0" normalizeH="0" baseline="0" noProof="0">
                <a:ln>
                  <a:noFill/>
                </a:ln>
                <a:solidFill>
                  <a:srgbClr val="3C4143"/>
                </a:solidFill>
                <a:effectLst/>
                <a:uLnTx/>
                <a:uFillTx/>
                <a:latin typeface="Arial"/>
                <a:ea typeface="Calibri" charset="0"/>
                <a:cs typeface="Calibri" charset="0"/>
              </a:rPr>
              <a:t>BY THE NUMBERS</a:t>
            </a:r>
          </a:p>
        </p:txBody>
      </p:sp>
      <p:pic>
        <p:nvPicPr>
          <p:cNvPr id="6" name="Picture 5" descr="Image of continental US deployments of HD Radio technology for markets that have HD Radio broadcasts, with a descriptive key showing market ranks for metropolitan areas. Image courtesy Xperi Corporation and Nielsen.">
            <a:extLst>
              <a:ext uri="{FF2B5EF4-FFF2-40B4-BE49-F238E27FC236}">
                <a16:creationId xmlns:a16="http://schemas.microsoft.com/office/drawing/2014/main" id="{AAFCB6A8-1CC4-3AC5-A558-51B8E9FD7CC7}"/>
              </a:ext>
            </a:extLst>
          </p:cNvPr>
          <p:cNvPicPr>
            <a:picLocks noChangeAspect="1"/>
          </p:cNvPicPr>
          <p:nvPr/>
        </p:nvPicPr>
        <p:blipFill>
          <a:blip r:embed="rId3">
            <a:clrChange>
              <a:clrFrom>
                <a:srgbClr val="FCFCFC"/>
              </a:clrFrom>
              <a:clrTo>
                <a:srgbClr val="FCFCFC">
                  <a:alpha val="0"/>
                </a:srgbClr>
              </a:clrTo>
            </a:clrChange>
            <a:extLst>
              <a:ext uri="{BEBA8EAE-BF5A-486C-A8C5-ECC9F3942E4B}">
                <a14:imgProps xmlns:a14="http://schemas.microsoft.com/office/drawing/2010/main">
                  <a14:imgLayer r:embed="rId4">
                    <a14:imgEffect>
                      <a14:brightnessContrast bright="-1000" contrast="10000"/>
                    </a14:imgEffect>
                  </a14:imgLayer>
                </a14:imgProps>
              </a:ext>
              <a:ext uri="{28A0092B-C50C-407E-A947-70E740481C1C}">
                <a14:useLocalDpi xmlns:a14="http://schemas.microsoft.com/office/drawing/2010/main" val="0"/>
              </a:ext>
            </a:extLst>
          </a:blip>
          <a:stretch>
            <a:fillRect/>
          </a:stretch>
        </p:blipFill>
        <p:spPr>
          <a:xfrm>
            <a:off x="272906" y="1213809"/>
            <a:ext cx="8774808" cy="4898715"/>
          </a:xfrm>
          <a:prstGeom prst="rect">
            <a:avLst/>
          </a:prstGeom>
        </p:spPr>
      </p:pic>
      <p:sp>
        <p:nvSpPr>
          <p:cNvPr id="5" name="Subtitle 6">
            <a:extLst>
              <a:ext uri="{FF2B5EF4-FFF2-40B4-BE49-F238E27FC236}">
                <a16:creationId xmlns:a16="http://schemas.microsoft.com/office/drawing/2014/main" id="{EA91CE1B-9650-3BAF-D7CD-F201030BDFE4}"/>
              </a:ext>
            </a:extLst>
          </p:cNvPr>
          <p:cNvSpPr txBox="1">
            <a:spLocks/>
          </p:cNvSpPr>
          <p:nvPr/>
        </p:nvSpPr>
        <p:spPr bwMode="auto">
          <a:xfrm>
            <a:off x="8575308" y="1149209"/>
            <a:ext cx="3424482" cy="502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ctr" rtl="0" eaLnBrk="0" fontAlgn="base" hangingPunct="0">
              <a:lnSpc>
                <a:spcPct val="80000"/>
              </a:lnSpc>
              <a:spcBef>
                <a:spcPts val="1500"/>
              </a:spcBef>
              <a:spcAft>
                <a:spcPct val="0"/>
              </a:spcAft>
              <a:buNone/>
              <a:defRPr sz="2300">
                <a:solidFill>
                  <a:schemeClr val="tx1"/>
                </a:solidFill>
                <a:latin typeface="+mn-lt"/>
                <a:ea typeface="+mn-ea"/>
                <a:cs typeface="+mn-cs"/>
                <a:sym typeface="Gill Sans" pitchFamily="-1" charset="0"/>
              </a:defRPr>
            </a:lvl1pPr>
            <a:lvl2pPr marL="286984" indent="0" algn="ctr" rtl="0" eaLnBrk="0" fontAlgn="base" hangingPunct="0">
              <a:spcBef>
                <a:spcPts val="1500"/>
              </a:spcBef>
              <a:spcAft>
                <a:spcPct val="0"/>
              </a:spcAft>
              <a:buNone/>
              <a:defRPr sz="2300">
                <a:solidFill>
                  <a:schemeClr val="tx1"/>
                </a:solidFill>
                <a:latin typeface="+mn-lt"/>
                <a:ea typeface="+mn-ea"/>
                <a:cs typeface="+mn-cs"/>
                <a:sym typeface="Gill Sans" pitchFamily="-1" charset="0"/>
              </a:defRPr>
            </a:lvl2pPr>
            <a:lvl3pPr marL="573969" indent="0" algn="ctr" rtl="0" eaLnBrk="0" fontAlgn="base" hangingPunct="0">
              <a:spcBef>
                <a:spcPts val="1500"/>
              </a:spcBef>
              <a:spcAft>
                <a:spcPct val="0"/>
              </a:spcAft>
              <a:buNone/>
              <a:defRPr sz="2300">
                <a:solidFill>
                  <a:schemeClr val="tx1"/>
                </a:solidFill>
                <a:latin typeface="+mn-lt"/>
                <a:ea typeface="+mn-ea"/>
                <a:cs typeface="+mn-cs"/>
                <a:sym typeface="Gill Sans" pitchFamily="-1" charset="0"/>
              </a:defRPr>
            </a:lvl3pPr>
            <a:lvl4pPr marL="860953" indent="0" algn="ctr" rtl="0" eaLnBrk="0" fontAlgn="base" hangingPunct="0">
              <a:spcBef>
                <a:spcPts val="1500"/>
              </a:spcBef>
              <a:spcAft>
                <a:spcPct val="0"/>
              </a:spcAft>
              <a:buNone/>
              <a:defRPr sz="2300">
                <a:solidFill>
                  <a:schemeClr val="tx1"/>
                </a:solidFill>
                <a:latin typeface="+mn-lt"/>
                <a:ea typeface="+mn-ea"/>
                <a:cs typeface="+mn-cs"/>
                <a:sym typeface="Gill Sans" pitchFamily="-1" charset="0"/>
              </a:defRPr>
            </a:lvl4pPr>
            <a:lvl5pPr marL="1147938" indent="0" algn="ctr" rtl="0" eaLnBrk="0" fontAlgn="base" hangingPunct="0">
              <a:spcBef>
                <a:spcPts val="1500"/>
              </a:spcBef>
              <a:spcAft>
                <a:spcPct val="0"/>
              </a:spcAft>
              <a:buNone/>
              <a:defRPr sz="2300">
                <a:solidFill>
                  <a:schemeClr val="tx1"/>
                </a:solidFill>
                <a:latin typeface="+mn-lt"/>
                <a:ea typeface="+mn-ea"/>
                <a:cs typeface="+mn-cs"/>
                <a:sym typeface="Gill Sans" pitchFamily="-1" charset="0"/>
              </a:defRPr>
            </a:lvl5pPr>
            <a:lvl6pPr marL="1434922" indent="0" algn="ctr" rtl="0" fontAlgn="base">
              <a:spcBef>
                <a:spcPts val="1506"/>
              </a:spcBef>
              <a:spcAft>
                <a:spcPct val="0"/>
              </a:spcAft>
              <a:buNone/>
              <a:defRPr sz="2300">
                <a:solidFill>
                  <a:schemeClr val="tx1"/>
                </a:solidFill>
                <a:latin typeface="+mn-lt"/>
                <a:ea typeface="+mn-ea"/>
                <a:cs typeface="+mn-cs"/>
                <a:sym typeface="Gill Sans" pitchFamily="-1" charset="0"/>
              </a:defRPr>
            </a:lvl6pPr>
            <a:lvl7pPr marL="1721907" indent="0" algn="ctr" rtl="0" fontAlgn="base">
              <a:spcBef>
                <a:spcPts val="1506"/>
              </a:spcBef>
              <a:spcAft>
                <a:spcPct val="0"/>
              </a:spcAft>
              <a:buNone/>
              <a:defRPr sz="2300">
                <a:solidFill>
                  <a:schemeClr val="tx1"/>
                </a:solidFill>
                <a:latin typeface="+mn-lt"/>
                <a:ea typeface="+mn-ea"/>
                <a:cs typeface="+mn-cs"/>
                <a:sym typeface="Gill Sans" pitchFamily="-1" charset="0"/>
              </a:defRPr>
            </a:lvl7pPr>
            <a:lvl8pPr marL="2008891" indent="0" algn="ctr" rtl="0" fontAlgn="base">
              <a:spcBef>
                <a:spcPts val="1506"/>
              </a:spcBef>
              <a:spcAft>
                <a:spcPct val="0"/>
              </a:spcAft>
              <a:buNone/>
              <a:defRPr sz="2300">
                <a:solidFill>
                  <a:schemeClr val="tx1"/>
                </a:solidFill>
                <a:latin typeface="+mn-lt"/>
                <a:ea typeface="+mn-ea"/>
                <a:cs typeface="+mn-cs"/>
                <a:sym typeface="Gill Sans" pitchFamily="-1" charset="0"/>
              </a:defRPr>
            </a:lvl8pPr>
            <a:lvl9pPr marL="2295876" indent="0" algn="ctr" rtl="0" fontAlgn="base">
              <a:spcBef>
                <a:spcPts val="1506"/>
              </a:spcBef>
              <a:spcAft>
                <a:spcPct val="0"/>
              </a:spcAft>
              <a:buNone/>
              <a:defRPr sz="2300">
                <a:solidFill>
                  <a:schemeClr val="tx1"/>
                </a:solidFill>
                <a:latin typeface="+mn-lt"/>
                <a:ea typeface="+mn-ea"/>
                <a:cs typeface="+mn-cs"/>
                <a:sym typeface="Gill Sans" pitchFamily="-1" charset="0"/>
              </a:defRPr>
            </a:lvl9pPr>
          </a:lstStyle>
          <a:p>
            <a:pPr marL="627063" marR="0" lvl="1" indent="-339725" algn="r" defTabSz="914400" rtl="0" eaLnBrk="1" fontAlgn="base" latinLnBrk="0" hangingPunct="1">
              <a:lnSpc>
                <a:spcPct val="102000"/>
              </a:lnSpc>
              <a:spcBef>
                <a:spcPts val="0"/>
              </a:spcBef>
              <a:spcAft>
                <a:spcPts val="1600"/>
              </a:spcAft>
              <a:buClr>
                <a:srgbClr val="CC3A28"/>
              </a:buClr>
              <a:buSzPct val="300000"/>
              <a:buFontTx/>
              <a:buBlip>
                <a:blip r:embed="rId5"/>
              </a:buBlip>
              <a:tabLst/>
              <a:defRPr/>
            </a:pPr>
            <a:r>
              <a:rPr kumimoji="0" lang="en-US" sz="2000" b="1" i="0" u="none" strike="noStrike" kern="100" cap="none" spc="-40" normalizeH="0" baseline="0" noProof="0">
                <a:ln>
                  <a:noFill/>
                </a:ln>
                <a:solidFill>
                  <a:srgbClr val="3C4144"/>
                </a:solidFill>
                <a:effectLst/>
                <a:uLnTx/>
                <a:uFillTx/>
                <a:ea typeface="+mn-ea"/>
                <a:cs typeface="+mn-cs"/>
                <a:sym typeface="Gill Sans" pitchFamily="-1" charset="0"/>
              </a:rPr>
              <a:t>2500 digital on-air HD broadcasts in U.S.</a:t>
            </a:r>
          </a:p>
          <a:p>
            <a:pPr marL="627063" marR="0" lvl="1" indent="-339725" algn="r" defTabSz="914400" rtl="0" eaLnBrk="1" fontAlgn="base" latinLnBrk="0" hangingPunct="1">
              <a:lnSpc>
                <a:spcPct val="102000"/>
              </a:lnSpc>
              <a:spcBef>
                <a:spcPts val="0"/>
              </a:spcBef>
              <a:spcAft>
                <a:spcPts val="1600"/>
              </a:spcAft>
              <a:buClr>
                <a:srgbClr val="CC3A28"/>
              </a:buClr>
              <a:buSzPct val="300000"/>
              <a:buFontTx/>
              <a:buBlip>
                <a:blip r:embed="rId5"/>
              </a:buBlip>
              <a:tabLst/>
              <a:defRPr/>
            </a:pPr>
            <a:r>
              <a:rPr kumimoji="0" lang="en-US" sz="2000" b="1" i="0" u="none" strike="noStrike" kern="100" cap="none" spc="-40" normalizeH="0" baseline="0" noProof="0">
                <a:ln>
                  <a:noFill/>
                </a:ln>
                <a:solidFill>
                  <a:srgbClr val="3C4144"/>
                </a:solidFill>
                <a:effectLst/>
                <a:uLnTx/>
                <a:uFillTx/>
                <a:ea typeface="+mn-ea"/>
                <a:cs typeface="+mn-cs"/>
                <a:sym typeface="Gill Sans" pitchFamily="-1" charset="0"/>
              </a:rPr>
              <a:t>100% coverage of the top 100 Nielsen metros</a:t>
            </a:r>
          </a:p>
          <a:p>
            <a:pPr marL="380990" marR="0" lvl="0" indent="-380990" algn="r" defTabSz="914400" rtl="0" eaLnBrk="1" fontAlgn="base" latinLnBrk="0" hangingPunct="1">
              <a:lnSpc>
                <a:spcPct val="102000"/>
              </a:lnSpc>
              <a:spcBef>
                <a:spcPts val="0"/>
              </a:spcBef>
              <a:spcAft>
                <a:spcPts val="1600"/>
              </a:spcAft>
              <a:buClr>
                <a:srgbClr val="CC3A28"/>
              </a:buClr>
              <a:buSzPct val="300000"/>
              <a:buFontTx/>
              <a:buBlip>
                <a:blip r:embed="rId5"/>
              </a:buBlip>
              <a:tabLst>
                <a:tab pos="761981" algn="l"/>
              </a:tabLst>
              <a:defRPr/>
            </a:pPr>
            <a:r>
              <a:rPr kumimoji="0" lang="en-US" sz="2000" b="1" i="0" u="none" strike="noStrike" kern="100" cap="none" spc="-40" normalizeH="0" baseline="0" noProof="0">
                <a:ln>
                  <a:noFill/>
                </a:ln>
                <a:solidFill>
                  <a:srgbClr val="3C4144"/>
                </a:solidFill>
                <a:effectLst/>
                <a:uLnTx/>
                <a:uFillTx/>
                <a:ea typeface="+mn-ea"/>
                <a:cs typeface="+mn-cs"/>
                <a:sym typeface="Gill Sans" pitchFamily="-1" charset="0"/>
              </a:rPr>
              <a:t>93% of U.S. population live  within reception distance        of an HD Radio station</a:t>
            </a:r>
          </a:p>
          <a:p>
            <a:pPr marL="380990" marR="0" lvl="0" indent="-380990" algn="r" defTabSz="914400" rtl="0" eaLnBrk="1" fontAlgn="base" latinLnBrk="0" hangingPunct="1">
              <a:lnSpc>
                <a:spcPct val="102000"/>
              </a:lnSpc>
              <a:spcBef>
                <a:spcPts val="0"/>
              </a:spcBef>
              <a:spcAft>
                <a:spcPts val="1600"/>
              </a:spcAft>
              <a:buClr>
                <a:srgbClr val="CC3A28"/>
              </a:buClr>
              <a:buSzPct val="300000"/>
              <a:buFontTx/>
              <a:buBlip>
                <a:blip r:embed="rId5"/>
              </a:buBlip>
              <a:tabLst>
                <a:tab pos="761981" algn="l"/>
              </a:tabLst>
              <a:defRPr/>
            </a:pPr>
            <a:r>
              <a:rPr kumimoji="0" lang="en-US" sz="2000" b="1" i="0" u="none" strike="noStrike" kern="100" cap="none" spc="-40" normalizeH="0" baseline="0" noProof="0">
                <a:ln>
                  <a:noFill/>
                </a:ln>
                <a:solidFill>
                  <a:srgbClr val="3C4144"/>
                </a:solidFill>
                <a:effectLst/>
                <a:uLnTx/>
                <a:uFillTx/>
                <a:ea typeface="+mn-ea"/>
                <a:cs typeface="+mn-cs"/>
                <a:sym typeface="Gill Sans" pitchFamily="-1" charset="0"/>
              </a:rPr>
              <a:t>Almost 100 million HD Radio-equipped cars on the road</a:t>
            </a:r>
          </a:p>
          <a:p>
            <a:pPr marL="380990" marR="0" lvl="0" indent="-380990" algn="r" defTabSz="914400" rtl="0" eaLnBrk="1" fontAlgn="base" latinLnBrk="0" hangingPunct="1">
              <a:lnSpc>
                <a:spcPct val="102000"/>
              </a:lnSpc>
              <a:spcBef>
                <a:spcPts val="0"/>
              </a:spcBef>
              <a:spcAft>
                <a:spcPts val="1600"/>
              </a:spcAft>
              <a:buClr>
                <a:srgbClr val="CC3A28"/>
              </a:buClr>
              <a:buSzPct val="300000"/>
              <a:buFontTx/>
              <a:buBlip>
                <a:blip r:embed="rId5"/>
              </a:buBlip>
              <a:tabLst>
                <a:tab pos="761981" algn="l"/>
              </a:tabLst>
              <a:defRPr/>
            </a:pPr>
            <a:r>
              <a:rPr lang="en-US" sz="2000" b="1" kern="100" spc="-40">
                <a:solidFill>
                  <a:srgbClr val="3C4144"/>
                </a:solidFill>
              </a:rPr>
              <a:t>All Major Auto brands offer HD Radio factory-installed</a:t>
            </a:r>
          </a:p>
          <a:p>
            <a:pPr marL="380990" marR="0" lvl="0" indent="-380990" algn="r" defTabSz="914400" rtl="0" eaLnBrk="1" fontAlgn="base" latinLnBrk="0" hangingPunct="1">
              <a:lnSpc>
                <a:spcPct val="102000"/>
              </a:lnSpc>
              <a:spcBef>
                <a:spcPts val="0"/>
              </a:spcBef>
              <a:spcAft>
                <a:spcPts val="1600"/>
              </a:spcAft>
              <a:buClr>
                <a:srgbClr val="CC3A28"/>
              </a:buClr>
              <a:buSzPct val="300000"/>
              <a:buFontTx/>
              <a:buBlip>
                <a:blip r:embed="rId5"/>
              </a:buBlip>
              <a:tabLst>
                <a:tab pos="761981" algn="l"/>
              </a:tabLst>
              <a:defRPr/>
            </a:pPr>
            <a:r>
              <a:rPr lang="en-US" sz="2000" b="1" kern="100" spc="-40">
                <a:solidFill>
                  <a:srgbClr val="3C4144"/>
                </a:solidFill>
              </a:rPr>
              <a:t>Low pricing for Home Audio and Automotive After-Markets</a:t>
            </a:r>
          </a:p>
        </p:txBody>
      </p:sp>
      <p:pic>
        <p:nvPicPr>
          <p:cNvPr id="7" name="Picture 6" descr="Nielsen Radio Metro Map Label">
            <a:extLst>
              <a:ext uri="{FF2B5EF4-FFF2-40B4-BE49-F238E27FC236}">
                <a16:creationId xmlns:a16="http://schemas.microsoft.com/office/drawing/2014/main" id="{C6B8A506-923B-726B-E8C5-8A99B372D47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3000"/>
                    </a14:imgEffect>
                    <a14:imgEffect>
                      <a14:saturation sat="103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3713046" y="6211420"/>
            <a:ext cx="3084411" cy="327496"/>
          </a:xfrm>
          <a:prstGeom prst="rect">
            <a:avLst/>
          </a:prstGeom>
        </p:spPr>
      </p:pic>
      <p:sp>
        <p:nvSpPr>
          <p:cNvPr id="9" name="Text Box 69">
            <a:extLst>
              <a:ext uri="{FF2B5EF4-FFF2-40B4-BE49-F238E27FC236}">
                <a16:creationId xmlns:a16="http://schemas.microsoft.com/office/drawing/2014/main" id="{1E90625C-1863-F5F9-3DE9-4EC12C8E37B3}"/>
              </a:ext>
            </a:extLst>
          </p:cNvPr>
          <p:cNvSpPr txBox="1">
            <a:spLocks noChangeArrowheads="1"/>
          </p:cNvSpPr>
          <p:nvPr/>
        </p:nvSpPr>
        <p:spPr bwMode="auto">
          <a:xfrm>
            <a:off x="0" y="4690551"/>
            <a:ext cx="15877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auto" latinLnBrk="0" hangingPunct="0">
              <a:lnSpc>
                <a:spcPct val="90000"/>
              </a:lnSpc>
              <a:spcBef>
                <a:spcPts val="0"/>
              </a:spcBef>
              <a:spcAft>
                <a:spcPts val="0"/>
              </a:spcAft>
              <a:buClrTx/>
              <a:buSzTx/>
              <a:buFontTx/>
              <a:buNone/>
              <a:tabLst/>
              <a:defRPr/>
            </a:pPr>
            <a:r>
              <a:rPr kumimoji="0" lang="en-US" sz="1000" i="0" u="none" strike="noStrike" kern="100" cap="none" spc="10" normalizeH="0" baseline="0" noProof="0">
                <a:ln>
                  <a:noFill/>
                </a:ln>
                <a:solidFill>
                  <a:srgbClr val="3C4144"/>
                </a:solidFill>
                <a:effectLst/>
                <a:uLnTx/>
                <a:uFillTx/>
                <a:latin typeface="Calibri Light" panose="020F0302020204030204" pitchFamily="34" charset="0"/>
                <a:ea typeface="+mn-ea"/>
                <a:cs typeface="+mn-cs"/>
              </a:rPr>
              <a:t>As of January 2018</a:t>
            </a:r>
          </a:p>
        </p:txBody>
      </p:sp>
      <p:sp>
        <p:nvSpPr>
          <p:cNvPr id="4" name="Slide Number Placeholder 3">
            <a:extLst>
              <a:ext uri="{FF2B5EF4-FFF2-40B4-BE49-F238E27FC236}">
                <a16:creationId xmlns:a16="http://schemas.microsoft.com/office/drawing/2014/main" id="{7A0159BC-85F0-2C6D-6754-B68ADE19CCBE}"/>
              </a:ext>
            </a:extLst>
          </p:cNvPr>
          <p:cNvSpPr>
            <a:spLocks noGrp="1"/>
          </p:cNvSpPr>
          <p:nvPr>
            <p:ph type="sldNum" sz="quarter" idx="13"/>
          </p:nvPr>
        </p:nvSpPr>
        <p:spPr/>
        <p:txBody>
          <a:bodyPr/>
          <a:lstStyle/>
          <a:p>
            <a:fld id="{8FCC257D-A786-9244-9E17-CE618C8B9275}" type="slidenum">
              <a:rPr lang="en-US" smtClean="0"/>
              <a:pPr/>
              <a:t>39</a:t>
            </a:fld>
            <a:endParaRPr lang="en-US"/>
          </a:p>
        </p:txBody>
      </p:sp>
      <p:pic>
        <p:nvPicPr>
          <p:cNvPr id="12" name="Picture 11">
            <a:extLst>
              <a:ext uri="{FF2B5EF4-FFF2-40B4-BE49-F238E27FC236}">
                <a16:creationId xmlns:a16="http://schemas.microsoft.com/office/drawing/2014/main" id="{7E64F27F-37EE-769C-81FD-8C6C00B99A1B}"/>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3300" y="578253"/>
            <a:ext cx="1376490" cy="570956"/>
          </a:xfrm>
          <a:prstGeom prst="rect">
            <a:avLst/>
          </a:prstGeom>
        </p:spPr>
      </p:pic>
    </p:spTree>
    <p:extLst>
      <p:ext uri="{BB962C8B-B14F-4D97-AF65-F5344CB8AC3E}">
        <p14:creationId xmlns:p14="http://schemas.microsoft.com/office/powerpoint/2010/main" val="4160173500"/>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5995419" cy="5804662"/>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a:spLocks noGrp="1"/>
          </p:cNvSpPr>
          <p:nvPr>
            <p:ph type="title" idx="4294967295"/>
          </p:nvPr>
        </p:nvSpPr>
        <p:spPr>
          <a:xfrm>
            <a:off x="877636" y="1167938"/>
            <a:ext cx="4332465"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800"/>
              </a:lnSpc>
              <a:spcBef>
                <a:spcPct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eX Gyre Adventor 1"/>
                <a:ea typeface="+mn-ea"/>
                <a:cs typeface="+mn-cs"/>
              </a:rPr>
              <a:t>Training objectives</a:t>
            </a:r>
          </a:p>
        </p:txBody>
      </p:sp>
      <p:sp>
        <p:nvSpPr>
          <p:cNvPr id="8" name="AutoShape 8"/>
          <p:cNvSpPr/>
          <p:nvPr/>
        </p:nvSpPr>
        <p:spPr>
          <a:xfrm>
            <a:off x="5132300" y="793750"/>
            <a:ext cx="6660289" cy="1169473"/>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5013544" y="685800"/>
            <a:ext cx="6705945" cy="119172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5283201" y="1071577"/>
            <a:ext cx="6240543" cy="495520"/>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Provide working knowledge of ATSC 3.0 (commercially known as NextGen TV) and HD Radio</a:t>
            </a:r>
          </a:p>
        </p:txBody>
      </p:sp>
      <p:sp>
        <p:nvSpPr>
          <p:cNvPr id="13" name="AutoShape 13"/>
          <p:cNvSpPr/>
          <p:nvPr/>
        </p:nvSpPr>
        <p:spPr>
          <a:xfrm>
            <a:off x="5132300" y="2188511"/>
            <a:ext cx="6660289" cy="1169473"/>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p:cNvSpPr/>
          <p:nvPr/>
        </p:nvSpPr>
        <p:spPr>
          <a:xfrm>
            <a:off x="5013544" y="2141521"/>
            <a:ext cx="6705945" cy="119172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5283201" y="2562256"/>
            <a:ext cx="6240543" cy="495520"/>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Explore the cost/benefits and value of upgrading to ATSC 3.0 and HD radio technology for consumers and emergency alerting</a:t>
            </a:r>
          </a:p>
        </p:txBody>
      </p:sp>
      <p:sp>
        <p:nvSpPr>
          <p:cNvPr id="23" name="AutoShape 23"/>
          <p:cNvSpPr/>
          <p:nvPr/>
        </p:nvSpPr>
        <p:spPr>
          <a:xfrm>
            <a:off x="1" y="6178850"/>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13">
            <a:extLst>
              <a:ext uri="{FF2B5EF4-FFF2-40B4-BE49-F238E27FC236}">
                <a16:creationId xmlns:a16="http://schemas.microsoft.com/office/drawing/2014/main" id="{6AD223A0-8573-CAA3-24CD-D6FE373908B2}"/>
              </a:ext>
            </a:extLst>
          </p:cNvPr>
          <p:cNvSpPr/>
          <p:nvPr/>
        </p:nvSpPr>
        <p:spPr>
          <a:xfrm>
            <a:off x="5097157" y="3577590"/>
            <a:ext cx="6660289" cy="1169473"/>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14">
            <a:extLst>
              <a:ext uri="{FF2B5EF4-FFF2-40B4-BE49-F238E27FC236}">
                <a16:creationId xmlns:a16="http://schemas.microsoft.com/office/drawing/2014/main" id="{C7F07A5C-2896-85BC-8B2D-22CBF1561D29}"/>
              </a:ext>
            </a:extLst>
          </p:cNvPr>
          <p:cNvSpPr/>
          <p:nvPr/>
        </p:nvSpPr>
        <p:spPr>
          <a:xfrm>
            <a:off x="4978400" y="3530600"/>
            <a:ext cx="6705945" cy="119172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5360189" y="3937000"/>
            <a:ext cx="6240543" cy="239040"/>
          </a:xfrm>
          <a:prstGeom prst="rect">
            <a:avLst/>
          </a:prstGeom>
        </p:spPr>
        <p:txBody>
          <a:bodyPr lIns="0" tIns="0" rIns="0" bIns="0" rtlCol="0" anchor="t">
            <a:spAutoFit/>
          </a:bodyPr>
          <a:lstStyle/>
          <a:p>
            <a:pPr marL="0" marR="0" lvl="0" indent="0" algn="l" defTabSz="609630" rtl="0" eaLnBrk="1" fontAlgn="auto" latinLnBrk="0" hangingPunct="1">
              <a:lnSpc>
                <a:spcPts val="196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Technology transition and implementation</a:t>
            </a:r>
          </a:p>
        </p:txBody>
      </p:sp>
      <p:sp>
        <p:nvSpPr>
          <p:cNvPr id="25" name="TextBox 25"/>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24" name="TextBox 24"/>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47075BC-B3C9-F52B-300E-E0273E39E255}"/>
              </a:ext>
            </a:extLst>
          </p:cNvPr>
          <p:cNvGraphicFramePr>
            <a:graphicFrameLocks noGrp="1"/>
          </p:cNvGraphicFramePr>
          <p:nvPr>
            <p:extLst>
              <p:ext uri="{D42A27DB-BD31-4B8C-83A1-F6EECF244321}">
                <p14:modId xmlns:p14="http://schemas.microsoft.com/office/powerpoint/2010/main" val="1589274058"/>
              </p:ext>
            </p:extLst>
          </p:nvPr>
        </p:nvGraphicFramePr>
        <p:xfrm>
          <a:off x="1447799" y="1358667"/>
          <a:ext cx="9574219" cy="4663440"/>
        </p:xfrm>
        <a:graphic>
          <a:graphicData uri="http://schemas.openxmlformats.org/drawingml/2006/table">
            <a:tbl>
              <a:tblPr firstRow="1" bandRow="1">
                <a:tableStyleId>{22838BEF-8BB2-4498-84A7-C5851F593DF1}</a:tableStyleId>
              </a:tblPr>
              <a:tblGrid>
                <a:gridCol w="2617874">
                  <a:extLst>
                    <a:ext uri="{9D8B030D-6E8A-4147-A177-3AD203B41FA5}">
                      <a16:colId xmlns:a16="http://schemas.microsoft.com/office/drawing/2014/main" val="818496969"/>
                    </a:ext>
                  </a:extLst>
                </a:gridCol>
                <a:gridCol w="6956345">
                  <a:extLst>
                    <a:ext uri="{9D8B030D-6E8A-4147-A177-3AD203B41FA5}">
                      <a16:colId xmlns:a16="http://schemas.microsoft.com/office/drawing/2014/main" val="2402338260"/>
                    </a:ext>
                  </a:extLst>
                </a:gridCol>
              </a:tblGrid>
              <a:tr h="357370">
                <a:tc>
                  <a:txBody>
                    <a:bodyPr/>
                    <a:lstStyle/>
                    <a:p>
                      <a:r>
                        <a:rPr lang="en-US" b="1"/>
                        <a:t>Technology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Capabilities and Features</a:t>
                      </a:r>
                    </a:p>
                  </a:txBody>
                  <a:tcPr/>
                </a:tc>
                <a:extLst>
                  <a:ext uri="{0D108BD9-81ED-4DB2-BD59-A6C34878D82A}">
                    <a16:rowId xmlns:a16="http://schemas.microsoft.com/office/drawing/2014/main" val="1264339661"/>
                  </a:ext>
                </a:extLst>
              </a:tr>
              <a:tr h="1418418">
                <a:tc>
                  <a:txBody>
                    <a:bodyPr/>
                    <a:lstStyle/>
                    <a:p>
                      <a:r>
                        <a:rPr lang="en-US" b="0"/>
                        <a:t>Radio Data System (RDS)</a:t>
                      </a:r>
                    </a:p>
                  </a:txBody>
                  <a:tcPr/>
                </a:tc>
                <a:tc>
                  <a:txBody>
                    <a:bodyPr/>
                    <a:lstStyle/>
                    <a:p>
                      <a:pPr marL="285750" indent="-285750">
                        <a:buFont typeface="Wingdings" panose="05000000000000000000" pitchFamily="2" charset="2"/>
                        <a:buChar char="§"/>
                      </a:pPr>
                      <a:r>
                        <a:rPr lang="en-US"/>
                        <a:t>EAS notifications</a:t>
                      </a:r>
                    </a:p>
                    <a:p>
                      <a:pPr marL="285750" indent="-285750">
                        <a:buFont typeface="Wingdings" panose="05000000000000000000" pitchFamily="2" charset="2"/>
                        <a:buChar char="§"/>
                      </a:pPr>
                      <a:r>
                        <a:rPr lang="en-US"/>
                        <a:t>Text-based information</a:t>
                      </a:r>
                    </a:p>
                    <a:p>
                      <a:pPr marL="285750" indent="-285750">
                        <a:buFont typeface="Wingdings" panose="05000000000000000000" pitchFamily="2" charset="2"/>
                        <a:buChar char="§"/>
                      </a:pPr>
                      <a:r>
                        <a:rPr lang="en-US"/>
                        <a:t>Enhanced alerting capabilities</a:t>
                      </a:r>
                    </a:p>
                    <a:p>
                      <a:pPr marL="285750" indent="-285750">
                        <a:buFont typeface="Wingdings" panose="05000000000000000000" pitchFamily="2" charset="2"/>
                        <a:buChar char="§"/>
                      </a:pPr>
                      <a:r>
                        <a:rPr lang="en-US"/>
                        <a:t>Geographically targeted alerts</a:t>
                      </a:r>
                    </a:p>
                    <a:p>
                      <a:pPr marL="285750" indent="-285750">
                        <a:buFont typeface="Wingdings" panose="05000000000000000000" pitchFamily="2" charset="2"/>
                        <a:buChar char="§"/>
                      </a:pPr>
                      <a:r>
                        <a:rPr lang="en-US" b="1"/>
                        <a:t>Enhanced public safety communication.</a:t>
                      </a:r>
                    </a:p>
                  </a:txBody>
                  <a:tcPr/>
                </a:tc>
                <a:extLst>
                  <a:ext uri="{0D108BD9-81ED-4DB2-BD59-A6C34878D82A}">
                    <a16:rowId xmlns:a16="http://schemas.microsoft.com/office/drawing/2014/main" val="634874358"/>
                  </a:ext>
                </a:extLst>
              </a:tr>
              <a:tr h="274818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HD Radio</a:t>
                      </a:r>
                    </a:p>
                  </a:txBody>
                  <a:tcPr/>
                </a:tc>
                <a:tc>
                  <a:txBody>
                    <a:bodyPr/>
                    <a:lstStyle/>
                    <a:p>
                      <a:pPr marL="285750" indent="-285750">
                        <a:buFont typeface="Wingdings" panose="05000000000000000000" pitchFamily="2" charset="2"/>
                        <a:buChar char="§"/>
                      </a:pPr>
                      <a:r>
                        <a:rPr lang="en-US" b="1"/>
                        <a:t>Builds on RDS Features.</a:t>
                      </a:r>
                    </a:p>
                    <a:p>
                      <a:pPr marL="285750" indent="-285750">
                        <a:buFont typeface="Wingdings" panose="05000000000000000000" pitchFamily="2" charset="2"/>
                        <a:buChar char="§"/>
                      </a:pPr>
                      <a:r>
                        <a:rPr lang="en-US" sz="1800" b="1">
                          <a:effectLst/>
                          <a:ea typeface="Times New Roman" panose="02020603050405020304" pitchFamily="18" charset="0"/>
                        </a:rPr>
                        <a:t>Stations can provide critical and supplementary details </a:t>
                      </a:r>
                      <a:r>
                        <a:rPr lang="en-US" sz="1800">
                          <a:effectLst/>
                          <a:ea typeface="Times New Roman" panose="02020603050405020304" pitchFamily="18" charset="0"/>
                        </a:rPr>
                        <a:t>on: </a:t>
                      </a:r>
                    </a:p>
                    <a:p>
                      <a:pPr marL="742950" lvl="1" indent="-285750">
                        <a:buFont typeface="Wingdings" panose="05000000000000000000" pitchFamily="2" charset="2"/>
                        <a:buChar char="§"/>
                      </a:pPr>
                      <a:r>
                        <a:rPr lang="en-US" sz="1800">
                          <a:effectLst/>
                          <a:ea typeface="Times New Roman" panose="02020603050405020304" pitchFamily="18" charset="0"/>
                        </a:rPr>
                        <a:t>Emergency alerts and messages</a:t>
                      </a:r>
                    </a:p>
                    <a:p>
                      <a:pPr marL="742950" lvl="1" indent="-285750">
                        <a:buFont typeface="Wingdings" panose="05000000000000000000" pitchFamily="2" charset="2"/>
                        <a:buChar char="§"/>
                      </a:pPr>
                      <a:r>
                        <a:rPr lang="en-US" sz="1800">
                          <a:effectLst/>
                          <a:ea typeface="Times New Roman" panose="02020603050405020304" pitchFamily="18" charset="0"/>
                        </a:rPr>
                        <a:t>Safety instructions</a:t>
                      </a:r>
                    </a:p>
                    <a:p>
                      <a:pPr marL="742950" lvl="1" indent="-285750">
                        <a:buFont typeface="Wingdings" panose="05000000000000000000" pitchFamily="2" charset="2"/>
                        <a:buChar char="§"/>
                      </a:pPr>
                      <a:r>
                        <a:rPr lang="en-US" sz="1800">
                          <a:effectLst/>
                          <a:ea typeface="Times New Roman" panose="02020603050405020304" pitchFamily="18" charset="0"/>
                        </a:rPr>
                        <a:t>Graphical maps for evacuation routes, or </a:t>
                      </a:r>
                    </a:p>
                    <a:p>
                      <a:pPr marL="742950" lvl="1" indent="-285750">
                        <a:buFont typeface="Wingdings" panose="05000000000000000000" pitchFamily="2" charset="2"/>
                        <a:buChar char="§"/>
                      </a:pPr>
                      <a:r>
                        <a:rPr lang="en-US" sz="1800">
                          <a:effectLst/>
                          <a:ea typeface="Times New Roman" panose="02020603050405020304" pitchFamily="18" charset="0"/>
                        </a:rPr>
                        <a:t>Contact information for emergency services.</a:t>
                      </a:r>
                      <a:endParaRPr lang="en-US" sz="1800" b="1">
                        <a:effectLst/>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a:effectLst/>
                          <a:ea typeface="Times New Roman" panose="02020603050405020304" pitchFamily="18" charset="0"/>
                        </a:rPr>
                        <a:t>Stations can transmit other public safety-related information</a:t>
                      </a:r>
                      <a:r>
                        <a:rPr lang="en-US" sz="1800">
                          <a:effectLst/>
                          <a:ea typeface="Times New Roman" panose="02020603050405020304" pitchFamily="18" charset="0"/>
                        </a:rPr>
                        <a: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Traffic updates including road cameras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Graphical maps of road conditions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AMBER and other SLTT or federal alerts. </a:t>
                      </a:r>
                      <a:endParaRPr lang="en-US" sz="1800">
                        <a:ea typeface="Times New Roman" panose="02020603050405020304" pitchFamily="18" charset="0"/>
                      </a:endParaRPr>
                    </a:p>
                  </a:txBody>
                  <a:tcPr/>
                </a:tc>
                <a:extLst>
                  <a:ext uri="{0D108BD9-81ED-4DB2-BD59-A6C34878D82A}">
                    <a16:rowId xmlns:a16="http://schemas.microsoft.com/office/drawing/2014/main" val="3089169696"/>
                  </a:ext>
                </a:extLst>
              </a:tr>
            </a:tbl>
          </a:graphicData>
        </a:graphic>
      </p:graphicFrame>
      <p:sp>
        <p:nvSpPr>
          <p:cNvPr id="3" name="Title 2">
            <a:extLst>
              <a:ext uri="{FF2B5EF4-FFF2-40B4-BE49-F238E27FC236}">
                <a16:creationId xmlns:a16="http://schemas.microsoft.com/office/drawing/2014/main" id="{606F033D-7635-6D45-8B4E-DB66E5A90B6E}"/>
              </a:ext>
            </a:extLst>
          </p:cNvPr>
          <p:cNvSpPr>
            <a:spLocks noGrp="1"/>
          </p:cNvSpPr>
          <p:nvPr>
            <p:ph type="title"/>
          </p:nvPr>
        </p:nvSpPr>
        <p:spPr/>
        <p:txBody>
          <a:bodyPr>
            <a:normAutofit fontScale="90000"/>
          </a:bodyPr>
          <a:lstStyle/>
          <a:p>
            <a:r>
              <a:rPr lang="en-US"/>
              <a:t>Leveraging Radio Data System (RDS) and HD Radio for </a:t>
            </a:r>
            <a:br>
              <a:rPr lang="en-US"/>
            </a:br>
            <a:r>
              <a:rPr lang="en-US"/>
              <a:t>Enhanced Public Messaging and User Experience</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DFC5735-3348-7746-A3B5-5AC1757071A4}"/>
              </a:ext>
            </a:extLst>
          </p:cNvPr>
          <p:cNvSpPr>
            <a:spLocks noGrp="1"/>
          </p:cNvSpPr>
          <p:nvPr>
            <p:ph type="sldNum" sz="quarter" idx="12"/>
          </p:nvPr>
        </p:nvSpPr>
        <p:spPr/>
        <p:txBody>
          <a:bodyPr/>
          <a:lstStyle/>
          <a:p>
            <a:fld id="{8FCC257D-A786-9244-9E17-CE618C8B9275}" type="slidenum">
              <a:rPr lang="en-US" smtClean="0"/>
              <a:pPr/>
              <a:t>40</a:t>
            </a:fld>
            <a:endParaRPr lang="en-US"/>
          </a:p>
        </p:txBody>
      </p:sp>
    </p:spTree>
    <p:extLst>
      <p:ext uri="{BB962C8B-B14F-4D97-AF65-F5344CB8AC3E}">
        <p14:creationId xmlns:p14="http://schemas.microsoft.com/office/powerpoint/2010/main" val="4124928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47075BC-B3C9-F52B-300E-E0273E39E255}"/>
              </a:ext>
            </a:extLst>
          </p:cNvPr>
          <p:cNvGraphicFramePr>
            <a:graphicFrameLocks noGrp="1"/>
          </p:cNvGraphicFramePr>
          <p:nvPr>
            <p:extLst>
              <p:ext uri="{D42A27DB-BD31-4B8C-83A1-F6EECF244321}">
                <p14:modId xmlns:p14="http://schemas.microsoft.com/office/powerpoint/2010/main" val="2820670647"/>
              </p:ext>
            </p:extLst>
          </p:nvPr>
        </p:nvGraphicFramePr>
        <p:xfrm>
          <a:off x="1447799" y="1358667"/>
          <a:ext cx="9574219" cy="4663440"/>
        </p:xfrm>
        <a:graphic>
          <a:graphicData uri="http://schemas.openxmlformats.org/drawingml/2006/table">
            <a:tbl>
              <a:tblPr firstRow="1" bandRow="1">
                <a:tableStyleId>{22838BEF-8BB2-4498-84A7-C5851F593DF1}</a:tableStyleId>
              </a:tblPr>
              <a:tblGrid>
                <a:gridCol w="2617874">
                  <a:extLst>
                    <a:ext uri="{9D8B030D-6E8A-4147-A177-3AD203B41FA5}">
                      <a16:colId xmlns:a16="http://schemas.microsoft.com/office/drawing/2014/main" val="818496969"/>
                    </a:ext>
                  </a:extLst>
                </a:gridCol>
                <a:gridCol w="6956345">
                  <a:extLst>
                    <a:ext uri="{9D8B030D-6E8A-4147-A177-3AD203B41FA5}">
                      <a16:colId xmlns:a16="http://schemas.microsoft.com/office/drawing/2014/main" val="2402338260"/>
                    </a:ext>
                  </a:extLst>
                </a:gridCol>
              </a:tblGrid>
              <a:tr h="357370">
                <a:tc>
                  <a:txBody>
                    <a:bodyPr/>
                    <a:lstStyle/>
                    <a:p>
                      <a:r>
                        <a:rPr lang="en-US" b="1"/>
                        <a:t>Technology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Capabilities and Features</a:t>
                      </a:r>
                    </a:p>
                  </a:txBody>
                  <a:tcPr/>
                </a:tc>
                <a:extLst>
                  <a:ext uri="{0D108BD9-81ED-4DB2-BD59-A6C34878D82A}">
                    <a16:rowId xmlns:a16="http://schemas.microsoft.com/office/drawing/2014/main" val="1264339661"/>
                  </a:ext>
                </a:extLst>
              </a:tr>
              <a:tr h="1418418">
                <a:tc>
                  <a:txBody>
                    <a:bodyPr/>
                    <a:lstStyle/>
                    <a:p>
                      <a:r>
                        <a:rPr lang="en-US" b="0"/>
                        <a:t>Radio Data System (RDS)</a:t>
                      </a:r>
                    </a:p>
                  </a:txBody>
                  <a:tcPr/>
                </a:tc>
                <a:tc>
                  <a:txBody>
                    <a:bodyPr/>
                    <a:lstStyle/>
                    <a:p>
                      <a:pPr marL="285750" indent="-285750">
                        <a:buFont typeface="Wingdings" panose="05000000000000000000" pitchFamily="2" charset="2"/>
                        <a:buChar char="§"/>
                      </a:pPr>
                      <a:r>
                        <a:rPr lang="en-US"/>
                        <a:t>EAS notifications</a:t>
                      </a:r>
                    </a:p>
                    <a:p>
                      <a:pPr marL="285750" indent="-285750">
                        <a:buFont typeface="Wingdings" panose="05000000000000000000" pitchFamily="2" charset="2"/>
                        <a:buChar char="§"/>
                      </a:pPr>
                      <a:r>
                        <a:rPr lang="en-US"/>
                        <a:t>Text-based information</a:t>
                      </a:r>
                    </a:p>
                    <a:p>
                      <a:pPr marL="285750" indent="-285750">
                        <a:buFont typeface="Wingdings" panose="05000000000000000000" pitchFamily="2" charset="2"/>
                        <a:buChar char="§"/>
                      </a:pPr>
                      <a:r>
                        <a:rPr lang="en-US"/>
                        <a:t>Enhanced alerting capabilities</a:t>
                      </a:r>
                    </a:p>
                    <a:p>
                      <a:pPr marL="285750" indent="-285750">
                        <a:buFont typeface="Wingdings" panose="05000000000000000000" pitchFamily="2" charset="2"/>
                        <a:buChar char="§"/>
                      </a:pPr>
                      <a:r>
                        <a:rPr lang="en-US"/>
                        <a:t>Geographically targeted alerts</a:t>
                      </a:r>
                    </a:p>
                    <a:p>
                      <a:pPr marL="285750" indent="-285750">
                        <a:buFont typeface="Wingdings" panose="05000000000000000000" pitchFamily="2" charset="2"/>
                        <a:buChar char="§"/>
                      </a:pPr>
                      <a:r>
                        <a:rPr lang="en-US" b="1"/>
                        <a:t>Enhanced public safety communication.</a:t>
                      </a:r>
                    </a:p>
                  </a:txBody>
                  <a:tcPr/>
                </a:tc>
                <a:extLst>
                  <a:ext uri="{0D108BD9-81ED-4DB2-BD59-A6C34878D82A}">
                    <a16:rowId xmlns:a16="http://schemas.microsoft.com/office/drawing/2014/main" val="634874358"/>
                  </a:ext>
                </a:extLst>
              </a:tr>
              <a:tr h="274818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HD Radio</a:t>
                      </a:r>
                    </a:p>
                  </a:txBody>
                  <a:tcPr/>
                </a:tc>
                <a:tc>
                  <a:txBody>
                    <a:bodyPr/>
                    <a:lstStyle/>
                    <a:p>
                      <a:pPr marL="285750" indent="-285750">
                        <a:buFont typeface="Wingdings" panose="05000000000000000000" pitchFamily="2" charset="2"/>
                        <a:buChar char="§"/>
                      </a:pPr>
                      <a:r>
                        <a:rPr lang="en-US" b="1"/>
                        <a:t>Builds on RDS Features.</a:t>
                      </a:r>
                    </a:p>
                    <a:p>
                      <a:pPr marL="285750" indent="-285750">
                        <a:buFont typeface="Wingdings" panose="05000000000000000000" pitchFamily="2" charset="2"/>
                        <a:buChar char="§"/>
                      </a:pPr>
                      <a:r>
                        <a:rPr lang="en-US" sz="1800" b="1">
                          <a:effectLst/>
                          <a:ea typeface="Times New Roman" panose="02020603050405020304" pitchFamily="18" charset="0"/>
                        </a:rPr>
                        <a:t>Stations can provide critical and supplementary details </a:t>
                      </a:r>
                      <a:r>
                        <a:rPr lang="en-US" sz="1800">
                          <a:effectLst/>
                          <a:ea typeface="Times New Roman" panose="02020603050405020304" pitchFamily="18" charset="0"/>
                        </a:rPr>
                        <a:t>on: </a:t>
                      </a:r>
                    </a:p>
                    <a:p>
                      <a:pPr marL="742950" lvl="1" indent="-285750">
                        <a:buFont typeface="Wingdings" panose="05000000000000000000" pitchFamily="2" charset="2"/>
                        <a:buChar char="§"/>
                      </a:pPr>
                      <a:r>
                        <a:rPr lang="en-US" sz="1800">
                          <a:effectLst/>
                          <a:ea typeface="Times New Roman" panose="02020603050405020304" pitchFamily="18" charset="0"/>
                        </a:rPr>
                        <a:t>Emergency alerts and messages</a:t>
                      </a:r>
                    </a:p>
                    <a:p>
                      <a:pPr marL="742950" lvl="1" indent="-285750">
                        <a:buFont typeface="Wingdings" panose="05000000000000000000" pitchFamily="2" charset="2"/>
                        <a:buChar char="§"/>
                      </a:pPr>
                      <a:r>
                        <a:rPr lang="en-US" sz="1800">
                          <a:effectLst/>
                          <a:ea typeface="Times New Roman" panose="02020603050405020304" pitchFamily="18" charset="0"/>
                        </a:rPr>
                        <a:t>Safety instructions</a:t>
                      </a:r>
                    </a:p>
                    <a:p>
                      <a:pPr marL="742950" lvl="1" indent="-285750">
                        <a:buFont typeface="Wingdings" panose="05000000000000000000" pitchFamily="2" charset="2"/>
                        <a:buChar char="§"/>
                      </a:pPr>
                      <a:r>
                        <a:rPr lang="en-US" sz="1800">
                          <a:effectLst/>
                          <a:ea typeface="Times New Roman" panose="02020603050405020304" pitchFamily="18" charset="0"/>
                        </a:rPr>
                        <a:t>Graphical maps for evacuation routes, or </a:t>
                      </a:r>
                    </a:p>
                    <a:p>
                      <a:pPr marL="742950" lvl="1" indent="-285750">
                        <a:buFont typeface="Wingdings" panose="05000000000000000000" pitchFamily="2" charset="2"/>
                        <a:buChar char="§"/>
                      </a:pPr>
                      <a:r>
                        <a:rPr lang="en-US" sz="1800">
                          <a:effectLst/>
                          <a:ea typeface="Times New Roman" panose="02020603050405020304" pitchFamily="18" charset="0"/>
                        </a:rPr>
                        <a:t>Contact information for emergency services.</a:t>
                      </a:r>
                      <a:endParaRPr lang="en-US" sz="1800" b="1">
                        <a:effectLst/>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a:effectLst/>
                          <a:ea typeface="Times New Roman" panose="02020603050405020304" pitchFamily="18" charset="0"/>
                        </a:rPr>
                        <a:t>Stations can transmit other public safety-related information</a:t>
                      </a:r>
                      <a:r>
                        <a:rPr lang="en-US" sz="1800">
                          <a:effectLst/>
                          <a:ea typeface="Times New Roman" panose="02020603050405020304" pitchFamily="18" charset="0"/>
                        </a:rPr>
                        <a: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Traffic updates including road cameras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Graphical maps of road conditions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AMBER and other SLTT or federal alerts. </a:t>
                      </a:r>
                      <a:endParaRPr lang="en-US" sz="1800">
                        <a:ea typeface="Times New Roman" panose="02020603050405020304" pitchFamily="18" charset="0"/>
                      </a:endParaRPr>
                    </a:p>
                  </a:txBody>
                  <a:tcPr/>
                </a:tc>
                <a:extLst>
                  <a:ext uri="{0D108BD9-81ED-4DB2-BD59-A6C34878D82A}">
                    <a16:rowId xmlns:a16="http://schemas.microsoft.com/office/drawing/2014/main" val="3089169696"/>
                  </a:ext>
                </a:extLst>
              </a:tr>
            </a:tbl>
          </a:graphicData>
        </a:graphic>
      </p:graphicFrame>
      <p:sp>
        <p:nvSpPr>
          <p:cNvPr id="3" name="Title 2">
            <a:extLst>
              <a:ext uri="{FF2B5EF4-FFF2-40B4-BE49-F238E27FC236}">
                <a16:creationId xmlns:a16="http://schemas.microsoft.com/office/drawing/2014/main" id="{606F033D-7635-6D45-8B4E-DB66E5A90B6E}"/>
              </a:ext>
            </a:extLst>
          </p:cNvPr>
          <p:cNvSpPr>
            <a:spLocks noGrp="1"/>
          </p:cNvSpPr>
          <p:nvPr>
            <p:ph type="title"/>
          </p:nvPr>
        </p:nvSpPr>
        <p:spPr/>
        <p:txBody>
          <a:bodyPr>
            <a:normAutofit fontScale="90000"/>
          </a:bodyPr>
          <a:lstStyle/>
          <a:p>
            <a:r>
              <a:rPr lang="en-US"/>
              <a:t>Leveraging Radio Data System (RDS) and HD Radio for </a:t>
            </a:r>
            <a:br>
              <a:rPr lang="en-US"/>
            </a:br>
            <a:r>
              <a:rPr lang="en-US"/>
              <a:t>Enhanced Public Messaging and User Experience</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DFC5735-3348-7746-A3B5-5AC1757071A4}"/>
              </a:ext>
            </a:extLst>
          </p:cNvPr>
          <p:cNvSpPr>
            <a:spLocks noGrp="1"/>
          </p:cNvSpPr>
          <p:nvPr>
            <p:ph type="sldNum" sz="quarter" idx="12"/>
          </p:nvPr>
        </p:nvSpPr>
        <p:spPr/>
        <p:txBody>
          <a:bodyPr/>
          <a:lstStyle/>
          <a:p>
            <a:fld id="{8FCC257D-A786-9244-9E17-CE618C8B9275}" type="slidenum">
              <a:rPr lang="en-US" smtClean="0"/>
              <a:pPr/>
              <a:t>41</a:t>
            </a:fld>
            <a:endParaRPr lang="en-US"/>
          </a:p>
        </p:txBody>
      </p:sp>
      <mc:AlternateContent xmlns:mc="http://schemas.openxmlformats.org/markup-compatibility/2006" xmlns:p14="http://schemas.microsoft.com/office/powerpoint/2010/main">
        <mc:Choice Requires="p14">
          <p:contentPart p14:bwMode="auto" r:id="rId3">
            <p14:nvContentPartPr>
              <p14:cNvPr id="8" name="Ink 7" descr="Circle Radio Data System (RDS)">
                <a:extLst>
                  <a:ext uri="{FF2B5EF4-FFF2-40B4-BE49-F238E27FC236}">
                    <a16:creationId xmlns:a16="http://schemas.microsoft.com/office/drawing/2014/main" id="{D0E8C559-11FD-2745-AE84-A657871FAA98}"/>
                  </a:ext>
                </a:extLst>
              </p14:cNvPr>
              <p14:cNvContentPartPr/>
              <p14:nvPr/>
            </p14:nvContentPartPr>
            <p14:xfrm>
              <a:off x="738189" y="1679868"/>
              <a:ext cx="2938462" cy="743347"/>
            </p14:xfrm>
          </p:contentPart>
        </mc:Choice>
        <mc:Fallback xmlns="">
          <p:pic>
            <p:nvPicPr>
              <p:cNvPr id="8" name="Ink 7" descr="Circle Radio Data System (RDS)">
                <a:extLst>
                  <a:ext uri="{FF2B5EF4-FFF2-40B4-BE49-F238E27FC236}">
                    <a16:creationId xmlns:a16="http://schemas.microsoft.com/office/drawing/2014/main" id="{D0E8C559-11FD-2745-AE84-A657871FAA98}"/>
                  </a:ext>
                </a:extLst>
              </p:cNvPr>
              <p:cNvPicPr/>
              <p:nvPr/>
            </p:nvPicPr>
            <p:blipFill>
              <a:blip r:embed="rId4"/>
              <a:stretch>
                <a:fillRect/>
              </a:stretch>
            </p:blipFill>
            <p:spPr>
              <a:xfrm>
                <a:off x="729187" y="1670869"/>
                <a:ext cx="2956105" cy="760986"/>
              </a:xfrm>
              <a:prstGeom prst="rect">
                <a:avLst/>
              </a:prstGeom>
            </p:spPr>
          </p:pic>
        </mc:Fallback>
      </mc:AlternateContent>
      <p:pic>
        <p:nvPicPr>
          <p:cNvPr id="1026" name="Picture 2" descr="An example of a car dashboard with RDS Radio Text showing the tuned radio station logo, the signal strength, the frequency, and program name for the FM Radio station received at 95.9 MHz, KFSH-FM.">
            <a:extLst>
              <a:ext uri="{FF2B5EF4-FFF2-40B4-BE49-F238E27FC236}">
                <a16:creationId xmlns:a16="http://schemas.microsoft.com/office/drawing/2014/main" id="{171AC4D0-6EAF-1843-B5B5-6794FA15AB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9080" y="1358667"/>
            <a:ext cx="6952938" cy="466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54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blinds(horizontal)">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47075BC-B3C9-F52B-300E-E0273E39E255}"/>
              </a:ext>
            </a:extLst>
          </p:cNvPr>
          <p:cNvGraphicFramePr>
            <a:graphicFrameLocks noGrp="1"/>
          </p:cNvGraphicFramePr>
          <p:nvPr>
            <p:extLst>
              <p:ext uri="{D42A27DB-BD31-4B8C-83A1-F6EECF244321}">
                <p14:modId xmlns:p14="http://schemas.microsoft.com/office/powerpoint/2010/main" val="220590712"/>
              </p:ext>
            </p:extLst>
          </p:nvPr>
        </p:nvGraphicFramePr>
        <p:xfrm>
          <a:off x="1447799" y="1358667"/>
          <a:ext cx="9574219" cy="4663440"/>
        </p:xfrm>
        <a:graphic>
          <a:graphicData uri="http://schemas.openxmlformats.org/drawingml/2006/table">
            <a:tbl>
              <a:tblPr firstRow="1" bandRow="1">
                <a:tableStyleId>{22838BEF-8BB2-4498-84A7-C5851F593DF1}</a:tableStyleId>
              </a:tblPr>
              <a:tblGrid>
                <a:gridCol w="2617874">
                  <a:extLst>
                    <a:ext uri="{9D8B030D-6E8A-4147-A177-3AD203B41FA5}">
                      <a16:colId xmlns:a16="http://schemas.microsoft.com/office/drawing/2014/main" val="818496969"/>
                    </a:ext>
                  </a:extLst>
                </a:gridCol>
                <a:gridCol w="6956345">
                  <a:extLst>
                    <a:ext uri="{9D8B030D-6E8A-4147-A177-3AD203B41FA5}">
                      <a16:colId xmlns:a16="http://schemas.microsoft.com/office/drawing/2014/main" val="2402338260"/>
                    </a:ext>
                  </a:extLst>
                </a:gridCol>
              </a:tblGrid>
              <a:tr h="357370">
                <a:tc>
                  <a:txBody>
                    <a:bodyPr/>
                    <a:lstStyle/>
                    <a:p>
                      <a:r>
                        <a:rPr lang="en-US" b="1"/>
                        <a:t>Technology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Capabilities and Features</a:t>
                      </a:r>
                    </a:p>
                  </a:txBody>
                  <a:tcPr/>
                </a:tc>
                <a:extLst>
                  <a:ext uri="{0D108BD9-81ED-4DB2-BD59-A6C34878D82A}">
                    <a16:rowId xmlns:a16="http://schemas.microsoft.com/office/drawing/2014/main" val="1264339661"/>
                  </a:ext>
                </a:extLst>
              </a:tr>
              <a:tr h="1418418">
                <a:tc>
                  <a:txBody>
                    <a:bodyPr/>
                    <a:lstStyle/>
                    <a:p>
                      <a:r>
                        <a:rPr lang="en-US" b="0"/>
                        <a:t>Radio Data System (RDS)</a:t>
                      </a:r>
                    </a:p>
                  </a:txBody>
                  <a:tcPr/>
                </a:tc>
                <a:tc>
                  <a:txBody>
                    <a:bodyPr/>
                    <a:lstStyle/>
                    <a:p>
                      <a:pPr marL="285750" indent="-285750">
                        <a:buFont typeface="Wingdings" panose="05000000000000000000" pitchFamily="2" charset="2"/>
                        <a:buChar char="§"/>
                      </a:pPr>
                      <a:r>
                        <a:rPr lang="en-US"/>
                        <a:t>EAS notifications</a:t>
                      </a:r>
                    </a:p>
                    <a:p>
                      <a:pPr marL="285750" indent="-285750">
                        <a:buFont typeface="Wingdings" panose="05000000000000000000" pitchFamily="2" charset="2"/>
                        <a:buChar char="§"/>
                      </a:pPr>
                      <a:r>
                        <a:rPr lang="en-US"/>
                        <a:t>Text-based information</a:t>
                      </a:r>
                    </a:p>
                    <a:p>
                      <a:pPr marL="285750" indent="-285750">
                        <a:buFont typeface="Wingdings" panose="05000000000000000000" pitchFamily="2" charset="2"/>
                        <a:buChar char="§"/>
                      </a:pPr>
                      <a:r>
                        <a:rPr lang="en-US"/>
                        <a:t>Enhanced alerting capabilities</a:t>
                      </a:r>
                    </a:p>
                    <a:p>
                      <a:pPr marL="285750" indent="-285750">
                        <a:buFont typeface="Wingdings" panose="05000000000000000000" pitchFamily="2" charset="2"/>
                        <a:buChar char="§"/>
                      </a:pPr>
                      <a:r>
                        <a:rPr lang="en-US"/>
                        <a:t>Geographically targeted alerts</a:t>
                      </a:r>
                    </a:p>
                    <a:p>
                      <a:pPr marL="285750" indent="-285750">
                        <a:buFont typeface="Wingdings" panose="05000000000000000000" pitchFamily="2" charset="2"/>
                        <a:buChar char="§"/>
                      </a:pPr>
                      <a:r>
                        <a:rPr lang="en-US" b="1"/>
                        <a:t>Enhanced public safety communication.</a:t>
                      </a:r>
                    </a:p>
                  </a:txBody>
                  <a:tcPr/>
                </a:tc>
                <a:extLst>
                  <a:ext uri="{0D108BD9-81ED-4DB2-BD59-A6C34878D82A}">
                    <a16:rowId xmlns:a16="http://schemas.microsoft.com/office/drawing/2014/main" val="634874358"/>
                  </a:ext>
                </a:extLst>
              </a:tr>
              <a:tr h="274818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HD Radio</a:t>
                      </a:r>
                    </a:p>
                  </a:txBody>
                  <a:tcPr/>
                </a:tc>
                <a:tc>
                  <a:txBody>
                    <a:bodyPr/>
                    <a:lstStyle/>
                    <a:p>
                      <a:pPr marL="285750" indent="-285750">
                        <a:buFont typeface="Wingdings" panose="05000000000000000000" pitchFamily="2" charset="2"/>
                        <a:buChar char="§"/>
                      </a:pPr>
                      <a:r>
                        <a:rPr lang="en-US" b="1"/>
                        <a:t>Builds on RDS Features.</a:t>
                      </a:r>
                    </a:p>
                    <a:p>
                      <a:pPr marL="285750" indent="-285750">
                        <a:buFont typeface="Wingdings" panose="05000000000000000000" pitchFamily="2" charset="2"/>
                        <a:buChar char="§"/>
                      </a:pPr>
                      <a:r>
                        <a:rPr lang="en-US" sz="1800" b="1">
                          <a:effectLst/>
                          <a:ea typeface="Times New Roman" panose="02020603050405020304" pitchFamily="18" charset="0"/>
                        </a:rPr>
                        <a:t>Stations can provide critical and supplementary details </a:t>
                      </a:r>
                      <a:r>
                        <a:rPr lang="en-US" sz="1800">
                          <a:effectLst/>
                          <a:ea typeface="Times New Roman" panose="02020603050405020304" pitchFamily="18" charset="0"/>
                        </a:rPr>
                        <a:t>on: </a:t>
                      </a:r>
                    </a:p>
                    <a:p>
                      <a:pPr marL="742950" lvl="1" indent="-285750">
                        <a:buFont typeface="Wingdings" panose="05000000000000000000" pitchFamily="2" charset="2"/>
                        <a:buChar char="§"/>
                      </a:pPr>
                      <a:r>
                        <a:rPr lang="en-US" sz="1800">
                          <a:effectLst/>
                          <a:ea typeface="Times New Roman" panose="02020603050405020304" pitchFamily="18" charset="0"/>
                        </a:rPr>
                        <a:t>Emergency alerts and messages</a:t>
                      </a:r>
                    </a:p>
                    <a:p>
                      <a:pPr marL="742950" lvl="1" indent="-285750">
                        <a:buFont typeface="Wingdings" panose="05000000000000000000" pitchFamily="2" charset="2"/>
                        <a:buChar char="§"/>
                      </a:pPr>
                      <a:r>
                        <a:rPr lang="en-US" sz="1800">
                          <a:effectLst/>
                          <a:ea typeface="Times New Roman" panose="02020603050405020304" pitchFamily="18" charset="0"/>
                        </a:rPr>
                        <a:t>Safety instructions</a:t>
                      </a:r>
                    </a:p>
                    <a:p>
                      <a:pPr marL="742950" lvl="1" indent="-285750">
                        <a:buFont typeface="Wingdings" panose="05000000000000000000" pitchFamily="2" charset="2"/>
                        <a:buChar char="§"/>
                      </a:pPr>
                      <a:r>
                        <a:rPr lang="en-US" sz="1800">
                          <a:effectLst/>
                          <a:ea typeface="Times New Roman" panose="02020603050405020304" pitchFamily="18" charset="0"/>
                        </a:rPr>
                        <a:t>Graphical maps for evacuation routes, or </a:t>
                      </a:r>
                    </a:p>
                    <a:p>
                      <a:pPr marL="742950" lvl="1" indent="-285750">
                        <a:buFont typeface="Wingdings" panose="05000000000000000000" pitchFamily="2" charset="2"/>
                        <a:buChar char="§"/>
                      </a:pPr>
                      <a:r>
                        <a:rPr lang="en-US" sz="1800">
                          <a:effectLst/>
                          <a:ea typeface="Times New Roman" panose="02020603050405020304" pitchFamily="18" charset="0"/>
                        </a:rPr>
                        <a:t>Contact information for emergency services.</a:t>
                      </a:r>
                      <a:endParaRPr lang="en-US" sz="1800" b="1">
                        <a:effectLst/>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a:effectLst/>
                          <a:ea typeface="Times New Roman" panose="02020603050405020304" pitchFamily="18" charset="0"/>
                        </a:rPr>
                        <a:t>Stations can transmit other public safety-related information</a:t>
                      </a:r>
                      <a:r>
                        <a:rPr lang="en-US" sz="1800">
                          <a:effectLst/>
                          <a:ea typeface="Times New Roman" panose="02020603050405020304" pitchFamily="18" charset="0"/>
                        </a:rPr>
                        <a: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Traffic updates including road cameras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Graphical maps of road conditions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AMBER and other SLTT or federal alerts. </a:t>
                      </a:r>
                      <a:endParaRPr lang="en-US" sz="1800">
                        <a:ea typeface="Times New Roman" panose="02020603050405020304" pitchFamily="18" charset="0"/>
                      </a:endParaRPr>
                    </a:p>
                  </a:txBody>
                  <a:tcPr/>
                </a:tc>
                <a:extLst>
                  <a:ext uri="{0D108BD9-81ED-4DB2-BD59-A6C34878D82A}">
                    <a16:rowId xmlns:a16="http://schemas.microsoft.com/office/drawing/2014/main" val="3089169696"/>
                  </a:ext>
                </a:extLst>
              </a:tr>
            </a:tbl>
          </a:graphicData>
        </a:graphic>
      </p:graphicFrame>
      <p:sp>
        <p:nvSpPr>
          <p:cNvPr id="3" name="Title 2">
            <a:extLst>
              <a:ext uri="{FF2B5EF4-FFF2-40B4-BE49-F238E27FC236}">
                <a16:creationId xmlns:a16="http://schemas.microsoft.com/office/drawing/2014/main" id="{606F033D-7635-6D45-8B4E-DB66E5A90B6E}"/>
              </a:ext>
            </a:extLst>
          </p:cNvPr>
          <p:cNvSpPr>
            <a:spLocks noGrp="1"/>
          </p:cNvSpPr>
          <p:nvPr>
            <p:ph type="title"/>
          </p:nvPr>
        </p:nvSpPr>
        <p:spPr/>
        <p:txBody>
          <a:bodyPr>
            <a:normAutofit fontScale="90000"/>
          </a:bodyPr>
          <a:lstStyle/>
          <a:p>
            <a:r>
              <a:rPr lang="en-US"/>
              <a:t>Leveraging Radio Data System (RDS) and HD Radio for </a:t>
            </a:r>
            <a:br>
              <a:rPr lang="en-US"/>
            </a:br>
            <a:r>
              <a:rPr lang="en-US"/>
              <a:t>Enhanced Public Messaging and User Experience</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DFC5735-3348-7746-A3B5-5AC1757071A4}"/>
              </a:ext>
            </a:extLst>
          </p:cNvPr>
          <p:cNvSpPr>
            <a:spLocks noGrp="1"/>
          </p:cNvSpPr>
          <p:nvPr>
            <p:ph type="sldNum" sz="quarter" idx="12"/>
          </p:nvPr>
        </p:nvSpPr>
        <p:spPr/>
        <p:txBody>
          <a:bodyPr/>
          <a:lstStyle/>
          <a:p>
            <a:fld id="{8FCC257D-A786-9244-9E17-CE618C8B9275}" type="slidenum">
              <a:rPr lang="en-US" smtClean="0"/>
              <a:pPr/>
              <a:t>42</a:t>
            </a:fld>
            <a:endParaRPr lang="en-US"/>
          </a:p>
        </p:txBody>
      </p:sp>
      <mc:AlternateContent xmlns:mc="http://schemas.openxmlformats.org/markup-compatibility/2006" xmlns:p14="http://schemas.microsoft.com/office/powerpoint/2010/main">
        <mc:Choice Requires="p14">
          <p:contentPart p14:bwMode="auto" r:id="rId3">
            <p14:nvContentPartPr>
              <p14:cNvPr id="8" name="Ink 7" descr="Circle Radio Data System (RDS)" hidden="1">
                <a:extLst>
                  <a:ext uri="{FF2B5EF4-FFF2-40B4-BE49-F238E27FC236}">
                    <a16:creationId xmlns:a16="http://schemas.microsoft.com/office/drawing/2014/main" id="{D0E8C559-11FD-2745-AE84-A657871FAA98}"/>
                  </a:ext>
                </a:extLst>
              </p14:cNvPr>
              <p14:cNvContentPartPr/>
              <p14:nvPr/>
            </p14:nvContentPartPr>
            <p14:xfrm>
              <a:off x="738189" y="1679868"/>
              <a:ext cx="2938462" cy="743347"/>
            </p14:xfrm>
          </p:contentPart>
        </mc:Choice>
        <mc:Fallback xmlns="">
          <p:pic>
            <p:nvPicPr>
              <p:cNvPr id="8" name="Ink 7" descr="Circle Radio Data System (RDS)" hidden="1">
                <a:extLst>
                  <a:ext uri="{FF2B5EF4-FFF2-40B4-BE49-F238E27FC236}">
                    <a16:creationId xmlns:a16="http://schemas.microsoft.com/office/drawing/2014/main" id="{D0E8C559-11FD-2745-AE84-A657871FAA98}"/>
                  </a:ext>
                </a:extLst>
              </p:cNvPr>
              <p:cNvPicPr/>
              <p:nvPr/>
            </p:nvPicPr>
            <p:blipFill>
              <a:blip r:embed="rId4"/>
              <a:stretch>
                <a:fillRect/>
              </a:stretch>
            </p:blipFill>
            <p:spPr>
              <a:xfrm>
                <a:off x="729187" y="1670869"/>
                <a:ext cx="2956105" cy="7609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descr="Circle HD Radio">
                <a:extLst>
                  <a:ext uri="{FF2B5EF4-FFF2-40B4-BE49-F238E27FC236}">
                    <a16:creationId xmlns:a16="http://schemas.microsoft.com/office/drawing/2014/main" id="{D67BEFF1-0DAF-1846-8487-1EEDA0F2899F}"/>
                  </a:ext>
                </a:extLst>
              </p14:cNvPr>
              <p14:cNvContentPartPr/>
              <p14:nvPr/>
            </p14:nvContentPartPr>
            <p14:xfrm>
              <a:off x="738189" y="3098788"/>
              <a:ext cx="2938462" cy="660424"/>
            </p14:xfrm>
          </p:contentPart>
        </mc:Choice>
        <mc:Fallback xmlns="">
          <p:pic>
            <p:nvPicPr>
              <p:cNvPr id="9" name="Ink 8" descr="Circle HD Radio">
                <a:extLst>
                  <a:ext uri="{FF2B5EF4-FFF2-40B4-BE49-F238E27FC236}">
                    <a16:creationId xmlns:a16="http://schemas.microsoft.com/office/drawing/2014/main" id="{D67BEFF1-0DAF-1846-8487-1EEDA0F2899F}"/>
                  </a:ext>
                </a:extLst>
              </p:cNvPr>
              <p:cNvPicPr/>
              <p:nvPr/>
            </p:nvPicPr>
            <p:blipFill>
              <a:blip r:embed="rId6"/>
              <a:stretch>
                <a:fillRect/>
              </a:stretch>
            </p:blipFill>
            <p:spPr>
              <a:xfrm>
                <a:off x="729187" y="3089790"/>
                <a:ext cx="2956105" cy="678059"/>
              </a:xfrm>
              <a:prstGeom prst="rect">
                <a:avLst/>
              </a:prstGeom>
            </p:spPr>
          </p:pic>
        </mc:Fallback>
      </mc:AlternateContent>
      <p:pic>
        <p:nvPicPr>
          <p:cNvPr id="1026" name="Picture 2" descr="An example of a car dashboard with RDS Radio Text showing the tuned radio station logo, the signal strength, the frequency, and program name for the FM Radio station received at 95.9 MHz, KFSH-FM.">
            <a:extLst>
              <a:ext uri="{FF2B5EF4-FFF2-40B4-BE49-F238E27FC236}">
                <a16:creationId xmlns:a16="http://schemas.microsoft.com/office/drawing/2014/main" id="{171AC4D0-6EAF-1843-B5B5-6794FA15A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9080" y="1358667"/>
            <a:ext cx="6952938" cy="4663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D Radio – Driving Radio’s Digital Dash – Radio Matters Blog&#10;Car dashboard HD Radio with graphical display showing the HD Radio logo, the signal strength, the call letters, frequency, and program name for the HD FM Radio station received at 103.3 MHz. Station call letters: KKCW-FM; Program name: La Isla Bonita, Madonna; Graphic image of Madonna the singer/artist.">
            <a:extLst>
              <a:ext uri="{FF2B5EF4-FFF2-40B4-BE49-F238E27FC236}">
                <a16:creationId xmlns:a16="http://schemas.microsoft.com/office/drawing/2014/main" id="{75C939B6-0E2E-2C41-8E4A-6C38F86C9C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19" r="3166" b="9741"/>
          <a:stretch/>
        </p:blipFill>
        <p:spPr bwMode="auto">
          <a:xfrm>
            <a:off x="4035428" y="1347471"/>
            <a:ext cx="6876412" cy="467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3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linds(horizontal)">
                                      <p:cBhvr>
                                        <p:cTn id="9" dur="500"/>
                                        <p:tgtEl>
                                          <p:spTgt spid="9"/>
                                        </p:tgtEl>
                                      </p:cBhvr>
                                    </p:animEffect>
                                  </p:childTnLst>
                                </p:cTn>
                              </p:par>
                              <p:par>
                                <p:cTn id="10" presetID="3" presetClass="exit" presetSubtype="10" fill="hold" nodeType="with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47075BC-B3C9-F52B-300E-E0273E39E255}"/>
              </a:ext>
            </a:extLst>
          </p:cNvPr>
          <p:cNvGraphicFramePr>
            <a:graphicFrameLocks noGrp="1"/>
          </p:cNvGraphicFramePr>
          <p:nvPr>
            <p:extLst>
              <p:ext uri="{D42A27DB-BD31-4B8C-83A1-F6EECF244321}">
                <p14:modId xmlns:p14="http://schemas.microsoft.com/office/powerpoint/2010/main" val="2097120541"/>
              </p:ext>
            </p:extLst>
          </p:nvPr>
        </p:nvGraphicFramePr>
        <p:xfrm>
          <a:off x="1447799" y="1358667"/>
          <a:ext cx="9574219" cy="4663440"/>
        </p:xfrm>
        <a:graphic>
          <a:graphicData uri="http://schemas.openxmlformats.org/drawingml/2006/table">
            <a:tbl>
              <a:tblPr firstRow="1" bandRow="1">
                <a:tableStyleId>{22838BEF-8BB2-4498-84A7-C5851F593DF1}</a:tableStyleId>
              </a:tblPr>
              <a:tblGrid>
                <a:gridCol w="2617874">
                  <a:extLst>
                    <a:ext uri="{9D8B030D-6E8A-4147-A177-3AD203B41FA5}">
                      <a16:colId xmlns:a16="http://schemas.microsoft.com/office/drawing/2014/main" val="818496969"/>
                    </a:ext>
                  </a:extLst>
                </a:gridCol>
                <a:gridCol w="6956345">
                  <a:extLst>
                    <a:ext uri="{9D8B030D-6E8A-4147-A177-3AD203B41FA5}">
                      <a16:colId xmlns:a16="http://schemas.microsoft.com/office/drawing/2014/main" val="2402338260"/>
                    </a:ext>
                  </a:extLst>
                </a:gridCol>
              </a:tblGrid>
              <a:tr h="357370">
                <a:tc>
                  <a:txBody>
                    <a:bodyPr/>
                    <a:lstStyle/>
                    <a:p>
                      <a:r>
                        <a:rPr lang="en-US" b="1"/>
                        <a:t>Technology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Capabilities and Features</a:t>
                      </a:r>
                    </a:p>
                  </a:txBody>
                  <a:tcPr/>
                </a:tc>
                <a:extLst>
                  <a:ext uri="{0D108BD9-81ED-4DB2-BD59-A6C34878D82A}">
                    <a16:rowId xmlns:a16="http://schemas.microsoft.com/office/drawing/2014/main" val="1264339661"/>
                  </a:ext>
                </a:extLst>
              </a:tr>
              <a:tr h="1418418">
                <a:tc>
                  <a:txBody>
                    <a:bodyPr/>
                    <a:lstStyle/>
                    <a:p>
                      <a:r>
                        <a:rPr lang="en-US" b="0"/>
                        <a:t>Radio Data System (RDS)</a:t>
                      </a:r>
                    </a:p>
                  </a:txBody>
                  <a:tcPr/>
                </a:tc>
                <a:tc>
                  <a:txBody>
                    <a:bodyPr/>
                    <a:lstStyle/>
                    <a:p>
                      <a:pPr marL="285750" indent="-285750">
                        <a:buFont typeface="Wingdings" panose="05000000000000000000" pitchFamily="2" charset="2"/>
                        <a:buChar char="§"/>
                      </a:pPr>
                      <a:r>
                        <a:rPr lang="en-US"/>
                        <a:t>EAS notifications</a:t>
                      </a:r>
                    </a:p>
                    <a:p>
                      <a:pPr marL="285750" indent="-285750">
                        <a:buFont typeface="Wingdings" panose="05000000000000000000" pitchFamily="2" charset="2"/>
                        <a:buChar char="§"/>
                      </a:pPr>
                      <a:r>
                        <a:rPr lang="en-US"/>
                        <a:t>Text-based information</a:t>
                      </a:r>
                    </a:p>
                    <a:p>
                      <a:pPr marL="285750" indent="-285750">
                        <a:buFont typeface="Wingdings" panose="05000000000000000000" pitchFamily="2" charset="2"/>
                        <a:buChar char="§"/>
                      </a:pPr>
                      <a:r>
                        <a:rPr lang="en-US"/>
                        <a:t>Enhanced alerting capabilities</a:t>
                      </a:r>
                    </a:p>
                    <a:p>
                      <a:pPr marL="285750" indent="-285750">
                        <a:buFont typeface="Wingdings" panose="05000000000000000000" pitchFamily="2" charset="2"/>
                        <a:buChar char="§"/>
                      </a:pPr>
                      <a:r>
                        <a:rPr lang="en-US"/>
                        <a:t>Geographically targeted alerts</a:t>
                      </a:r>
                    </a:p>
                    <a:p>
                      <a:pPr marL="285750" indent="-285750">
                        <a:buFont typeface="Wingdings" panose="05000000000000000000" pitchFamily="2" charset="2"/>
                        <a:buChar char="§"/>
                      </a:pPr>
                      <a:r>
                        <a:rPr lang="en-US" b="1"/>
                        <a:t>Enhanced public safety communication.</a:t>
                      </a:r>
                    </a:p>
                  </a:txBody>
                  <a:tcPr/>
                </a:tc>
                <a:extLst>
                  <a:ext uri="{0D108BD9-81ED-4DB2-BD59-A6C34878D82A}">
                    <a16:rowId xmlns:a16="http://schemas.microsoft.com/office/drawing/2014/main" val="634874358"/>
                  </a:ext>
                </a:extLst>
              </a:tr>
              <a:tr h="274818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HD Radio</a:t>
                      </a:r>
                    </a:p>
                  </a:txBody>
                  <a:tcPr/>
                </a:tc>
                <a:tc>
                  <a:txBody>
                    <a:bodyPr/>
                    <a:lstStyle/>
                    <a:p>
                      <a:pPr marL="285750" indent="-285750">
                        <a:buFont typeface="Wingdings" panose="05000000000000000000" pitchFamily="2" charset="2"/>
                        <a:buChar char="§"/>
                      </a:pPr>
                      <a:r>
                        <a:rPr lang="en-US" b="1"/>
                        <a:t>Builds on RDS Features.</a:t>
                      </a:r>
                    </a:p>
                    <a:p>
                      <a:pPr marL="285750" indent="-285750">
                        <a:buFont typeface="Wingdings" panose="05000000000000000000" pitchFamily="2" charset="2"/>
                        <a:buChar char="§"/>
                      </a:pPr>
                      <a:r>
                        <a:rPr lang="en-US" sz="1800" b="1">
                          <a:effectLst/>
                          <a:ea typeface="Times New Roman" panose="02020603050405020304" pitchFamily="18" charset="0"/>
                        </a:rPr>
                        <a:t>Stations can provide critical and supplementary details </a:t>
                      </a:r>
                      <a:r>
                        <a:rPr lang="en-US" sz="1800">
                          <a:effectLst/>
                          <a:ea typeface="Times New Roman" panose="02020603050405020304" pitchFamily="18" charset="0"/>
                        </a:rPr>
                        <a:t>on: </a:t>
                      </a:r>
                    </a:p>
                    <a:p>
                      <a:pPr marL="742950" lvl="1" indent="-285750">
                        <a:buFont typeface="Wingdings" panose="05000000000000000000" pitchFamily="2" charset="2"/>
                        <a:buChar char="§"/>
                      </a:pPr>
                      <a:r>
                        <a:rPr lang="en-US" sz="1800">
                          <a:effectLst/>
                          <a:ea typeface="Times New Roman" panose="02020603050405020304" pitchFamily="18" charset="0"/>
                        </a:rPr>
                        <a:t>Emergency alerts and messages</a:t>
                      </a:r>
                    </a:p>
                    <a:p>
                      <a:pPr marL="742950" lvl="1" indent="-285750">
                        <a:buFont typeface="Wingdings" panose="05000000000000000000" pitchFamily="2" charset="2"/>
                        <a:buChar char="§"/>
                      </a:pPr>
                      <a:r>
                        <a:rPr lang="en-US" sz="1800">
                          <a:effectLst/>
                          <a:ea typeface="Times New Roman" panose="02020603050405020304" pitchFamily="18" charset="0"/>
                        </a:rPr>
                        <a:t>Safety instructions</a:t>
                      </a:r>
                    </a:p>
                    <a:p>
                      <a:pPr marL="742950" lvl="1" indent="-285750">
                        <a:buFont typeface="Wingdings" panose="05000000000000000000" pitchFamily="2" charset="2"/>
                        <a:buChar char="§"/>
                      </a:pPr>
                      <a:r>
                        <a:rPr lang="en-US" sz="1800">
                          <a:effectLst/>
                          <a:ea typeface="Times New Roman" panose="02020603050405020304" pitchFamily="18" charset="0"/>
                        </a:rPr>
                        <a:t>Graphical maps for evacuation routes, or </a:t>
                      </a:r>
                    </a:p>
                    <a:p>
                      <a:pPr marL="742950" lvl="1" indent="-285750">
                        <a:buFont typeface="Wingdings" panose="05000000000000000000" pitchFamily="2" charset="2"/>
                        <a:buChar char="§"/>
                      </a:pPr>
                      <a:r>
                        <a:rPr lang="en-US" sz="1800">
                          <a:effectLst/>
                          <a:ea typeface="Times New Roman" panose="02020603050405020304" pitchFamily="18" charset="0"/>
                        </a:rPr>
                        <a:t>Contact information for emergency services.</a:t>
                      </a:r>
                      <a:endParaRPr lang="en-US" sz="1800" b="1">
                        <a:effectLst/>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a:effectLst/>
                          <a:ea typeface="Times New Roman" panose="02020603050405020304" pitchFamily="18" charset="0"/>
                        </a:rPr>
                        <a:t>Stations can transmit other public safety-related information</a:t>
                      </a:r>
                      <a:r>
                        <a:rPr lang="en-US" sz="1800">
                          <a:effectLst/>
                          <a:ea typeface="Times New Roman" panose="02020603050405020304" pitchFamily="18" charset="0"/>
                        </a:rPr>
                        <a: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Traffic updates including road cameras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Graphical maps of road conditions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AMBER and other SLTT or federal alerts. </a:t>
                      </a:r>
                      <a:endParaRPr lang="en-US" sz="1800">
                        <a:ea typeface="Times New Roman" panose="02020603050405020304" pitchFamily="18" charset="0"/>
                      </a:endParaRPr>
                    </a:p>
                  </a:txBody>
                  <a:tcPr/>
                </a:tc>
                <a:extLst>
                  <a:ext uri="{0D108BD9-81ED-4DB2-BD59-A6C34878D82A}">
                    <a16:rowId xmlns:a16="http://schemas.microsoft.com/office/drawing/2014/main" val="3089169696"/>
                  </a:ext>
                </a:extLst>
              </a:tr>
            </a:tbl>
          </a:graphicData>
        </a:graphic>
      </p:graphicFrame>
      <p:sp>
        <p:nvSpPr>
          <p:cNvPr id="3" name="Title 2">
            <a:extLst>
              <a:ext uri="{FF2B5EF4-FFF2-40B4-BE49-F238E27FC236}">
                <a16:creationId xmlns:a16="http://schemas.microsoft.com/office/drawing/2014/main" id="{606F033D-7635-6D45-8B4E-DB66E5A90B6E}"/>
              </a:ext>
            </a:extLst>
          </p:cNvPr>
          <p:cNvSpPr>
            <a:spLocks noGrp="1"/>
          </p:cNvSpPr>
          <p:nvPr>
            <p:ph type="title"/>
          </p:nvPr>
        </p:nvSpPr>
        <p:spPr/>
        <p:txBody>
          <a:bodyPr>
            <a:normAutofit fontScale="90000"/>
          </a:bodyPr>
          <a:lstStyle/>
          <a:p>
            <a:r>
              <a:rPr lang="en-US"/>
              <a:t>Leveraging Radio Data System (RDS) and HD Radio for </a:t>
            </a:r>
            <a:br>
              <a:rPr lang="en-US"/>
            </a:br>
            <a:r>
              <a:rPr lang="en-US"/>
              <a:t>Enhanced Public Messaging and User Experience</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DFC5735-3348-7746-A3B5-5AC1757071A4}"/>
              </a:ext>
            </a:extLst>
          </p:cNvPr>
          <p:cNvSpPr>
            <a:spLocks noGrp="1"/>
          </p:cNvSpPr>
          <p:nvPr>
            <p:ph type="sldNum" sz="quarter" idx="12"/>
          </p:nvPr>
        </p:nvSpPr>
        <p:spPr/>
        <p:txBody>
          <a:bodyPr/>
          <a:lstStyle/>
          <a:p>
            <a:fld id="{8FCC257D-A786-9244-9E17-CE618C8B9275}" type="slidenum">
              <a:rPr lang="en-US" smtClean="0"/>
              <a:pPr/>
              <a:t>43</a:t>
            </a:fld>
            <a:endParaRPr lang="en-US"/>
          </a:p>
        </p:txBody>
      </p:sp>
      <mc:AlternateContent xmlns:mc="http://schemas.openxmlformats.org/markup-compatibility/2006" xmlns:p14="http://schemas.microsoft.com/office/powerpoint/2010/main">
        <mc:Choice Requires="p14">
          <p:contentPart p14:bwMode="auto" r:id="rId3">
            <p14:nvContentPartPr>
              <p14:cNvPr id="8" name="Ink 7" descr="Circle Radio Data System (RDS)" hidden="1">
                <a:extLst>
                  <a:ext uri="{FF2B5EF4-FFF2-40B4-BE49-F238E27FC236}">
                    <a16:creationId xmlns:a16="http://schemas.microsoft.com/office/drawing/2014/main" id="{D0E8C559-11FD-2745-AE84-A657871FAA98}"/>
                  </a:ext>
                </a:extLst>
              </p14:cNvPr>
              <p14:cNvContentPartPr/>
              <p14:nvPr/>
            </p14:nvContentPartPr>
            <p14:xfrm>
              <a:off x="738189" y="1679868"/>
              <a:ext cx="2938462" cy="743347"/>
            </p14:xfrm>
          </p:contentPart>
        </mc:Choice>
        <mc:Fallback xmlns="">
          <p:pic>
            <p:nvPicPr>
              <p:cNvPr id="8" name="Ink 7" descr="Circle Radio Data System (RDS)" hidden="1">
                <a:extLst>
                  <a:ext uri="{FF2B5EF4-FFF2-40B4-BE49-F238E27FC236}">
                    <a16:creationId xmlns:a16="http://schemas.microsoft.com/office/drawing/2014/main" id="{D0E8C559-11FD-2745-AE84-A657871FAA98}"/>
                  </a:ext>
                </a:extLst>
              </p:cNvPr>
              <p:cNvPicPr/>
              <p:nvPr/>
            </p:nvPicPr>
            <p:blipFill>
              <a:blip r:embed="rId4"/>
              <a:stretch>
                <a:fillRect/>
              </a:stretch>
            </p:blipFill>
            <p:spPr>
              <a:xfrm>
                <a:off x="729187" y="1670869"/>
                <a:ext cx="2956105" cy="7609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descr="Circle HD Radio">
                <a:extLst>
                  <a:ext uri="{FF2B5EF4-FFF2-40B4-BE49-F238E27FC236}">
                    <a16:creationId xmlns:a16="http://schemas.microsoft.com/office/drawing/2014/main" id="{D67BEFF1-0DAF-1846-8487-1EEDA0F2899F}"/>
                  </a:ext>
                </a:extLst>
              </p14:cNvPr>
              <p14:cNvContentPartPr/>
              <p14:nvPr/>
            </p14:nvContentPartPr>
            <p14:xfrm>
              <a:off x="738189" y="3098788"/>
              <a:ext cx="2938462" cy="660424"/>
            </p14:xfrm>
          </p:contentPart>
        </mc:Choice>
        <mc:Fallback xmlns="">
          <p:pic>
            <p:nvPicPr>
              <p:cNvPr id="9" name="Ink 8" descr="Circle HD Radio">
                <a:extLst>
                  <a:ext uri="{FF2B5EF4-FFF2-40B4-BE49-F238E27FC236}">
                    <a16:creationId xmlns:a16="http://schemas.microsoft.com/office/drawing/2014/main" id="{D67BEFF1-0DAF-1846-8487-1EEDA0F2899F}"/>
                  </a:ext>
                </a:extLst>
              </p:cNvPr>
              <p:cNvPicPr/>
              <p:nvPr/>
            </p:nvPicPr>
            <p:blipFill>
              <a:blip r:embed="rId6"/>
              <a:stretch>
                <a:fillRect/>
              </a:stretch>
            </p:blipFill>
            <p:spPr>
              <a:xfrm>
                <a:off x="729187" y="3089790"/>
                <a:ext cx="2956105" cy="678059"/>
              </a:xfrm>
              <a:prstGeom prst="rect">
                <a:avLst/>
              </a:prstGeom>
            </p:spPr>
          </p:pic>
        </mc:Fallback>
      </mc:AlternateContent>
      <p:pic>
        <p:nvPicPr>
          <p:cNvPr id="1026" name="Picture 2" descr="An example of a car dashboard with RDS Radio Text showing the tuned radio station logo, the signal strength, the frequency, and program name for the FM Radio station received at 95.9 MHz, KFSH-FM.">
            <a:extLst>
              <a:ext uri="{FF2B5EF4-FFF2-40B4-BE49-F238E27FC236}">
                <a16:creationId xmlns:a16="http://schemas.microsoft.com/office/drawing/2014/main" id="{171AC4D0-6EAF-1843-B5B5-6794FA15A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9080" y="1358667"/>
            <a:ext cx="6952938" cy="4663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D Radio – Driving Radio’s Digital Dash – Radio Matters Blog&#10;Car dashboard HD Radio with graphical display showing the HD Radio logo, the signal strength, the call letters, frequency, and program name for the HD FM Radio station received at 103.3 MHz. Station call letters: KKCW-FM; Program name: La Isla Bonita, Madonna; Graphic image of Madonna the singer/artist.">
            <a:extLst>
              <a:ext uri="{FF2B5EF4-FFF2-40B4-BE49-F238E27FC236}">
                <a16:creationId xmlns:a16="http://schemas.microsoft.com/office/drawing/2014/main" id="{75C939B6-0E2E-2C41-8E4A-6C38F86C9C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19" r="3166" b="9741"/>
          <a:stretch/>
        </p:blipFill>
        <p:spPr bwMode="auto">
          <a:xfrm>
            <a:off x="4035428" y="1347471"/>
            <a:ext cx="6876412" cy="4674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zda3 Sport HD radio traffic demo - YouTube">
            <a:extLst>
              <a:ext uri="{FF2B5EF4-FFF2-40B4-BE49-F238E27FC236}">
                <a16:creationId xmlns:a16="http://schemas.microsoft.com/office/drawing/2014/main" id="{8CF2CF55-A8C6-6DC6-C329-E15D223970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5428" y="1358668"/>
            <a:ext cx="6986590" cy="466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07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linds(horizontal)">
                                      <p:cBhvr>
                                        <p:cTn id="9" dur="500"/>
                                        <p:tgtEl>
                                          <p:spTgt spid="9"/>
                                        </p:tgtEl>
                                      </p:cBhvr>
                                    </p:animEffect>
                                  </p:childTnLst>
                                </p:cTn>
                              </p:par>
                              <p:par>
                                <p:cTn id="10" presetID="3" presetClass="exit" presetSubtype="10" fill="hold" nodeType="with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47075BC-B3C9-F52B-300E-E0273E39E255}"/>
              </a:ext>
            </a:extLst>
          </p:cNvPr>
          <p:cNvGraphicFramePr>
            <a:graphicFrameLocks noGrp="1"/>
          </p:cNvGraphicFramePr>
          <p:nvPr>
            <p:extLst>
              <p:ext uri="{D42A27DB-BD31-4B8C-83A1-F6EECF244321}">
                <p14:modId xmlns:p14="http://schemas.microsoft.com/office/powerpoint/2010/main" val="185971953"/>
              </p:ext>
            </p:extLst>
          </p:nvPr>
        </p:nvGraphicFramePr>
        <p:xfrm>
          <a:off x="1447799" y="1358667"/>
          <a:ext cx="9574219" cy="4663440"/>
        </p:xfrm>
        <a:graphic>
          <a:graphicData uri="http://schemas.openxmlformats.org/drawingml/2006/table">
            <a:tbl>
              <a:tblPr firstRow="1" bandRow="1">
                <a:tableStyleId>{22838BEF-8BB2-4498-84A7-C5851F593DF1}</a:tableStyleId>
              </a:tblPr>
              <a:tblGrid>
                <a:gridCol w="2617874">
                  <a:extLst>
                    <a:ext uri="{9D8B030D-6E8A-4147-A177-3AD203B41FA5}">
                      <a16:colId xmlns:a16="http://schemas.microsoft.com/office/drawing/2014/main" val="818496969"/>
                    </a:ext>
                  </a:extLst>
                </a:gridCol>
                <a:gridCol w="6956345">
                  <a:extLst>
                    <a:ext uri="{9D8B030D-6E8A-4147-A177-3AD203B41FA5}">
                      <a16:colId xmlns:a16="http://schemas.microsoft.com/office/drawing/2014/main" val="2402338260"/>
                    </a:ext>
                  </a:extLst>
                </a:gridCol>
              </a:tblGrid>
              <a:tr h="357370">
                <a:tc>
                  <a:txBody>
                    <a:bodyPr/>
                    <a:lstStyle/>
                    <a:p>
                      <a:r>
                        <a:rPr lang="en-US" b="1"/>
                        <a:t>Technology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Capabilities and Features</a:t>
                      </a:r>
                    </a:p>
                  </a:txBody>
                  <a:tcPr/>
                </a:tc>
                <a:extLst>
                  <a:ext uri="{0D108BD9-81ED-4DB2-BD59-A6C34878D82A}">
                    <a16:rowId xmlns:a16="http://schemas.microsoft.com/office/drawing/2014/main" val="1264339661"/>
                  </a:ext>
                </a:extLst>
              </a:tr>
              <a:tr h="1418418">
                <a:tc>
                  <a:txBody>
                    <a:bodyPr/>
                    <a:lstStyle/>
                    <a:p>
                      <a:r>
                        <a:rPr lang="en-US" b="0"/>
                        <a:t>Radio Data System (RDS)</a:t>
                      </a:r>
                    </a:p>
                  </a:txBody>
                  <a:tcPr/>
                </a:tc>
                <a:tc>
                  <a:txBody>
                    <a:bodyPr/>
                    <a:lstStyle/>
                    <a:p>
                      <a:pPr marL="285750" indent="-285750">
                        <a:buFont typeface="Wingdings" panose="05000000000000000000" pitchFamily="2" charset="2"/>
                        <a:buChar char="§"/>
                      </a:pPr>
                      <a:r>
                        <a:rPr lang="en-US"/>
                        <a:t>EAS notifications</a:t>
                      </a:r>
                    </a:p>
                    <a:p>
                      <a:pPr marL="285750" indent="-285750">
                        <a:buFont typeface="Wingdings" panose="05000000000000000000" pitchFamily="2" charset="2"/>
                        <a:buChar char="§"/>
                      </a:pPr>
                      <a:r>
                        <a:rPr lang="en-US"/>
                        <a:t>Text-based information</a:t>
                      </a:r>
                    </a:p>
                    <a:p>
                      <a:pPr marL="285750" indent="-285750">
                        <a:buFont typeface="Wingdings" panose="05000000000000000000" pitchFamily="2" charset="2"/>
                        <a:buChar char="§"/>
                      </a:pPr>
                      <a:r>
                        <a:rPr lang="en-US"/>
                        <a:t>Enhanced alerting capabilities</a:t>
                      </a:r>
                    </a:p>
                    <a:p>
                      <a:pPr marL="285750" indent="-285750">
                        <a:buFont typeface="Wingdings" panose="05000000000000000000" pitchFamily="2" charset="2"/>
                        <a:buChar char="§"/>
                      </a:pPr>
                      <a:r>
                        <a:rPr lang="en-US"/>
                        <a:t>Geographically targeted alerts</a:t>
                      </a:r>
                    </a:p>
                    <a:p>
                      <a:pPr marL="285750" indent="-285750">
                        <a:buFont typeface="Wingdings" panose="05000000000000000000" pitchFamily="2" charset="2"/>
                        <a:buChar char="§"/>
                      </a:pPr>
                      <a:r>
                        <a:rPr lang="en-US" b="1"/>
                        <a:t>Enhanced public safety communication.</a:t>
                      </a:r>
                    </a:p>
                  </a:txBody>
                  <a:tcPr/>
                </a:tc>
                <a:extLst>
                  <a:ext uri="{0D108BD9-81ED-4DB2-BD59-A6C34878D82A}">
                    <a16:rowId xmlns:a16="http://schemas.microsoft.com/office/drawing/2014/main" val="634874358"/>
                  </a:ext>
                </a:extLst>
              </a:tr>
              <a:tr h="274818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HD Radio</a:t>
                      </a:r>
                    </a:p>
                  </a:txBody>
                  <a:tcPr/>
                </a:tc>
                <a:tc>
                  <a:txBody>
                    <a:bodyPr/>
                    <a:lstStyle/>
                    <a:p>
                      <a:pPr marL="285750" indent="-285750">
                        <a:buFont typeface="Wingdings" panose="05000000000000000000" pitchFamily="2" charset="2"/>
                        <a:buChar char="§"/>
                      </a:pPr>
                      <a:r>
                        <a:rPr lang="en-US" b="1"/>
                        <a:t>Builds on RDS Features.</a:t>
                      </a:r>
                    </a:p>
                    <a:p>
                      <a:pPr marL="285750" indent="-285750">
                        <a:buFont typeface="Wingdings" panose="05000000000000000000" pitchFamily="2" charset="2"/>
                        <a:buChar char="§"/>
                      </a:pPr>
                      <a:r>
                        <a:rPr lang="en-US" sz="1800" b="1">
                          <a:effectLst/>
                          <a:ea typeface="Times New Roman" panose="02020603050405020304" pitchFamily="18" charset="0"/>
                        </a:rPr>
                        <a:t>Stations can provide critical and supplementary details </a:t>
                      </a:r>
                      <a:r>
                        <a:rPr lang="en-US" sz="1800">
                          <a:effectLst/>
                          <a:ea typeface="Times New Roman" panose="02020603050405020304" pitchFamily="18" charset="0"/>
                        </a:rPr>
                        <a:t>on: </a:t>
                      </a:r>
                    </a:p>
                    <a:p>
                      <a:pPr marL="742950" lvl="1" indent="-285750">
                        <a:buFont typeface="Wingdings" panose="05000000000000000000" pitchFamily="2" charset="2"/>
                        <a:buChar char="§"/>
                      </a:pPr>
                      <a:r>
                        <a:rPr lang="en-US" sz="1800">
                          <a:effectLst/>
                          <a:ea typeface="Times New Roman" panose="02020603050405020304" pitchFamily="18" charset="0"/>
                        </a:rPr>
                        <a:t>Emergency alerts and messages</a:t>
                      </a:r>
                    </a:p>
                    <a:p>
                      <a:pPr marL="742950" lvl="1" indent="-285750">
                        <a:buFont typeface="Wingdings" panose="05000000000000000000" pitchFamily="2" charset="2"/>
                        <a:buChar char="§"/>
                      </a:pPr>
                      <a:r>
                        <a:rPr lang="en-US" sz="1800">
                          <a:effectLst/>
                          <a:ea typeface="Times New Roman" panose="02020603050405020304" pitchFamily="18" charset="0"/>
                        </a:rPr>
                        <a:t>Safety instructions</a:t>
                      </a:r>
                    </a:p>
                    <a:p>
                      <a:pPr marL="742950" lvl="1" indent="-285750">
                        <a:buFont typeface="Wingdings" panose="05000000000000000000" pitchFamily="2" charset="2"/>
                        <a:buChar char="§"/>
                      </a:pPr>
                      <a:r>
                        <a:rPr lang="en-US" sz="1800">
                          <a:effectLst/>
                          <a:ea typeface="Times New Roman" panose="02020603050405020304" pitchFamily="18" charset="0"/>
                        </a:rPr>
                        <a:t>Graphical maps for evacuation routes, or </a:t>
                      </a:r>
                    </a:p>
                    <a:p>
                      <a:pPr marL="742950" lvl="1" indent="-285750">
                        <a:buFont typeface="Wingdings" panose="05000000000000000000" pitchFamily="2" charset="2"/>
                        <a:buChar char="§"/>
                      </a:pPr>
                      <a:r>
                        <a:rPr lang="en-US" sz="1800">
                          <a:effectLst/>
                          <a:ea typeface="Times New Roman" panose="02020603050405020304" pitchFamily="18" charset="0"/>
                        </a:rPr>
                        <a:t>Contact information for emergency services.</a:t>
                      </a:r>
                      <a:endParaRPr lang="en-US" sz="1800" b="1">
                        <a:effectLst/>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a:effectLst/>
                          <a:ea typeface="Times New Roman" panose="02020603050405020304" pitchFamily="18" charset="0"/>
                        </a:rPr>
                        <a:t>Stations can transmit other public safety-related information</a:t>
                      </a:r>
                      <a:r>
                        <a:rPr lang="en-US" sz="1800">
                          <a:effectLst/>
                          <a:ea typeface="Times New Roman" panose="02020603050405020304" pitchFamily="18" charset="0"/>
                        </a:rPr>
                        <a: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Traffic updates including road cameras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Graphical maps of road conditions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AMBER and other SLTT or federal alerts. </a:t>
                      </a:r>
                      <a:endParaRPr lang="en-US" sz="1800">
                        <a:ea typeface="Times New Roman" panose="02020603050405020304" pitchFamily="18" charset="0"/>
                      </a:endParaRPr>
                    </a:p>
                  </a:txBody>
                  <a:tcPr/>
                </a:tc>
                <a:extLst>
                  <a:ext uri="{0D108BD9-81ED-4DB2-BD59-A6C34878D82A}">
                    <a16:rowId xmlns:a16="http://schemas.microsoft.com/office/drawing/2014/main" val="3089169696"/>
                  </a:ext>
                </a:extLst>
              </a:tr>
            </a:tbl>
          </a:graphicData>
        </a:graphic>
      </p:graphicFrame>
      <p:sp>
        <p:nvSpPr>
          <p:cNvPr id="3" name="Title 2">
            <a:extLst>
              <a:ext uri="{FF2B5EF4-FFF2-40B4-BE49-F238E27FC236}">
                <a16:creationId xmlns:a16="http://schemas.microsoft.com/office/drawing/2014/main" id="{606F033D-7635-6D45-8B4E-DB66E5A90B6E}"/>
              </a:ext>
            </a:extLst>
          </p:cNvPr>
          <p:cNvSpPr>
            <a:spLocks noGrp="1"/>
          </p:cNvSpPr>
          <p:nvPr>
            <p:ph type="title"/>
          </p:nvPr>
        </p:nvSpPr>
        <p:spPr/>
        <p:txBody>
          <a:bodyPr>
            <a:normAutofit fontScale="90000"/>
          </a:bodyPr>
          <a:lstStyle/>
          <a:p>
            <a:r>
              <a:rPr lang="en-US"/>
              <a:t>Leveraging Radio Data System (RDS) and HD Radio for </a:t>
            </a:r>
            <a:br>
              <a:rPr lang="en-US"/>
            </a:br>
            <a:r>
              <a:rPr lang="en-US"/>
              <a:t>Enhanced Public Messaging and User Experience</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DFC5735-3348-7746-A3B5-5AC1757071A4}"/>
              </a:ext>
            </a:extLst>
          </p:cNvPr>
          <p:cNvSpPr>
            <a:spLocks noGrp="1"/>
          </p:cNvSpPr>
          <p:nvPr>
            <p:ph type="sldNum" sz="quarter" idx="12"/>
          </p:nvPr>
        </p:nvSpPr>
        <p:spPr/>
        <p:txBody>
          <a:bodyPr/>
          <a:lstStyle/>
          <a:p>
            <a:fld id="{8FCC257D-A786-9244-9E17-CE618C8B9275}" type="slidenum">
              <a:rPr lang="en-US" smtClean="0"/>
              <a:pPr/>
              <a:t>44</a:t>
            </a:fld>
            <a:endParaRPr lang="en-US"/>
          </a:p>
        </p:txBody>
      </p:sp>
      <mc:AlternateContent xmlns:mc="http://schemas.openxmlformats.org/markup-compatibility/2006" xmlns:p14="http://schemas.microsoft.com/office/powerpoint/2010/main">
        <mc:Choice Requires="p14">
          <p:contentPart p14:bwMode="auto" r:id="rId3">
            <p14:nvContentPartPr>
              <p14:cNvPr id="8" name="Ink 7" descr="Circle Radio Data System (RDS)" hidden="1">
                <a:extLst>
                  <a:ext uri="{FF2B5EF4-FFF2-40B4-BE49-F238E27FC236}">
                    <a16:creationId xmlns:a16="http://schemas.microsoft.com/office/drawing/2014/main" id="{D0E8C559-11FD-2745-AE84-A657871FAA98}"/>
                  </a:ext>
                </a:extLst>
              </p14:cNvPr>
              <p14:cNvContentPartPr/>
              <p14:nvPr/>
            </p14:nvContentPartPr>
            <p14:xfrm>
              <a:off x="738189" y="1679868"/>
              <a:ext cx="2938462" cy="743347"/>
            </p14:xfrm>
          </p:contentPart>
        </mc:Choice>
        <mc:Fallback xmlns="">
          <p:pic>
            <p:nvPicPr>
              <p:cNvPr id="8" name="Ink 7" descr="Circle Radio Data System (RDS)" hidden="1">
                <a:extLst>
                  <a:ext uri="{FF2B5EF4-FFF2-40B4-BE49-F238E27FC236}">
                    <a16:creationId xmlns:a16="http://schemas.microsoft.com/office/drawing/2014/main" id="{D0E8C559-11FD-2745-AE84-A657871FAA98}"/>
                  </a:ext>
                </a:extLst>
              </p:cNvPr>
              <p:cNvPicPr/>
              <p:nvPr/>
            </p:nvPicPr>
            <p:blipFill>
              <a:blip r:embed="rId4"/>
              <a:stretch>
                <a:fillRect/>
              </a:stretch>
            </p:blipFill>
            <p:spPr>
              <a:xfrm>
                <a:off x="729187" y="1670869"/>
                <a:ext cx="2956105" cy="7609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descr="Circle HD Radio">
                <a:extLst>
                  <a:ext uri="{FF2B5EF4-FFF2-40B4-BE49-F238E27FC236}">
                    <a16:creationId xmlns:a16="http://schemas.microsoft.com/office/drawing/2014/main" id="{D67BEFF1-0DAF-1846-8487-1EEDA0F2899F}"/>
                  </a:ext>
                </a:extLst>
              </p14:cNvPr>
              <p14:cNvContentPartPr/>
              <p14:nvPr/>
            </p14:nvContentPartPr>
            <p14:xfrm>
              <a:off x="738189" y="3098788"/>
              <a:ext cx="2938462" cy="660424"/>
            </p14:xfrm>
          </p:contentPart>
        </mc:Choice>
        <mc:Fallback xmlns="">
          <p:pic>
            <p:nvPicPr>
              <p:cNvPr id="9" name="Ink 8" descr="Circle HD Radio">
                <a:extLst>
                  <a:ext uri="{FF2B5EF4-FFF2-40B4-BE49-F238E27FC236}">
                    <a16:creationId xmlns:a16="http://schemas.microsoft.com/office/drawing/2014/main" id="{D67BEFF1-0DAF-1846-8487-1EEDA0F2899F}"/>
                  </a:ext>
                </a:extLst>
              </p:cNvPr>
              <p:cNvPicPr/>
              <p:nvPr/>
            </p:nvPicPr>
            <p:blipFill>
              <a:blip r:embed="rId6"/>
              <a:stretch>
                <a:fillRect/>
              </a:stretch>
            </p:blipFill>
            <p:spPr>
              <a:xfrm>
                <a:off x="729187" y="3089790"/>
                <a:ext cx="2956105" cy="678059"/>
              </a:xfrm>
              <a:prstGeom prst="rect">
                <a:avLst/>
              </a:prstGeom>
            </p:spPr>
          </p:pic>
        </mc:Fallback>
      </mc:AlternateContent>
      <p:pic>
        <p:nvPicPr>
          <p:cNvPr id="1026" name="Picture 2" descr="An example of a car dashboard with RDS Radio Text showing the tuned radio station logo, the signal strength, the frequency, and program name for the FM Radio station received at 95.9 MHz, KFSH-FM.">
            <a:extLst>
              <a:ext uri="{FF2B5EF4-FFF2-40B4-BE49-F238E27FC236}">
                <a16:creationId xmlns:a16="http://schemas.microsoft.com/office/drawing/2014/main" id="{171AC4D0-6EAF-1843-B5B5-6794FA15A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9080" y="1358667"/>
            <a:ext cx="6952938" cy="4663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D Radio – Driving Radio’s Digital Dash – Radio Matters Blog&#10;Car dashboard HD Radio with graphical display showing the HD Radio logo, the signal strength, the call letters, frequency, and program name for the HD FM Radio station received at 103.3 MHz. Station call letters: KKCW-FM; Program name: La Isla Bonita, Madonna; Graphic image of Madonna the singer/artist.">
            <a:extLst>
              <a:ext uri="{FF2B5EF4-FFF2-40B4-BE49-F238E27FC236}">
                <a16:creationId xmlns:a16="http://schemas.microsoft.com/office/drawing/2014/main" id="{75C939B6-0E2E-2C41-8E4A-6C38F86C9C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19" r="3166" b="9741"/>
          <a:stretch/>
        </p:blipFill>
        <p:spPr bwMode="auto">
          <a:xfrm>
            <a:off x="4035428" y="1347471"/>
            <a:ext cx="6876412" cy="4674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zda3 Sport HD radio traffic demo - YouTube">
            <a:extLst>
              <a:ext uri="{FF2B5EF4-FFF2-40B4-BE49-F238E27FC236}">
                <a16:creationId xmlns:a16="http://schemas.microsoft.com/office/drawing/2014/main" id="{8CF2CF55-A8C6-6DC6-C329-E15D223970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5428" y="1358668"/>
            <a:ext cx="6986590" cy="46634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ar dashboard with HD Radio display">
            <a:extLst>
              <a:ext uri="{FF2B5EF4-FFF2-40B4-BE49-F238E27FC236}">
                <a16:creationId xmlns:a16="http://schemas.microsoft.com/office/drawing/2014/main" id="{104387F0-DC60-BF75-1870-F7A73D69240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69080" y="1358667"/>
            <a:ext cx="6952938" cy="4663440"/>
          </a:xfrm>
          <a:prstGeom prst="rect">
            <a:avLst/>
          </a:prstGeom>
        </p:spPr>
      </p:pic>
      <p:pic>
        <p:nvPicPr>
          <p:cNvPr id="11" name="Picture 10" descr="Traffic Incident map in the HD Radio display on the car dashboard.">
            <a:extLst>
              <a:ext uri="{FF2B5EF4-FFF2-40B4-BE49-F238E27FC236}">
                <a16:creationId xmlns:a16="http://schemas.microsoft.com/office/drawing/2014/main" id="{1E9F4B93-B0CD-E7F8-5517-1D4BC90A3ACF}"/>
              </a:ext>
            </a:extLst>
          </p:cNvPr>
          <p:cNvPicPr>
            <a:picLocks/>
          </p:cNvPicPr>
          <p:nvPr/>
        </p:nvPicPr>
        <p:blipFill rotWithShape="1">
          <a:blip r:embed="rId11" cstate="screen">
            <a:alphaModFix/>
            <a:extLst>
              <a:ext uri="{28A0092B-C50C-407E-A947-70E740481C1C}">
                <a14:useLocalDpi xmlns:a14="http://schemas.microsoft.com/office/drawing/2010/main"/>
              </a:ext>
            </a:extLst>
          </a:blip>
          <a:srcRect/>
          <a:stretch/>
        </p:blipFill>
        <p:spPr>
          <a:xfrm>
            <a:off x="5699997" y="3042386"/>
            <a:ext cx="3670639" cy="1823621"/>
          </a:xfrm>
          <a:prstGeom prst="rect">
            <a:avLst/>
          </a:prstGeom>
          <a:ln>
            <a:noFill/>
          </a:ln>
        </p:spPr>
      </p:pic>
    </p:spTree>
    <p:extLst>
      <p:ext uri="{BB962C8B-B14F-4D97-AF65-F5344CB8AC3E}">
        <p14:creationId xmlns:p14="http://schemas.microsoft.com/office/powerpoint/2010/main" val="281645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linds(horizontal)">
                                      <p:cBhvr>
                                        <p:cTn id="9" dur="500"/>
                                        <p:tgtEl>
                                          <p:spTgt spid="9"/>
                                        </p:tgtEl>
                                      </p:cBhvr>
                                    </p:animEffect>
                                  </p:childTnLst>
                                </p:cTn>
                              </p:par>
                              <p:par>
                                <p:cTn id="10" presetID="3" presetClass="exit" presetSubtype="10" fill="hold" nodeType="with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47075BC-B3C9-F52B-300E-E0273E39E255}"/>
              </a:ext>
            </a:extLst>
          </p:cNvPr>
          <p:cNvGraphicFramePr>
            <a:graphicFrameLocks noGrp="1"/>
          </p:cNvGraphicFramePr>
          <p:nvPr/>
        </p:nvGraphicFramePr>
        <p:xfrm>
          <a:off x="1447799" y="1358667"/>
          <a:ext cx="9574219" cy="4663440"/>
        </p:xfrm>
        <a:graphic>
          <a:graphicData uri="http://schemas.openxmlformats.org/drawingml/2006/table">
            <a:tbl>
              <a:tblPr firstRow="1" bandRow="1">
                <a:tableStyleId>{22838BEF-8BB2-4498-84A7-C5851F593DF1}</a:tableStyleId>
              </a:tblPr>
              <a:tblGrid>
                <a:gridCol w="2617874">
                  <a:extLst>
                    <a:ext uri="{9D8B030D-6E8A-4147-A177-3AD203B41FA5}">
                      <a16:colId xmlns:a16="http://schemas.microsoft.com/office/drawing/2014/main" val="818496969"/>
                    </a:ext>
                  </a:extLst>
                </a:gridCol>
                <a:gridCol w="6956345">
                  <a:extLst>
                    <a:ext uri="{9D8B030D-6E8A-4147-A177-3AD203B41FA5}">
                      <a16:colId xmlns:a16="http://schemas.microsoft.com/office/drawing/2014/main" val="2402338260"/>
                    </a:ext>
                  </a:extLst>
                </a:gridCol>
              </a:tblGrid>
              <a:tr h="357370">
                <a:tc>
                  <a:txBody>
                    <a:bodyPr/>
                    <a:lstStyle/>
                    <a:p>
                      <a:r>
                        <a:rPr lang="en-US" b="1"/>
                        <a:t>Technology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Capabilities and Features</a:t>
                      </a:r>
                    </a:p>
                  </a:txBody>
                  <a:tcPr/>
                </a:tc>
                <a:extLst>
                  <a:ext uri="{0D108BD9-81ED-4DB2-BD59-A6C34878D82A}">
                    <a16:rowId xmlns:a16="http://schemas.microsoft.com/office/drawing/2014/main" val="1264339661"/>
                  </a:ext>
                </a:extLst>
              </a:tr>
              <a:tr h="1418418">
                <a:tc>
                  <a:txBody>
                    <a:bodyPr/>
                    <a:lstStyle/>
                    <a:p>
                      <a:r>
                        <a:rPr lang="en-US" b="0"/>
                        <a:t>Radio Data System (RDS)</a:t>
                      </a:r>
                    </a:p>
                  </a:txBody>
                  <a:tcPr/>
                </a:tc>
                <a:tc>
                  <a:txBody>
                    <a:bodyPr/>
                    <a:lstStyle/>
                    <a:p>
                      <a:pPr marL="285750" indent="-285750">
                        <a:buFont typeface="Wingdings" panose="05000000000000000000" pitchFamily="2" charset="2"/>
                        <a:buChar char="§"/>
                      </a:pPr>
                      <a:r>
                        <a:rPr lang="en-US"/>
                        <a:t>EAS notifications</a:t>
                      </a:r>
                    </a:p>
                    <a:p>
                      <a:pPr marL="285750" indent="-285750">
                        <a:buFont typeface="Wingdings" panose="05000000000000000000" pitchFamily="2" charset="2"/>
                        <a:buChar char="§"/>
                      </a:pPr>
                      <a:r>
                        <a:rPr lang="en-US"/>
                        <a:t>Text-based information</a:t>
                      </a:r>
                    </a:p>
                    <a:p>
                      <a:pPr marL="285750" indent="-285750">
                        <a:buFont typeface="Wingdings" panose="05000000000000000000" pitchFamily="2" charset="2"/>
                        <a:buChar char="§"/>
                      </a:pPr>
                      <a:r>
                        <a:rPr lang="en-US"/>
                        <a:t>Enhanced alerting capabilities</a:t>
                      </a:r>
                    </a:p>
                    <a:p>
                      <a:pPr marL="285750" indent="-285750">
                        <a:buFont typeface="Wingdings" panose="05000000000000000000" pitchFamily="2" charset="2"/>
                        <a:buChar char="§"/>
                      </a:pPr>
                      <a:r>
                        <a:rPr lang="en-US"/>
                        <a:t>Geographically targeted alerts</a:t>
                      </a:r>
                    </a:p>
                    <a:p>
                      <a:pPr marL="285750" indent="-285750">
                        <a:buFont typeface="Wingdings" panose="05000000000000000000" pitchFamily="2" charset="2"/>
                        <a:buChar char="§"/>
                      </a:pPr>
                      <a:r>
                        <a:rPr lang="en-US" b="1"/>
                        <a:t>Enhanced public safety communication.</a:t>
                      </a:r>
                    </a:p>
                  </a:txBody>
                  <a:tcPr/>
                </a:tc>
                <a:extLst>
                  <a:ext uri="{0D108BD9-81ED-4DB2-BD59-A6C34878D82A}">
                    <a16:rowId xmlns:a16="http://schemas.microsoft.com/office/drawing/2014/main" val="634874358"/>
                  </a:ext>
                </a:extLst>
              </a:tr>
              <a:tr h="274818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HD Radio</a:t>
                      </a:r>
                    </a:p>
                  </a:txBody>
                  <a:tcPr/>
                </a:tc>
                <a:tc>
                  <a:txBody>
                    <a:bodyPr/>
                    <a:lstStyle/>
                    <a:p>
                      <a:pPr marL="285750" indent="-285750">
                        <a:buFont typeface="Wingdings" panose="05000000000000000000" pitchFamily="2" charset="2"/>
                        <a:buChar char="§"/>
                      </a:pPr>
                      <a:r>
                        <a:rPr lang="en-US" b="1"/>
                        <a:t>Builds on RDS Features.</a:t>
                      </a:r>
                    </a:p>
                    <a:p>
                      <a:pPr marL="285750" indent="-285750">
                        <a:buFont typeface="Wingdings" panose="05000000000000000000" pitchFamily="2" charset="2"/>
                        <a:buChar char="§"/>
                      </a:pPr>
                      <a:r>
                        <a:rPr lang="en-US" sz="1800" b="1">
                          <a:effectLst/>
                          <a:ea typeface="Times New Roman" panose="02020603050405020304" pitchFamily="18" charset="0"/>
                        </a:rPr>
                        <a:t>Stations can provide critical and supplementary details </a:t>
                      </a:r>
                      <a:r>
                        <a:rPr lang="en-US" sz="1800">
                          <a:effectLst/>
                          <a:ea typeface="Times New Roman" panose="02020603050405020304" pitchFamily="18" charset="0"/>
                        </a:rPr>
                        <a:t>on: </a:t>
                      </a:r>
                    </a:p>
                    <a:p>
                      <a:pPr marL="742950" lvl="1" indent="-285750">
                        <a:buFont typeface="Wingdings" panose="05000000000000000000" pitchFamily="2" charset="2"/>
                        <a:buChar char="§"/>
                      </a:pPr>
                      <a:r>
                        <a:rPr lang="en-US" sz="1800">
                          <a:effectLst/>
                          <a:ea typeface="Times New Roman" panose="02020603050405020304" pitchFamily="18" charset="0"/>
                        </a:rPr>
                        <a:t>Emergency alerts and messages</a:t>
                      </a:r>
                    </a:p>
                    <a:p>
                      <a:pPr marL="742950" lvl="1" indent="-285750">
                        <a:buFont typeface="Wingdings" panose="05000000000000000000" pitchFamily="2" charset="2"/>
                        <a:buChar char="§"/>
                      </a:pPr>
                      <a:r>
                        <a:rPr lang="en-US" sz="1800">
                          <a:effectLst/>
                          <a:ea typeface="Times New Roman" panose="02020603050405020304" pitchFamily="18" charset="0"/>
                        </a:rPr>
                        <a:t>Safety instructions</a:t>
                      </a:r>
                    </a:p>
                    <a:p>
                      <a:pPr marL="742950" lvl="1" indent="-285750">
                        <a:buFont typeface="Wingdings" panose="05000000000000000000" pitchFamily="2" charset="2"/>
                        <a:buChar char="§"/>
                      </a:pPr>
                      <a:r>
                        <a:rPr lang="en-US" sz="1800">
                          <a:effectLst/>
                          <a:ea typeface="Times New Roman" panose="02020603050405020304" pitchFamily="18" charset="0"/>
                        </a:rPr>
                        <a:t>Graphical maps for evacuation routes, or </a:t>
                      </a:r>
                    </a:p>
                    <a:p>
                      <a:pPr marL="742950" lvl="1" indent="-285750">
                        <a:buFont typeface="Wingdings" panose="05000000000000000000" pitchFamily="2" charset="2"/>
                        <a:buChar char="§"/>
                      </a:pPr>
                      <a:r>
                        <a:rPr lang="en-US" sz="1800">
                          <a:effectLst/>
                          <a:ea typeface="Times New Roman" panose="02020603050405020304" pitchFamily="18" charset="0"/>
                        </a:rPr>
                        <a:t>Contact information for emergency services.</a:t>
                      </a:r>
                      <a:endParaRPr lang="en-US" sz="1800" b="1">
                        <a:effectLst/>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a:effectLst/>
                          <a:ea typeface="Times New Roman" panose="02020603050405020304" pitchFamily="18" charset="0"/>
                        </a:rPr>
                        <a:t>Stations can transmit other public safety-related information</a:t>
                      </a:r>
                      <a:r>
                        <a:rPr lang="en-US" sz="1800">
                          <a:effectLst/>
                          <a:ea typeface="Times New Roman" panose="02020603050405020304" pitchFamily="18" charset="0"/>
                        </a:rPr>
                        <a: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Traffic updates including road cameras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Graphical maps of road conditions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AMBER and other SLTT or federal alerts. </a:t>
                      </a:r>
                      <a:endParaRPr lang="en-US" sz="1800">
                        <a:ea typeface="Times New Roman" panose="02020603050405020304" pitchFamily="18" charset="0"/>
                      </a:endParaRPr>
                    </a:p>
                  </a:txBody>
                  <a:tcPr/>
                </a:tc>
                <a:extLst>
                  <a:ext uri="{0D108BD9-81ED-4DB2-BD59-A6C34878D82A}">
                    <a16:rowId xmlns:a16="http://schemas.microsoft.com/office/drawing/2014/main" val="3089169696"/>
                  </a:ext>
                </a:extLst>
              </a:tr>
            </a:tbl>
          </a:graphicData>
        </a:graphic>
      </p:graphicFrame>
      <p:sp>
        <p:nvSpPr>
          <p:cNvPr id="3" name="Title 2">
            <a:extLst>
              <a:ext uri="{FF2B5EF4-FFF2-40B4-BE49-F238E27FC236}">
                <a16:creationId xmlns:a16="http://schemas.microsoft.com/office/drawing/2014/main" id="{606F033D-7635-6D45-8B4E-DB66E5A90B6E}"/>
              </a:ext>
            </a:extLst>
          </p:cNvPr>
          <p:cNvSpPr>
            <a:spLocks noGrp="1"/>
          </p:cNvSpPr>
          <p:nvPr>
            <p:ph type="title"/>
          </p:nvPr>
        </p:nvSpPr>
        <p:spPr/>
        <p:txBody>
          <a:bodyPr>
            <a:normAutofit fontScale="90000"/>
          </a:bodyPr>
          <a:lstStyle/>
          <a:p>
            <a:r>
              <a:rPr lang="en-US"/>
              <a:t>Leveraging Radio Data System (RDS) and HD Radio for </a:t>
            </a:r>
            <a:br>
              <a:rPr lang="en-US"/>
            </a:br>
            <a:r>
              <a:rPr lang="en-US"/>
              <a:t>Enhanced Public Messaging and User Experience</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DFC5735-3348-7746-A3B5-5AC1757071A4}"/>
              </a:ext>
            </a:extLst>
          </p:cNvPr>
          <p:cNvSpPr>
            <a:spLocks noGrp="1"/>
          </p:cNvSpPr>
          <p:nvPr>
            <p:ph type="sldNum" sz="quarter" idx="12"/>
          </p:nvPr>
        </p:nvSpPr>
        <p:spPr/>
        <p:txBody>
          <a:bodyPr/>
          <a:lstStyle/>
          <a:p>
            <a:fld id="{8FCC257D-A786-9244-9E17-CE618C8B9275}" type="slidenum">
              <a:rPr lang="en-US" smtClean="0"/>
              <a:pPr/>
              <a:t>45</a:t>
            </a:fld>
            <a:endParaRPr lang="en-US"/>
          </a:p>
        </p:txBody>
      </p:sp>
      <p:graphicFrame>
        <p:nvGraphicFramePr>
          <p:cNvPr id="13" name="Table 12">
            <a:extLst>
              <a:ext uri="{FF2B5EF4-FFF2-40B4-BE49-F238E27FC236}">
                <a16:creationId xmlns:a16="http://schemas.microsoft.com/office/drawing/2014/main" id="{7BF11E1D-4A84-1CDC-45F8-AAC81B130447}"/>
              </a:ext>
            </a:extLst>
          </p:cNvPr>
          <p:cNvGraphicFramePr>
            <a:graphicFrameLocks noGrp="1"/>
          </p:cNvGraphicFramePr>
          <p:nvPr/>
        </p:nvGraphicFramePr>
        <p:xfrm>
          <a:off x="1449827" y="1358667"/>
          <a:ext cx="9574219" cy="4663440"/>
        </p:xfrm>
        <a:graphic>
          <a:graphicData uri="http://schemas.openxmlformats.org/drawingml/2006/table">
            <a:tbl>
              <a:tblPr firstRow="1" bandRow="1">
                <a:tableStyleId>{22838BEF-8BB2-4498-84A7-C5851F593DF1}</a:tableStyleId>
              </a:tblPr>
              <a:tblGrid>
                <a:gridCol w="2617874">
                  <a:extLst>
                    <a:ext uri="{9D8B030D-6E8A-4147-A177-3AD203B41FA5}">
                      <a16:colId xmlns:a16="http://schemas.microsoft.com/office/drawing/2014/main" val="818496969"/>
                    </a:ext>
                  </a:extLst>
                </a:gridCol>
                <a:gridCol w="6956345">
                  <a:extLst>
                    <a:ext uri="{9D8B030D-6E8A-4147-A177-3AD203B41FA5}">
                      <a16:colId xmlns:a16="http://schemas.microsoft.com/office/drawing/2014/main" val="2402338260"/>
                    </a:ext>
                  </a:extLst>
                </a:gridCol>
              </a:tblGrid>
              <a:tr h="357370">
                <a:tc>
                  <a:txBody>
                    <a:bodyPr/>
                    <a:lstStyle/>
                    <a:p>
                      <a:r>
                        <a:rPr lang="en-US" b="1"/>
                        <a:t>Technology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Capabilities and Features</a:t>
                      </a:r>
                    </a:p>
                  </a:txBody>
                  <a:tcPr/>
                </a:tc>
                <a:extLst>
                  <a:ext uri="{0D108BD9-81ED-4DB2-BD59-A6C34878D82A}">
                    <a16:rowId xmlns:a16="http://schemas.microsoft.com/office/drawing/2014/main" val="1264339661"/>
                  </a:ext>
                </a:extLst>
              </a:tr>
              <a:tr h="1418418">
                <a:tc>
                  <a:txBody>
                    <a:bodyPr/>
                    <a:lstStyle/>
                    <a:p>
                      <a:r>
                        <a:rPr lang="en-US" b="0"/>
                        <a:t>Radio Data System (RDS)</a:t>
                      </a:r>
                    </a:p>
                  </a:txBody>
                  <a:tcPr/>
                </a:tc>
                <a:tc>
                  <a:txBody>
                    <a:bodyPr/>
                    <a:lstStyle/>
                    <a:p>
                      <a:pPr marL="285750" indent="-285750">
                        <a:buFont typeface="Wingdings" panose="05000000000000000000" pitchFamily="2" charset="2"/>
                        <a:buChar char="§"/>
                      </a:pPr>
                      <a:r>
                        <a:rPr lang="en-US"/>
                        <a:t>EAS notifications</a:t>
                      </a:r>
                    </a:p>
                    <a:p>
                      <a:pPr marL="285750" indent="-285750">
                        <a:buFont typeface="Wingdings" panose="05000000000000000000" pitchFamily="2" charset="2"/>
                        <a:buChar char="§"/>
                      </a:pPr>
                      <a:r>
                        <a:rPr lang="en-US"/>
                        <a:t>Text-based information</a:t>
                      </a:r>
                    </a:p>
                    <a:p>
                      <a:pPr marL="285750" indent="-285750">
                        <a:buFont typeface="Wingdings" panose="05000000000000000000" pitchFamily="2" charset="2"/>
                        <a:buChar char="§"/>
                      </a:pPr>
                      <a:r>
                        <a:rPr lang="en-US"/>
                        <a:t>Enhanced alerting capabilities</a:t>
                      </a:r>
                    </a:p>
                    <a:p>
                      <a:pPr marL="285750" indent="-285750">
                        <a:buFont typeface="Wingdings" panose="05000000000000000000" pitchFamily="2" charset="2"/>
                        <a:buChar char="§"/>
                      </a:pPr>
                      <a:r>
                        <a:rPr lang="en-US"/>
                        <a:t>Geographically targeted alerts</a:t>
                      </a:r>
                    </a:p>
                    <a:p>
                      <a:pPr marL="285750" indent="-285750">
                        <a:buFont typeface="Wingdings" panose="05000000000000000000" pitchFamily="2" charset="2"/>
                        <a:buChar char="§"/>
                      </a:pPr>
                      <a:r>
                        <a:rPr lang="en-US" b="1"/>
                        <a:t>Enhanced public safety communication.</a:t>
                      </a:r>
                    </a:p>
                  </a:txBody>
                  <a:tcPr/>
                </a:tc>
                <a:extLst>
                  <a:ext uri="{0D108BD9-81ED-4DB2-BD59-A6C34878D82A}">
                    <a16:rowId xmlns:a16="http://schemas.microsoft.com/office/drawing/2014/main" val="634874358"/>
                  </a:ext>
                </a:extLst>
              </a:tr>
              <a:tr h="274818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t>HD Radio</a:t>
                      </a:r>
                    </a:p>
                  </a:txBody>
                  <a:tcPr/>
                </a:tc>
                <a:tc>
                  <a:txBody>
                    <a:bodyPr/>
                    <a:lstStyle/>
                    <a:p>
                      <a:pPr marL="285750" indent="-285750">
                        <a:buFont typeface="Wingdings" panose="05000000000000000000" pitchFamily="2" charset="2"/>
                        <a:buChar char="§"/>
                      </a:pPr>
                      <a:r>
                        <a:rPr lang="en-US" b="1"/>
                        <a:t>Builds on RDS Features.</a:t>
                      </a:r>
                    </a:p>
                    <a:p>
                      <a:pPr marL="285750" indent="-285750">
                        <a:buFont typeface="Wingdings" panose="05000000000000000000" pitchFamily="2" charset="2"/>
                        <a:buChar char="§"/>
                      </a:pPr>
                      <a:r>
                        <a:rPr lang="en-US" sz="1800" b="1">
                          <a:effectLst/>
                          <a:ea typeface="Times New Roman" panose="02020603050405020304" pitchFamily="18" charset="0"/>
                        </a:rPr>
                        <a:t>Stations can provide critical and supplementary details </a:t>
                      </a:r>
                      <a:r>
                        <a:rPr lang="en-US" sz="1800">
                          <a:effectLst/>
                          <a:ea typeface="Times New Roman" panose="02020603050405020304" pitchFamily="18" charset="0"/>
                        </a:rPr>
                        <a:t>on: </a:t>
                      </a:r>
                    </a:p>
                    <a:p>
                      <a:pPr marL="742950" lvl="1" indent="-285750">
                        <a:buFont typeface="Wingdings" panose="05000000000000000000" pitchFamily="2" charset="2"/>
                        <a:buChar char="§"/>
                      </a:pPr>
                      <a:r>
                        <a:rPr lang="en-US" sz="1800">
                          <a:effectLst/>
                          <a:ea typeface="Times New Roman" panose="02020603050405020304" pitchFamily="18" charset="0"/>
                        </a:rPr>
                        <a:t>Emergency alerts and messages</a:t>
                      </a:r>
                    </a:p>
                    <a:p>
                      <a:pPr marL="742950" lvl="1" indent="-285750">
                        <a:buFont typeface="Wingdings" panose="05000000000000000000" pitchFamily="2" charset="2"/>
                        <a:buChar char="§"/>
                      </a:pPr>
                      <a:r>
                        <a:rPr lang="en-US" sz="1800">
                          <a:effectLst/>
                          <a:ea typeface="Times New Roman" panose="02020603050405020304" pitchFamily="18" charset="0"/>
                        </a:rPr>
                        <a:t>Safety instructions</a:t>
                      </a:r>
                    </a:p>
                    <a:p>
                      <a:pPr marL="742950" lvl="1" indent="-285750">
                        <a:buFont typeface="Wingdings" panose="05000000000000000000" pitchFamily="2" charset="2"/>
                        <a:buChar char="§"/>
                      </a:pPr>
                      <a:r>
                        <a:rPr lang="en-US" sz="1800">
                          <a:effectLst/>
                          <a:ea typeface="Times New Roman" panose="02020603050405020304" pitchFamily="18" charset="0"/>
                        </a:rPr>
                        <a:t>Graphical maps for evacuation routes, or </a:t>
                      </a:r>
                    </a:p>
                    <a:p>
                      <a:pPr marL="742950" lvl="1" indent="-285750">
                        <a:buFont typeface="Wingdings" panose="05000000000000000000" pitchFamily="2" charset="2"/>
                        <a:buChar char="§"/>
                      </a:pPr>
                      <a:r>
                        <a:rPr lang="en-US" sz="1800">
                          <a:effectLst/>
                          <a:ea typeface="Times New Roman" panose="02020603050405020304" pitchFamily="18" charset="0"/>
                        </a:rPr>
                        <a:t>Contact information for emergency services.</a:t>
                      </a:r>
                      <a:endParaRPr lang="en-US" sz="1800" b="1">
                        <a:effectLst/>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a:effectLst/>
                          <a:ea typeface="Times New Roman" panose="02020603050405020304" pitchFamily="18" charset="0"/>
                        </a:rPr>
                        <a:t>Stations can transmit other public safety-related information</a:t>
                      </a:r>
                      <a:r>
                        <a:rPr lang="en-US" sz="1800">
                          <a:effectLst/>
                          <a:ea typeface="Times New Roman" panose="02020603050405020304" pitchFamily="18" charset="0"/>
                        </a:rPr>
                        <a:t>:</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Traffic updates including road cameras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Graphical maps of road conditions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ea typeface="Times New Roman" panose="02020603050405020304" pitchFamily="18" charset="0"/>
                        </a:rPr>
                        <a:t>AMBER and other SLTT or federal alerts</a:t>
                      </a:r>
                      <a:endParaRPr lang="en-US" sz="1800">
                        <a:ea typeface="Times New Roman" panose="02020603050405020304" pitchFamily="18" charset="0"/>
                      </a:endParaRPr>
                    </a:p>
                  </a:txBody>
                  <a:tcPr/>
                </a:tc>
                <a:extLst>
                  <a:ext uri="{0D108BD9-81ED-4DB2-BD59-A6C34878D82A}">
                    <a16:rowId xmlns:a16="http://schemas.microsoft.com/office/drawing/2014/main" val="3089169696"/>
                  </a:ext>
                </a:extLst>
              </a:tr>
            </a:tbl>
          </a:graphicData>
        </a:graphic>
      </p:graphicFrame>
    </p:spTree>
    <p:extLst>
      <p:ext uri="{BB962C8B-B14F-4D97-AF65-F5344CB8AC3E}">
        <p14:creationId xmlns:p14="http://schemas.microsoft.com/office/powerpoint/2010/main" val="3294831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DFDD6-172B-6F4B-B0A3-021E9444A7AD}"/>
              </a:ext>
            </a:extLst>
          </p:cNvPr>
          <p:cNvSpPr>
            <a:spLocks noGrp="1"/>
          </p:cNvSpPr>
          <p:nvPr>
            <p:ph type="title"/>
          </p:nvPr>
        </p:nvSpPr>
        <p:spPr/>
        <p:txBody>
          <a:bodyPr>
            <a:normAutofit/>
          </a:bodyPr>
          <a:lstStyle/>
          <a:p>
            <a:r>
              <a:rPr lang="en-US"/>
              <a:t>AM/FM/HD Radio Technologies Comparison Summary</a:t>
            </a:r>
          </a:p>
        </p:txBody>
      </p:sp>
      <p:graphicFrame>
        <p:nvGraphicFramePr>
          <p:cNvPr id="6" name="Table 6">
            <a:extLst>
              <a:ext uri="{FF2B5EF4-FFF2-40B4-BE49-F238E27FC236}">
                <a16:creationId xmlns:a16="http://schemas.microsoft.com/office/drawing/2014/main" id="{CF075B3F-63C8-3620-7F4A-387FD5ECD1D7}"/>
              </a:ext>
            </a:extLst>
          </p:cNvPr>
          <p:cNvGraphicFramePr>
            <a:graphicFrameLocks noGrp="1"/>
          </p:cNvGraphicFramePr>
          <p:nvPr>
            <p:extLst>
              <p:ext uri="{D42A27DB-BD31-4B8C-83A1-F6EECF244321}">
                <p14:modId xmlns:p14="http://schemas.microsoft.com/office/powerpoint/2010/main" val="2151998946"/>
              </p:ext>
            </p:extLst>
          </p:nvPr>
        </p:nvGraphicFramePr>
        <p:xfrm>
          <a:off x="744858" y="1419987"/>
          <a:ext cx="8254736" cy="4213871"/>
        </p:xfrm>
        <a:graphic>
          <a:graphicData uri="http://schemas.openxmlformats.org/drawingml/2006/table">
            <a:tbl>
              <a:tblPr firstRow="1" bandRow="1">
                <a:tableStyleId>{22838BEF-8BB2-4498-84A7-C5851F593DF1}</a:tableStyleId>
              </a:tblPr>
              <a:tblGrid>
                <a:gridCol w="1349949">
                  <a:extLst>
                    <a:ext uri="{9D8B030D-6E8A-4147-A177-3AD203B41FA5}">
                      <a16:colId xmlns:a16="http://schemas.microsoft.com/office/drawing/2014/main" val="927261943"/>
                    </a:ext>
                  </a:extLst>
                </a:gridCol>
                <a:gridCol w="3740728">
                  <a:extLst>
                    <a:ext uri="{9D8B030D-6E8A-4147-A177-3AD203B41FA5}">
                      <a16:colId xmlns:a16="http://schemas.microsoft.com/office/drawing/2014/main" val="4256533393"/>
                    </a:ext>
                  </a:extLst>
                </a:gridCol>
                <a:gridCol w="3164059">
                  <a:extLst>
                    <a:ext uri="{9D8B030D-6E8A-4147-A177-3AD203B41FA5}">
                      <a16:colId xmlns:a16="http://schemas.microsoft.com/office/drawing/2014/main" val="3089587877"/>
                    </a:ext>
                  </a:extLst>
                </a:gridCol>
              </a:tblGrid>
              <a:tr h="371222">
                <a:tc>
                  <a:txBody>
                    <a:bodyPr/>
                    <a:lstStyle/>
                    <a:p>
                      <a:r>
                        <a:rPr lang="en-US" b="1"/>
                        <a:t>Technology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Advantages</a:t>
                      </a:r>
                    </a:p>
                  </a:txBody>
                  <a:tcPr/>
                </a:tc>
                <a:tc>
                  <a:txBody>
                    <a:bodyPr/>
                    <a:lstStyle/>
                    <a:p>
                      <a:r>
                        <a:rPr lang="en-US"/>
                        <a:t>Limitations</a:t>
                      </a:r>
                    </a:p>
                  </a:txBody>
                  <a:tcPr/>
                </a:tc>
                <a:extLst>
                  <a:ext uri="{0D108BD9-81ED-4DB2-BD59-A6C34878D82A}">
                    <a16:rowId xmlns:a16="http://schemas.microsoft.com/office/drawing/2014/main" val="2129121992"/>
                  </a:ext>
                </a:extLst>
              </a:tr>
              <a:tr h="915343">
                <a:tc>
                  <a:txBody>
                    <a:bodyPr/>
                    <a:lstStyle/>
                    <a:p>
                      <a:r>
                        <a:rPr lang="en-US" sz="1800" b="0"/>
                        <a:t>AM Radio</a:t>
                      </a:r>
                    </a:p>
                  </a:txBody>
                  <a:tcPr/>
                </a:tc>
                <a:tc>
                  <a:txBody>
                    <a:bodyPr/>
                    <a:lstStyle/>
                    <a:p>
                      <a:pPr marL="285750" indent="-285750">
                        <a:buFont typeface="Wingdings" panose="05000000000000000000" pitchFamily="2" charset="2"/>
                        <a:buChar char="§"/>
                      </a:pPr>
                      <a:r>
                        <a:rPr lang="en-US" sz="1800"/>
                        <a:t>Long range coverage</a:t>
                      </a:r>
                    </a:p>
                    <a:p>
                      <a:pPr marL="285750" indent="-285750">
                        <a:buFont typeface="Wingdings" panose="05000000000000000000" pitchFamily="2" charset="2"/>
                        <a:buChar char="§"/>
                      </a:pPr>
                      <a:r>
                        <a:rPr lang="en-US" sz="1800"/>
                        <a:t>Better penetration ability</a:t>
                      </a:r>
                    </a:p>
                    <a:p>
                      <a:pPr marL="285750" indent="-285750">
                        <a:buFont typeface="Wingdings" panose="05000000000000000000" pitchFamily="2" charset="2"/>
                        <a:buChar char="§"/>
                      </a:pPr>
                      <a:r>
                        <a:rPr lang="en-US" sz="1800"/>
                        <a:t>Wide range of stations</a:t>
                      </a:r>
                    </a:p>
                  </a:txBody>
                  <a:tcPr/>
                </a:tc>
                <a:tc>
                  <a:txBody>
                    <a:bodyPr/>
                    <a:lstStyle/>
                    <a:p>
                      <a:pPr marL="285750" indent="-285750">
                        <a:buFont typeface="Wingdings" panose="05000000000000000000" pitchFamily="2" charset="2"/>
                        <a:buChar char="§"/>
                      </a:pPr>
                      <a:r>
                        <a:rPr lang="en-US" sz="1800"/>
                        <a:t>Interference</a:t>
                      </a:r>
                    </a:p>
                    <a:p>
                      <a:pPr marL="285750" indent="-285750">
                        <a:buFont typeface="Wingdings" panose="05000000000000000000" pitchFamily="2" charset="2"/>
                        <a:buChar char="§"/>
                      </a:pPr>
                      <a:r>
                        <a:rPr lang="en-US" sz="1800"/>
                        <a:t>Lower audio quality</a:t>
                      </a:r>
                    </a:p>
                    <a:p>
                      <a:pPr marL="285750" indent="-285750">
                        <a:buFont typeface="Wingdings" panose="05000000000000000000" pitchFamily="2" charset="2"/>
                        <a:buChar char="§"/>
                      </a:pPr>
                      <a:r>
                        <a:rPr lang="en-US" sz="1800"/>
                        <a:t>Limited bandwidth</a:t>
                      </a:r>
                    </a:p>
                  </a:txBody>
                  <a:tcPr/>
                </a:tc>
                <a:extLst>
                  <a:ext uri="{0D108BD9-81ED-4DB2-BD59-A6C34878D82A}">
                    <a16:rowId xmlns:a16="http://schemas.microsoft.com/office/drawing/2014/main" val="1839636999"/>
                  </a:ext>
                </a:extLst>
              </a:tr>
              <a:tr h="1189946">
                <a:tc>
                  <a:txBody>
                    <a:bodyPr/>
                    <a:lstStyle/>
                    <a:p>
                      <a:r>
                        <a:rPr lang="en-US" sz="1800"/>
                        <a:t>FM Radio</a:t>
                      </a:r>
                    </a:p>
                  </a:txBody>
                  <a:tcPr/>
                </a:tc>
                <a:tc>
                  <a:txBody>
                    <a:bodyPr/>
                    <a:lstStyle/>
                    <a:p>
                      <a:pPr marL="285750" indent="-285750">
                        <a:buFont typeface="Wingdings" panose="05000000000000000000" pitchFamily="2" charset="2"/>
                        <a:buChar char="§"/>
                      </a:pPr>
                      <a:r>
                        <a:rPr lang="en-US" sz="1800"/>
                        <a:t>Higher audio quality</a:t>
                      </a:r>
                    </a:p>
                    <a:p>
                      <a:pPr marL="285750" indent="-285750">
                        <a:buFont typeface="Wingdings" panose="05000000000000000000" pitchFamily="2" charset="2"/>
                        <a:buChar char="§"/>
                      </a:pPr>
                      <a:r>
                        <a:rPr lang="en-US" sz="1800"/>
                        <a:t>Less interference</a:t>
                      </a:r>
                    </a:p>
                    <a:p>
                      <a:pPr marL="285750" indent="-285750">
                        <a:buFont typeface="Wingdings" panose="05000000000000000000" pitchFamily="2" charset="2"/>
                        <a:buChar char="§"/>
                      </a:pPr>
                      <a:r>
                        <a:rPr lang="en-US" sz="1800"/>
                        <a:t>Better than AM for music</a:t>
                      </a:r>
                    </a:p>
                    <a:p>
                      <a:pPr marL="285750" indent="-285750">
                        <a:buFont typeface="Wingdings" panose="05000000000000000000" pitchFamily="2" charset="2"/>
                        <a:buChar char="§"/>
                      </a:pPr>
                      <a:r>
                        <a:rPr lang="en-US" sz="1800"/>
                        <a:t>Can include RDS for data</a:t>
                      </a:r>
                    </a:p>
                  </a:txBody>
                  <a:tcPr/>
                </a:tc>
                <a:tc>
                  <a:txBody>
                    <a:bodyPr/>
                    <a:lstStyle/>
                    <a:p>
                      <a:pPr marL="285750" indent="-285750">
                        <a:buFont typeface="Wingdings" panose="05000000000000000000" pitchFamily="2" charset="2"/>
                        <a:buChar char="§"/>
                      </a:pPr>
                      <a:r>
                        <a:rPr lang="en-US" sz="1800"/>
                        <a:t>Limited range</a:t>
                      </a:r>
                    </a:p>
                    <a:p>
                      <a:pPr marL="285750" indent="-285750">
                        <a:buFont typeface="Wingdings" panose="05000000000000000000" pitchFamily="2" charset="2"/>
                        <a:buChar char="§"/>
                      </a:pPr>
                      <a:r>
                        <a:rPr lang="en-US" sz="1800"/>
                        <a:t>Signal degradation</a:t>
                      </a:r>
                    </a:p>
                    <a:p>
                      <a:pPr marL="285750" indent="-285750">
                        <a:buFont typeface="Wingdings" panose="05000000000000000000" pitchFamily="2" charset="2"/>
                        <a:buChar char="§"/>
                      </a:pPr>
                      <a:r>
                        <a:rPr lang="en-US" sz="1800"/>
                        <a:t>Fewer available stations in rural versus urban areas</a:t>
                      </a:r>
                    </a:p>
                  </a:txBody>
                  <a:tcPr/>
                </a:tc>
                <a:extLst>
                  <a:ext uri="{0D108BD9-81ED-4DB2-BD59-A6C34878D82A}">
                    <a16:rowId xmlns:a16="http://schemas.microsoft.com/office/drawing/2014/main" val="1753390660"/>
                  </a:ext>
                </a:extLst>
              </a:tr>
              <a:tr h="1681689">
                <a:tc>
                  <a:txBody>
                    <a:bodyPr/>
                    <a:lstStyle/>
                    <a:p>
                      <a:r>
                        <a:rPr lang="en-US" sz="1800"/>
                        <a:t>HD Radio</a:t>
                      </a:r>
                    </a:p>
                  </a:txBody>
                  <a:tcPr/>
                </a:tc>
                <a:tc>
                  <a:txBody>
                    <a:bodyPr/>
                    <a:lstStyle/>
                    <a:p>
                      <a:pPr marL="285750" indent="-285750">
                        <a:buFont typeface="Wingdings" panose="05000000000000000000" pitchFamily="2" charset="2"/>
                        <a:buChar char="§"/>
                      </a:pPr>
                      <a:r>
                        <a:rPr lang="en-US" sz="1800"/>
                        <a:t>Improved audio quality over FM</a:t>
                      </a:r>
                    </a:p>
                    <a:p>
                      <a:pPr marL="285750" indent="-285750">
                        <a:buFont typeface="Wingdings" panose="05000000000000000000" pitchFamily="2" charset="2"/>
                        <a:buChar char="§"/>
                      </a:pPr>
                      <a:r>
                        <a:rPr lang="en-US" sz="1800"/>
                        <a:t>Additional data transmission and multi-channel capabilities</a:t>
                      </a:r>
                    </a:p>
                    <a:p>
                      <a:pPr marL="285750" indent="-285750">
                        <a:buFont typeface="Wingdings" panose="05000000000000000000" pitchFamily="2" charset="2"/>
                        <a:buChar char="§"/>
                      </a:pPr>
                      <a:r>
                        <a:rPr lang="en-US" sz="1800"/>
                        <a:t>AM and FM</a:t>
                      </a:r>
                    </a:p>
                    <a:p>
                      <a:pPr marL="285750" indent="-285750">
                        <a:buFont typeface="Wingdings" panose="05000000000000000000" pitchFamily="2" charset="2"/>
                        <a:buChar char="§"/>
                      </a:pPr>
                      <a:r>
                        <a:rPr lang="en-US" sz="1800"/>
                        <a:t>All-Digital HD Radio delivers best quality, and highest bandwidth</a:t>
                      </a:r>
                    </a:p>
                  </a:txBody>
                  <a:tcPr/>
                </a:tc>
                <a:tc>
                  <a:txBody>
                    <a:bodyPr/>
                    <a:lstStyle/>
                    <a:p>
                      <a:pPr marL="285750" indent="-285750">
                        <a:buFont typeface="Wingdings" panose="05000000000000000000" pitchFamily="2" charset="2"/>
                        <a:buChar char="§"/>
                      </a:pPr>
                      <a:r>
                        <a:rPr lang="en-US" sz="1800"/>
                        <a:t>Specialized receivers required</a:t>
                      </a:r>
                    </a:p>
                    <a:p>
                      <a:pPr marL="285750" indent="-285750">
                        <a:buFont typeface="Wingdings" panose="05000000000000000000" pitchFamily="2" charset="2"/>
                        <a:buChar char="§"/>
                      </a:pPr>
                      <a:r>
                        <a:rPr lang="en-US" sz="1800"/>
                        <a:t>Limited availability</a:t>
                      </a:r>
                    </a:p>
                    <a:p>
                      <a:pPr marL="285750" indent="-285750">
                        <a:buFont typeface="Wingdings" panose="05000000000000000000" pitchFamily="2" charset="2"/>
                        <a:buChar char="§"/>
                      </a:pPr>
                      <a:r>
                        <a:rPr lang="en-US" sz="1800"/>
                        <a:t>Potential interference and coverage limitations</a:t>
                      </a:r>
                    </a:p>
                  </a:txBody>
                  <a:tcPr/>
                </a:tc>
                <a:extLst>
                  <a:ext uri="{0D108BD9-81ED-4DB2-BD59-A6C34878D82A}">
                    <a16:rowId xmlns:a16="http://schemas.microsoft.com/office/drawing/2014/main" val="2230383979"/>
                  </a:ext>
                </a:extLst>
              </a:tr>
            </a:tbl>
          </a:graphicData>
        </a:graphic>
      </p:graphicFrame>
      <p:sp>
        <p:nvSpPr>
          <p:cNvPr id="5" name="Rectangle 4">
            <a:extLst>
              <a:ext uri="{FF2B5EF4-FFF2-40B4-BE49-F238E27FC236}">
                <a16:creationId xmlns:a16="http://schemas.microsoft.com/office/drawing/2014/main" id="{C1E110CD-FE34-3D15-36DE-865D70FCF17D}"/>
              </a:ext>
            </a:extLst>
          </p:cNvPr>
          <p:cNvSpPr/>
          <p:nvPr/>
        </p:nvSpPr>
        <p:spPr>
          <a:xfrm>
            <a:off x="9213837" y="1540701"/>
            <a:ext cx="2651151" cy="16870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Discussion: </a:t>
            </a:r>
          </a:p>
          <a:p>
            <a:r>
              <a:rPr lang="en-US">
                <a:solidFill>
                  <a:schemeClr val="bg1"/>
                </a:solidFill>
                <a:ea typeface="Source Sans Pro" panose="020B0503030403020204" pitchFamily="34" charset="0"/>
              </a:rPr>
              <a:t>How do AM/FM/HD and All-Digital HD Radio technologies fit your station goals?</a:t>
            </a:r>
          </a:p>
        </p:txBody>
      </p:sp>
      <p:pic>
        <p:nvPicPr>
          <p:cNvPr id="1026" name="Picture 2" descr="Image of HD Radio spectrum when broadcasting in All-Digital AM mode. Image courtesy Xperi Corporation.">
            <a:extLst>
              <a:ext uri="{FF2B5EF4-FFF2-40B4-BE49-F238E27FC236}">
                <a16:creationId xmlns:a16="http://schemas.microsoft.com/office/drawing/2014/main" id="{BDDE9907-66D5-1264-89AE-646793BB8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1117" y="4041596"/>
            <a:ext cx="2902245" cy="15575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F5381F-1CFF-854E-98B0-097145A6EA20}"/>
              </a:ext>
            </a:extLst>
          </p:cNvPr>
          <p:cNvSpPr>
            <a:spLocks noGrp="1"/>
          </p:cNvSpPr>
          <p:nvPr>
            <p:ph type="sldNum" sz="quarter" idx="12"/>
          </p:nvPr>
        </p:nvSpPr>
        <p:spPr/>
        <p:txBody>
          <a:bodyPr/>
          <a:lstStyle/>
          <a:p>
            <a:fld id="{8FCC257D-A786-9244-9E17-CE618C8B9275}" type="slidenum">
              <a:rPr lang="en-US" smtClean="0"/>
              <a:pPr/>
              <a:t>46</a:t>
            </a:fld>
            <a:endParaRPr lang="en-US"/>
          </a:p>
        </p:txBody>
      </p:sp>
    </p:spTree>
    <p:extLst>
      <p:ext uri="{BB962C8B-B14F-4D97-AF65-F5344CB8AC3E}">
        <p14:creationId xmlns:p14="http://schemas.microsoft.com/office/powerpoint/2010/main" val="3333531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DFDD6-172B-6F4B-B0A3-021E9444A7AD}"/>
              </a:ext>
            </a:extLst>
          </p:cNvPr>
          <p:cNvSpPr>
            <a:spLocks noGrp="1"/>
          </p:cNvSpPr>
          <p:nvPr>
            <p:ph type="title"/>
          </p:nvPr>
        </p:nvSpPr>
        <p:spPr/>
        <p:txBody>
          <a:bodyPr>
            <a:normAutofit/>
          </a:bodyPr>
          <a:lstStyle/>
          <a:p>
            <a:r>
              <a:rPr lang="en-US"/>
              <a:t>AM/FM/HD Radio Capabilities Key Takeaways</a:t>
            </a:r>
          </a:p>
        </p:txBody>
      </p:sp>
      <p:sp>
        <p:nvSpPr>
          <p:cNvPr id="2" name="Rectangle 1">
            <a:extLst>
              <a:ext uri="{FF2B5EF4-FFF2-40B4-BE49-F238E27FC236}">
                <a16:creationId xmlns:a16="http://schemas.microsoft.com/office/drawing/2014/main" id="{566EF80E-B1B1-E619-C12F-B9C5DE88C805}"/>
              </a:ext>
            </a:extLst>
          </p:cNvPr>
          <p:cNvSpPr/>
          <p:nvPr/>
        </p:nvSpPr>
        <p:spPr>
          <a:xfrm>
            <a:off x="771277" y="1554865"/>
            <a:ext cx="8389736" cy="3955918"/>
          </a:xfrm>
          <a:prstGeom prst="rect">
            <a:avLst/>
          </a:prstGeom>
          <a:solidFill>
            <a:schemeClr val="bg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
            </a:pPr>
            <a:r>
              <a:rPr lang="en-US" sz="2000">
                <a:solidFill>
                  <a:srgbClr val="3E3E3F"/>
                </a:solidFill>
                <a:ea typeface="Source Sans Pro" panose="020B0503030403020204" pitchFamily="34" charset="0"/>
              </a:rPr>
              <a:t>AM Radio stations have a farther transmission range compared to FM stations and cover areas where FM stations are not available</a:t>
            </a:r>
          </a:p>
          <a:p>
            <a:pPr marL="285750" indent="-285750">
              <a:buFont typeface="Wingdings" panose="05000000000000000000" pitchFamily="2" charset="2"/>
              <a:buChar char="§"/>
            </a:pPr>
            <a:r>
              <a:rPr lang="en-US" sz="2000">
                <a:solidFill>
                  <a:srgbClr val="3E3E3F"/>
                </a:solidFill>
                <a:ea typeface="Source Sans Pro" panose="020B0503030403020204" pitchFamily="34" charset="0"/>
              </a:rPr>
              <a:t>AM Radio has lower sound quality and lower digital bandwidth</a:t>
            </a:r>
          </a:p>
          <a:p>
            <a:pPr marL="285750" indent="-285750">
              <a:buFont typeface="Wingdings" panose="05000000000000000000" pitchFamily="2" charset="2"/>
              <a:buChar char="§"/>
            </a:pPr>
            <a:r>
              <a:rPr lang="en-US" sz="2000">
                <a:solidFill>
                  <a:srgbClr val="3E3E3F"/>
                </a:solidFill>
                <a:ea typeface="Source Sans Pro" panose="020B0503030403020204" pitchFamily="34" charset="0"/>
              </a:rPr>
              <a:t>HD Radio provides better sound quality for both AM and FM digital radio implementations</a:t>
            </a:r>
          </a:p>
          <a:p>
            <a:pPr marL="285750" indent="-285750">
              <a:buFont typeface="Wingdings" panose="05000000000000000000" pitchFamily="2" charset="2"/>
              <a:buChar char="§"/>
            </a:pPr>
            <a:r>
              <a:rPr lang="en-US" sz="2000">
                <a:solidFill>
                  <a:srgbClr val="3E3E3F"/>
                </a:solidFill>
                <a:ea typeface="Source Sans Pro" panose="020B0503030403020204" pitchFamily="34" charset="0"/>
              </a:rPr>
              <a:t>RDS broadcasts include EAS Integration, text-based messaging, enhanced alerting, geotargeting, and enhanced public safety information</a:t>
            </a:r>
          </a:p>
          <a:p>
            <a:pPr marL="285750" indent="-285750">
              <a:buFont typeface="Wingdings" panose="05000000000000000000" pitchFamily="2" charset="2"/>
              <a:buChar char="§"/>
            </a:pPr>
            <a:r>
              <a:rPr lang="en-US" sz="2000">
                <a:solidFill>
                  <a:srgbClr val="3E3E3F"/>
                </a:solidFill>
                <a:ea typeface="Source Sans Pro" panose="020B0503030403020204" pitchFamily="34" charset="0"/>
              </a:rPr>
              <a:t>HD Radio improves on RDS ability to enhance public safety by using a separate broadcast channel for data delivery services in addition to the main program audio</a:t>
            </a:r>
          </a:p>
          <a:p>
            <a:pPr marL="285750" indent="-285750">
              <a:buFont typeface="Wingdings" panose="05000000000000000000" pitchFamily="2" charset="2"/>
              <a:buChar char="§"/>
            </a:pPr>
            <a:r>
              <a:rPr lang="en-US" sz="2000">
                <a:solidFill>
                  <a:srgbClr val="3E3E3F"/>
                </a:solidFill>
                <a:ea typeface="Source Sans Pro" panose="020B0503030403020204" pitchFamily="34" charset="0"/>
              </a:rPr>
              <a:t>HD Radio provides a pathway to next generation radio with All-Digital capabilities including data services and multi-channel programming</a:t>
            </a:r>
          </a:p>
        </p:txBody>
      </p:sp>
      <p:sp>
        <p:nvSpPr>
          <p:cNvPr id="5" name="Rectangle 4">
            <a:extLst>
              <a:ext uri="{FF2B5EF4-FFF2-40B4-BE49-F238E27FC236}">
                <a16:creationId xmlns:a16="http://schemas.microsoft.com/office/drawing/2014/main" id="{C1E110CD-FE34-3D15-36DE-865D70FCF17D}"/>
              </a:ext>
            </a:extLst>
          </p:cNvPr>
          <p:cNvSpPr/>
          <p:nvPr/>
        </p:nvSpPr>
        <p:spPr>
          <a:xfrm>
            <a:off x="9348903" y="2804999"/>
            <a:ext cx="2651151" cy="16870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Discussion: </a:t>
            </a:r>
          </a:p>
          <a:p>
            <a:r>
              <a:rPr lang="en-US">
                <a:solidFill>
                  <a:schemeClr val="bg1"/>
                </a:solidFill>
                <a:ea typeface="Source Sans Pro" panose="020B0503030403020204" pitchFamily="34" charset="0"/>
              </a:rPr>
              <a:t>How do AM/FM/HD and All-Digital HD Radio technologies fit your station goals?</a:t>
            </a:r>
          </a:p>
        </p:txBody>
      </p:sp>
      <p:sp>
        <p:nvSpPr>
          <p:cNvPr id="4" name="Slide Number Placeholder 3">
            <a:extLst>
              <a:ext uri="{FF2B5EF4-FFF2-40B4-BE49-F238E27FC236}">
                <a16:creationId xmlns:a16="http://schemas.microsoft.com/office/drawing/2014/main" id="{CFF5381F-1CFF-854E-98B0-097145A6EA20}"/>
              </a:ext>
            </a:extLst>
          </p:cNvPr>
          <p:cNvSpPr>
            <a:spLocks noGrp="1"/>
          </p:cNvSpPr>
          <p:nvPr>
            <p:ph type="sldNum" sz="quarter" idx="12"/>
          </p:nvPr>
        </p:nvSpPr>
        <p:spPr/>
        <p:txBody>
          <a:bodyPr/>
          <a:lstStyle/>
          <a:p>
            <a:fld id="{8FCC257D-A786-9244-9E17-CE618C8B9275}" type="slidenum">
              <a:rPr lang="en-US" smtClean="0"/>
              <a:pPr/>
              <a:t>47</a:t>
            </a:fld>
            <a:endParaRPr lang="en-US"/>
          </a:p>
        </p:txBody>
      </p:sp>
    </p:spTree>
    <p:extLst>
      <p:ext uri="{BB962C8B-B14F-4D97-AF65-F5344CB8AC3E}">
        <p14:creationId xmlns:p14="http://schemas.microsoft.com/office/powerpoint/2010/main" val="823409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Module 4: Strategies for Managing Signal Coverage and </a:t>
            </a:r>
            <a:br>
              <a:rPr lang="en-US"/>
            </a:br>
            <a:r>
              <a:rPr lang="en-US"/>
              <a:t>Addressing Reception Challenges </a:t>
            </a:r>
          </a:p>
        </p:txBody>
      </p:sp>
      <p:pic>
        <p:nvPicPr>
          <p:cNvPr id="1026" name="Picture 2" descr="Radio towers on Sandia Peak, scaled image">
            <a:extLst>
              <a:ext uri="{FF2B5EF4-FFF2-40B4-BE49-F238E27FC236}">
                <a16:creationId xmlns:a16="http://schemas.microsoft.com/office/drawing/2014/main" id="{83D6A0B3-D905-8B96-2AE9-1815AC37CC62}"/>
              </a:ext>
              <a:ext uri="{C183D7F6-B498-43B3-948B-1728B52AA6E4}">
                <adec:decorative xmlns:adec="http://schemas.microsoft.com/office/drawing/2017/decorative" val="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5771" y="1524001"/>
            <a:ext cx="11123650" cy="430381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48</a:t>
            </a:fld>
            <a:endParaRPr lang="en-US"/>
          </a:p>
        </p:txBody>
      </p:sp>
    </p:spTree>
    <p:extLst>
      <p:ext uri="{BB962C8B-B14F-4D97-AF65-F5344CB8AC3E}">
        <p14:creationId xmlns:p14="http://schemas.microsoft.com/office/powerpoint/2010/main" val="1893575940"/>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Module 4: Strategies for Managing Signal Coverage and </a:t>
            </a:r>
            <a:br>
              <a:rPr lang="en-US"/>
            </a:br>
            <a:r>
              <a:rPr lang="en-US"/>
              <a:t>Addressing Reception Challenges </a:t>
            </a:r>
          </a:p>
        </p:txBody>
      </p:sp>
      <p:sp>
        <p:nvSpPr>
          <p:cNvPr id="3" name="Rectangle 2">
            <a:extLst>
              <a:ext uri="{FF2B5EF4-FFF2-40B4-BE49-F238E27FC236}">
                <a16:creationId xmlns:a16="http://schemas.microsoft.com/office/drawing/2014/main" id="{1A84ADDA-3B81-7496-DE03-0BF41D9CB7BD}"/>
              </a:ext>
            </a:extLst>
          </p:cNvPr>
          <p:cNvSpPr/>
          <p:nvPr/>
        </p:nvSpPr>
        <p:spPr>
          <a:xfrm>
            <a:off x="425770" y="1537217"/>
            <a:ext cx="6880004" cy="3229855"/>
          </a:xfrm>
          <a:prstGeom prst="rect">
            <a:avLst/>
          </a:prstGeom>
          <a:solidFill>
            <a:schemeClr val="accent3">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a:solidFill>
                  <a:schemeClr val="tx2"/>
                </a:solidFill>
                <a:ea typeface="Source Sans Pro" panose="020B0503030403020204" pitchFamily="34" charset="0"/>
              </a:rPr>
              <a:t>Agenda</a:t>
            </a:r>
            <a:r>
              <a:rPr lang="en-US" sz="2000" b="1">
                <a:solidFill>
                  <a:srgbClr val="0062A7"/>
                </a:solidFill>
                <a:ea typeface="Source Sans Pro" panose="020B0503030403020204" pitchFamily="34" charset="0"/>
              </a:rPr>
              <a:t>:</a:t>
            </a:r>
            <a:endParaRPr lang="en-US" sz="2000">
              <a:solidFill>
                <a:srgbClr val="0062A7"/>
              </a:solidFill>
              <a:ea typeface="Source Sans Pro" panose="020B0503030403020204" pitchFamily="34" charset="0"/>
            </a:endParaRP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Consider improving station coverage:</a:t>
            </a:r>
          </a:p>
          <a:p>
            <a:pPr marL="800100" lvl="1" indent="-342900">
              <a:buFont typeface="Wingdings" panose="05000000000000000000" pitchFamily="2" charset="2"/>
              <a:buChar char="§"/>
            </a:pPr>
            <a:r>
              <a:rPr lang="en-US" sz="2000">
                <a:solidFill>
                  <a:srgbClr val="3E3E3F"/>
                </a:solidFill>
                <a:ea typeface="Source Sans Pro" panose="020B0503030403020204" pitchFamily="34" charset="0"/>
              </a:rPr>
              <a:t>Boosters</a:t>
            </a:r>
          </a:p>
          <a:p>
            <a:pPr marL="800100" lvl="1" indent="-342900">
              <a:buFont typeface="Wingdings" panose="05000000000000000000" pitchFamily="2" charset="2"/>
              <a:buChar char="§"/>
            </a:pPr>
            <a:r>
              <a:rPr lang="en-US" sz="2000">
                <a:solidFill>
                  <a:srgbClr val="3E3E3F"/>
                </a:solidFill>
                <a:ea typeface="Source Sans Pro" panose="020B0503030403020204" pitchFamily="34" charset="0"/>
              </a:rPr>
              <a:t>Translators</a:t>
            </a:r>
          </a:p>
          <a:p>
            <a:pPr marL="800100" lvl="1" indent="-342900">
              <a:buFont typeface="Wingdings" panose="05000000000000000000" pitchFamily="2" charset="2"/>
              <a:buChar char="§"/>
            </a:pPr>
            <a:r>
              <a:rPr lang="en-US" sz="2000">
                <a:solidFill>
                  <a:srgbClr val="3E3E3F"/>
                </a:solidFill>
                <a:ea typeface="Source Sans Pro" panose="020B0503030403020204" pitchFamily="34" charset="0"/>
              </a:rPr>
              <a:t>Single Frequency Networks (SFN)</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Understand how partner stations extend reach</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Discuss resiliency:</a:t>
            </a:r>
          </a:p>
          <a:p>
            <a:pPr marL="800100" lvl="1" indent="-342900">
              <a:buFont typeface="Wingdings" panose="05000000000000000000" pitchFamily="2" charset="2"/>
              <a:buChar char="§"/>
            </a:pPr>
            <a:r>
              <a:rPr lang="en-US" sz="2000">
                <a:solidFill>
                  <a:srgbClr val="3E3E3F"/>
                </a:solidFill>
                <a:ea typeface="Source Sans Pro" panose="020B0503030403020204" pitchFamily="34" charset="0"/>
              </a:rPr>
              <a:t>Station facilities</a:t>
            </a:r>
          </a:p>
          <a:p>
            <a:pPr marL="800100" lvl="1" indent="-342900">
              <a:buFont typeface="Wingdings" panose="05000000000000000000" pitchFamily="2" charset="2"/>
              <a:buChar char="§"/>
            </a:pPr>
            <a:r>
              <a:rPr lang="en-US" sz="2000">
                <a:solidFill>
                  <a:srgbClr val="3E3E3F"/>
                </a:solidFill>
                <a:ea typeface="Source Sans Pro" panose="020B0503030403020204" pitchFamily="34" charset="0"/>
              </a:rPr>
              <a:t>Studio Transmitter Link (STL)</a:t>
            </a:r>
          </a:p>
          <a:p>
            <a:pPr marL="800100" lvl="1" indent="-342900">
              <a:buFont typeface="Wingdings" panose="05000000000000000000" pitchFamily="2" charset="2"/>
              <a:buChar char="§"/>
            </a:pPr>
            <a:r>
              <a:rPr lang="en-US" sz="2000">
                <a:solidFill>
                  <a:srgbClr val="3E3E3F"/>
                </a:solidFill>
                <a:ea typeface="Source Sans Pro" panose="020B0503030403020204" pitchFamily="34" charset="0"/>
              </a:rPr>
              <a:t>Testing and Maintenance</a:t>
            </a:r>
          </a:p>
          <a:p>
            <a:pPr marL="285750" indent="-285750">
              <a:buFont typeface="Arial" panose="020B0604020202020204" pitchFamily="34" charset="0"/>
              <a:buChar char="•"/>
            </a:pPr>
            <a:endParaRPr lang="en-US" sz="2000">
              <a:solidFill>
                <a:srgbClr val="3E3E3F"/>
              </a:solidFill>
              <a:ea typeface="Source Sans Pro" panose="020B0503030403020204" pitchFamily="34" charset="0"/>
            </a:endParaRPr>
          </a:p>
          <a:p>
            <a:endParaRPr lang="en-US" sz="2000">
              <a:solidFill>
                <a:srgbClr val="3E3E3F"/>
              </a:solidFill>
              <a:ea typeface="Source Sans Pro" panose="020B0503030403020204" pitchFamily="34" charset="0"/>
            </a:endParaRPr>
          </a:p>
        </p:txBody>
      </p:sp>
      <p:sp>
        <p:nvSpPr>
          <p:cNvPr id="6" name="Rectangle 5">
            <a:extLst>
              <a:ext uri="{FF2B5EF4-FFF2-40B4-BE49-F238E27FC236}">
                <a16:creationId xmlns:a16="http://schemas.microsoft.com/office/drawing/2014/main" id="{346C7629-2EE0-2665-0D22-760F1203687D}"/>
              </a:ext>
            </a:extLst>
          </p:cNvPr>
          <p:cNvSpPr/>
          <p:nvPr/>
        </p:nvSpPr>
        <p:spPr>
          <a:xfrm>
            <a:off x="7419299" y="1537218"/>
            <a:ext cx="4130122" cy="11211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Booster, Translator and SFN Benefits:</a:t>
            </a:r>
          </a:p>
          <a:p>
            <a:pPr marL="342900" indent="-342900">
              <a:buAutoNum type="arabicPeriod"/>
            </a:pPr>
            <a:r>
              <a:rPr lang="en-US" b="1">
                <a:solidFill>
                  <a:schemeClr val="bg1"/>
                </a:solidFill>
                <a:ea typeface="Source Sans Pro" panose="020B0503030403020204" pitchFamily="34" charset="0"/>
              </a:rPr>
              <a:t>Coverage for hard-to-reach areas</a:t>
            </a:r>
          </a:p>
          <a:p>
            <a:pPr marL="342900" indent="-342900">
              <a:buAutoNum type="arabicPeriod"/>
            </a:pPr>
            <a:r>
              <a:rPr lang="en-US" b="1">
                <a:solidFill>
                  <a:schemeClr val="bg1"/>
                </a:solidFill>
                <a:ea typeface="Source Sans Pro" panose="020B0503030403020204" pitchFamily="34" charset="0"/>
              </a:rPr>
              <a:t>Improves station footprint</a:t>
            </a:r>
          </a:p>
          <a:p>
            <a:pPr marL="342900" indent="-342900">
              <a:buAutoNum type="arabicPeriod"/>
            </a:pPr>
            <a:r>
              <a:rPr lang="en-US" b="1">
                <a:solidFill>
                  <a:schemeClr val="bg1"/>
                </a:solidFill>
                <a:ea typeface="Source Sans Pro" panose="020B0503030403020204" pitchFamily="34" charset="0"/>
              </a:rPr>
              <a:t>Resilient backup facilities</a:t>
            </a:r>
            <a:endParaRPr lang="en-US">
              <a:solidFill>
                <a:schemeClr val="bg1"/>
              </a:solidFill>
              <a:ea typeface="Source Sans Pro" panose="020B0503030403020204" pitchFamily="34" charset="0"/>
            </a:endParaRPr>
          </a:p>
        </p:txBody>
      </p:sp>
      <p:sp>
        <p:nvSpPr>
          <p:cNvPr id="7" name="Rectangle 6">
            <a:extLst>
              <a:ext uri="{FF2B5EF4-FFF2-40B4-BE49-F238E27FC236}">
                <a16:creationId xmlns:a16="http://schemas.microsoft.com/office/drawing/2014/main" id="{42C2A965-7951-F479-72AF-48CBA3D7B943}"/>
              </a:ext>
            </a:extLst>
          </p:cNvPr>
          <p:cNvSpPr/>
          <p:nvPr/>
        </p:nvSpPr>
        <p:spPr>
          <a:xfrm>
            <a:off x="7419299" y="2794069"/>
            <a:ext cx="4130122" cy="1608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Consider: </a:t>
            </a:r>
          </a:p>
          <a:p>
            <a:pPr marL="342900" indent="-342900">
              <a:buAutoNum type="arabicPeriod"/>
            </a:pPr>
            <a:r>
              <a:rPr lang="en-US">
                <a:solidFill>
                  <a:schemeClr val="bg1"/>
                </a:solidFill>
                <a:ea typeface="Source Sans Pro" panose="020B0503030403020204" pitchFamily="34" charset="0"/>
              </a:rPr>
              <a:t>What current coverage and reception challenges are your station facing?</a:t>
            </a:r>
          </a:p>
          <a:p>
            <a:pPr marL="342900" indent="-342900">
              <a:buAutoNum type="arabicPeriod"/>
            </a:pPr>
            <a:r>
              <a:rPr lang="en-US">
                <a:solidFill>
                  <a:schemeClr val="bg1"/>
                </a:solidFill>
                <a:ea typeface="Source Sans Pro" panose="020B0503030403020204" pitchFamily="34" charset="0"/>
              </a:rPr>
              <a:t>How will extended coverage benefit your listenership?</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49</a:t>
            </a:fld>
            <a:endParaRPr lang="en-US"/>
          </a:p>
        </p:txBody>
      </p:sp>
    </p:spTree>
    <p:extLst>
      <p:ext uri="{BB962C8B-B14F-4D97-AF65-F5344CB8AC3E}">
        <p14:creationId xmlns:p14="http://schemas.microsoft.com/office/powerpoint/2010/main" val="3872601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2" presetClass="entr" presetSubtype="3"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0-#ppt_h/2"/>
                                          </p:val>
                                        </p:tav>
                                        <p:tav tm="100000">
                                          <p:val>
                                            <p:strVal val="#ppt_y"/>
                                          </p:val>
                                        </p:tav>
                                      </p:tavLst>
                                    </p:anim>
                                  </p:childTnLst>
                                </p:cTn>
                              </p:par>
                              <p:par>
                                <p:cTn id="12" presetID="2" presetClass="entr" presetSubtype="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2192000" cy="4466480"/>
          </a:xfrm>
          <a:prstGeom prst="rect">
            <a:avLst/>
          </a:prstGeom>
          <a:solidFill>
            <a:srgbClr val="00339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a:spLocks noGrp="1"/>
          </p:cNvSpPr>
          <p:nvPr>
            <p:ph type="title" idx="4294967295"/>
          </p:nvPr>
        </p:nvSpPr>
        <p:spPr>
          <a:xfrm>
            <a:off x="2617378" y="1039283"/>
            <a:ext cx="6957245" cy="6383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334"/>
              </a:lnSpc>
              <a:spcBef>
                <a:spcPct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TeX Gyre Adventor 1"/>
                <a:ea typeface="+mn-ea"/>
                <a:cs typeface="+mn-cs"/>
              </a:rPr>
              <a:t>Today’s training agenda</a:t>
            </a:r>
          </a:p>
        </p:txBody>
      </p:sp>
      <p:sp>
        <p:nvSpPr>
          <p:cNvPr id="5" name="Freeform 5"/>
          <p:cNvSpPr/>
          <p:nvPr/>
        </p:nvSpPr>
        <p:spPr>
          <a:xfrm>
            <a:off x="10918451" y="615462"/>
            <a:ext cx="562708" cy="140677"/>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685800" y="615462"/>
            <a:ext cx="562708" cy="140677"/>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rot="23662">
            <a:off x="9240763" y="676275"/>
            <a:ext cx="1383844" cy="0"/>
          </a:xfrm>
          <a:prstGeom prst="line">
            <a:avLst/>
          </a:prstGeom>
          <a:ln w="28575" cap="rnd">
            <a:solidFill>
              <a:srgbClr val="FFFFFF">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rot="-10776337">
            <a:off x="1542353" y="676275"/>
            <a:ext cx="1383844" cy="0"/>
          </a:xfrm>
          <a:prstGeom prst="line">
            <a:avLst/>
          </a:prstGeom>
          <a:ln w="28575" cap="rnd">
            <a:solidFill>
              <a:srgbClr val="FFFFFF">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800100" y="2259513"/>
            <a:ext cx="4834069" cy="3781026"/>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685800" y="2151563"/>
            <a:ext cx="4832764" cy="3747530"/>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4"/>
          <p:cNvSpPr/>
          <p:nvPr/>
        </p:nvSpPr>
        <p:spPr>
          <a:xfrm>
            <a:off x="6647090" y="2259513"/>
            <a:ext cx="4834069" cy="3707654"/>
          </a:xfrm>
          <a:prstGeom prst="rect">
            <a:avLst/>
          </a:prstGeom>
          <a:solidFill>
            <a:srgbClr val="000000">
              <a:alpha val="33725"/>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5"/>
          <p:cNvSpPr/>
          <p:nvPr/>
        </p:nvSpPr>
        <p:spPr>
          <a:xfrm>
            <a:off x="6532790" y="2151563"/>
            <a:ext cx="4832764" cy="3674808"/>
          </a:xfrm>
          <a:prstGeom prst="rect">
            <a:avLst/>
          </a:pr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6">
            <a:extLst>
              <a:ext uri="{FF2B5EF4-FFF2-40B4-BE49-F238E27FC236}">
                <a16:creationId xmlns:a16="http://schemas.microsoft.com/office/drawing/2014/main" id="{3C003A32-84CC-101B-5B7F-DD9C588522D2}"/>
              </a:ext>
            </a:extLst>
          </p:cNvPr>
          <p:cNvSpPr txBox="1"/>
          <p:nvPr/>
        </p:nvSpPr>
        <p:spPr>
          <a:xfrm>
            <a:off x="913199" y="2270230"/>
            <a:ext cx="4402681" cy="3285771"/>
          </a:xfrm>
          <a:prstGeom prst="rect">
            <a:avLst/>
          </a:prstGeom>
        </p:spPr>
        <p:txBody>
          <a:bodyPr wrap="square" lIns="0" tIns="0" rIns="0" bIns="0" rtlCol="0" anchor="t">
            <a:spAutoFit/>
          </a:bodyPr>
          <a:lstStyle/>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1: Introduction to FEMA’s Integrated Public Alert and Warning System  </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2: Introduction to the Next Generation Warning System Grant Program (NGWSGP)</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3: Understanding AM/FM/HD Radio Technologies</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4: Strategies for Managing Signal Coverage and Addressing Reception Challenges</a:t>
            </a:r>
          </a:p>
          <a:p>
            <a:pPr marL="151138" marR="0" lvl="1" indent="0" algn="l" defTabSz="60963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eX Gyre Adventor 2"/>
              <a:ea typeface="+mn-ea"/>
              <a:cs typeface="+mn-cs"/>
            </a:endParaRPr>
          </a:p>
        </p:txBody>
      </p:sp>
      <p:sp>
        <p:nvSpPr>
          <p:cNvPr id="16" name="TextBox 16"/>
          <p:cNvSpPr txBox="1"/>
          <p:nvPr/>
        </p:nvSpPr>
        <p:spPr>
          <a:xfrm>
            <a:off x="6826595" y="2270230"/>
            <a:ext cx="4448339" cy="2539670"/>
          </a:xfrm>
          <a:prstGeom prst="rect">
            <a:avLst/>
          </a:prstGeom>
        </p:spPr>
        <p:txBody>
          <a:bodyPr wrap="square" lIns="0" tIns="0" rIns="0" bIns="0" rtlCol="0" anchor="t">
            <a:spAutoFit/>
          </a:bodyPr>
          <a:lstStyle/>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5: Best Practices for EAS Integration for Radio Stations</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6: Transitioning to Digital Radio – Pros and Cons </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Module 7: Fiscal Responsibility</a:t>
            </a:r>
          </a:p>
          <a:p>
            <a:pPr marL="302276" marR="0" lvl="1" indent="-151138" algn="l" defTabSz="609630" rtl="0" eaLnBrk="1" fontAlgn="auto" latinLnBrk="0" hangingPunct="1">
              <a:lnSpc>
                <a:spcPct val="15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TeX Gyre Adventor 2"/>
                <a:ea typeface="+mn-ea"/>
                <a:cs typeface="+mn-cs"/>
              </a:rPr>
              <a:t>Q&amp;A and Next Steps</a:t>
            </a:r>
          </a:p>
          <a:p>
            <a:pPr marL="151138" marR="0" lvl="1" indent="0" algn="l" defTabSz="60963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eX Gyre Adventor 2"/>
              <a:ea typeface="+mn-ea"/>
              <a:cs typeface="+mn-cs"/>
            </a:endParaRPr>
          </a:p>
        </p:txBody>
      </p:sp>
      <p:sp>
        <p:nvSpPr>
          <p:cNvPr id="19" name="AutoShape 19"/>
          <p:cNvSpPr/>
          <p:nvPr/>
        </p:nvSpPr>
        <p:spPr>
          <a:xfrm>
            <a:off x="0" y="6183154"/>
            <a:ext cx="12192000" cy="68074"/>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sp>
        <p:nvSpPr>
          <p:cNvPr id="20" name="TextBox 20"/>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Signal Coverage and Reach – Build or Improve </a:t>
            </a:r>
          </a:p>
        </p:txBody>
      </p:sp>
      <p:sp>
        <p:nvSpPr>
          <p:cNvPr id="9" name="Rectangle 8">
            <a:extLst>
              <a:ext uri="{FF2B5EF4-FFF2-40B4-BE49-F238E27FC236}">
                <a16:creationId xmlns:a16="http://schemas.microsoft.com/office/drawing/2014/main" id="{FCC217DA-6ED8-1BBD-AD12-DAE849426CAC}"/>
              </a:ext>
            </a:extLst>
          </p:cNvPr>
          <p:cNvSpPr/>
          <p:nvPr/>
        </p:nvSpPr>
        <p:spPr>
          <a:xfrm>
            <a:off x="738183" y="2289976"/>
            <a:ext cx="7208612" cy="3513416"/>
          </a:xfrm>
          <a:prstGeom prst="rect">
            <a:avLst/>
          </a:prstGeom>
          <a:solidFill>
            <a:srgbClr val="CFD9EA"/>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3E3E3F"/>
                </a:solidFill>
                <a:ea typeface="Source Sans Pro" panose="020B0503030403020204" pitchFamily="34" charset="0"/>
              </a:rPr>
              <a:t>Factors influencing coverage can include:</a:t>
            </a:r>
          </a:p>
          <a:p>
            <a:pPr marL="285750" indent="-285750">
              <a:buFont typeface="Wingdings" panose="05000000000000000000" pitchFamily="2" charset="2"/>
              <a:buChar char="§"/>
            </a:pPr>
            <a:r>
              <a:rPr lang="en-US">
                <a:solidFill>
                  <a:srgbClr val="3E3E3F"/>
                </a:solidFill>
                <a:ea typeface="Source Sans Pro" panose="020B0503030403020204" pitchFamily="34" charset="0"/>
              </a:rPr>
              <a:t>Transmission power, regulatory requirements</a:t>
            </a:r>
          </a:p>
          <a:p>
            <a:pPr marL="285750" indent="-285750">
              <a:buFont typeface="Wingdings" panose="05000000000000000000" pitchFamily="2" charset="2"/>
              <a:buChar char="§"/>
            </a:pPr>
            <a:r>
              <a:rPr lang="en-US">
                <a:solidFill>
                  <a:srgbClr val="3E3E3F"/>
                </a:solidFill>
                <a:ea typeface="Source Sans Pro" panose="020B0503030403020204" pitchFamily="34" charset="0"/>
              </a:rPr>
              <a:t>Antenna height, terrain, orientation</a:t>
            </a:r>
          </a:p>
          <a:p>
            <a:pPr marL="285750" indent="-285750">
              <a:buFont typeface="Wingdings" panose="05000000000000000000" pitchFamily="2" charset="2"/>
              <a:buChar char="§"/>
            </a:pPr>
            <a:r>
              <a:rPr lang="en-US">
                <a:solidFill>
                  <a:srgbClr val="3E3E3F"/>
                </a:solidFill>
                <a:ea typeface="Source Sans Pro" panose="020B0503030403020204" pitchFamily="34" charset="0"/>
              </a:rPr>
              <a:t>Antenna directionality, gain, radiation patterns</a:t>
            </a:r>
          </a:p>
          <a:p>
            <a:pPr marL="285750" indent="-285750">
              <a:buFont typeface="Wingdings" panose="05000000000000000000" pitchFamily="2" charset="2"/>
              <a:buChar char="§"/>
            </a:pPr>
            <a:r>
              <a:rPr lang="en-US">
                <a:solidFill>
                  <a:srgbClr val="3E3E3F"/>
                </a:solidFill>
                <a:ea typeface="Source Sans Pro" panose="020B0503030403020204" pitchFamily="34" charset="0"/>
              </a:rPr>
              <a:t>Surrounding structures, urban or rural</a:t>
            </a:r>
          </a:p>
          <a:p>
            <a:endParaRPr lang="en-US" sz="1100">
              <a:solidFill>
                <a:srgbClr val="3E3E3F"/>
              </a:solidFill>
              <a:ea typeface="Source Sans Pro" panose="020B0503030403020204" pitchFamily="34" charset="0"/>
            </a:endParaRPr>
          </a:p>
          <a:p>
            <a:r>
              <a:rPr lang="en-US" b="1">
                <a:solidFill>
                  <a:srgbClr val="3E3E3F"/>
                </a:solidFill>
                <a:ea typeface="Source Sans Pro" panose="020B0503030403020204" pitchFamily="34" charset="0"/>
              </a:rPr>
              <a:t>For new station builds</a:t>
            </a:r>
            <a:r>
              <a:rPr lang="en-US">
                <a:solidFill>
                  <a:srgbClr val="3E3E3F"/>
                </a:solidFill>
                <a:ea typeface="Source Sans Pro" panose="020B0503030403020204" pitchFamily="34" charset="0"/>
              </a:rPr>
              <a:t>, careful site selection is crucial for maximizing signal coverage. </a:t>
            </a:r>
          </a:p>
          <a:p>
            <a:endParaRPr lang="en-US" sz="1100" b="1">
              <a:solidFill>
                <a:srgbClr val="3E3E3F"/>
              </a:solidFill>
              <a:ea typeface="Source Sans Pro" panose="020B0503030403020204" pitchFamily="34" charset="0"/>
            </a:endParaRPr>
          </a:p>
          <a:p>
            <a:r>
              <a:rPr lang="en-US" b="1">
                <a:solidFill>
                  <a:srgbClr val="3E3E3F"/>
                </a:solidFill>
                <a:ea typeface="Source Sans Pro" panose="020B0503030403020204" pitchFamily="34" charset="0"/>
              </a:rPr>
              <a:t>Consideration factors include</a:t>
            </a:r>
            <a:r>
              <a:rPr lang="en-US">
                <a:solidFill>
                  <a:srgbClr val="3E3E3F"/>
                </a:solidFill>
                <a:ea typeface="Source Sans Pro" panose="020B0503030403020204" pitchFamily="34" charset="0"/>
              </a:rPr>
              <a:t>:</a:t>
            </a:r>
          </a:p>
          <a:p>
            <a:pPr marL="285750" indent="-285750">
              <a:buFont typeface="Arial" panose="020B0604020202020204" pitchFamily="34" charset="0"/>
              <a:buChar char="•"/>
            </a:pPr>
            <a:r>
              <a:rPr lang="en-US">
                <a:solidFill>
                  <a:srgbClr val="3E3E3F"/>
                </a:solidFill>
                <a:ea typeface="Source Sans Pro" panose="020B0503030403020204" pitchFamily="34" charset="0"/>
              </a:rPr>
              <a:t>Terrain analysis to identify potential obstacles and signal blockages</a:t>
            </a:r>
          </a:p>
          <a:p>
            <a:pPr marL="285750" indent="-285750">
              <a:buFont typeface="Arial" panose="020B0604020202020204" pitchFamily="34" charset="0"/>
              <a:buChar char="•"/>
            </a:pPr>
            <a:r>
              <a:rPr lang="en-US">
                <a:solidFill>
                  <a:srgbClr val="3E3E3F"/>
                </a:solidFill>
                <a:ea typeface="Source Sans Pro" panose="020B0503030403020204" pitchFamily="34" charset="0"/>
              </a:rPr>
              <a:t>Placement away from electromagnetic interference sources</a:t>
            </a:r>
          </a:p>
          <a:p>
            <a:pPr marL="285750" indent="-285750">
              <a:buFont typeface="Arial" panose="020B0604020202020204" pitchFamily="34" charset="0"/>
              <a:buChar char="•"/>
            </a:pPr>
            <a:r>
              <a:rPr lang="en-US">
                <a:solidFill>
                  <a:srgbClr val="3E3E3F"/>
                </a:solidFill>
                <a:ea typeface="Source Sans Pro" panose="020B0503030403020204" pitchFamily="34" charset="0"/>
              </a:rPr>
              <a:t>Compliance with local regulations and zoning restrictions</a:t>
            </a:r>
          </a:p>
        </p:txBody>
      </p:sp>
      <p:sp>
        <p:nvSpPr>
          <p:cNvPr id="6" name="Rectangle 5">
            <a:extLst>
              <a:ext uri="{FF2B5EF4-FFF2-40B4-BE49-F238E27FC236}">
                <a16:creationId xmlns:a16="http://schemas.microsoft.com/office/drawing/2014/main" id="{A7B686AD-E34F-36B8-B141-C4150E123E97}"/>
              </a:ext>
            </a:extLst>
          </p:cNvPr>
          <p:cNvSpPr/>
          <p:nvPr/>
        </p:nvSpPr>
        <p:spPr>
          <a:xfrm>
            <a:off x="8061878" y="1464297"/>
            <a:ext cx="3665066" cy="16443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Build America Buy America:</a:t>
            </a:r>
          </a:p>
          <a:p>
            <a:r>
              <a:rPr lang="en-US">
                <a:solidFill>
                  <a:schemeClr val="bg1"/>
                </a:solidFill>
                <a:ea typeface="Source Sans Pro" panose="020B0503030403020204" pitchFamily="34" charset="0"/>
              </a:rPr>
              <a:t>Establishes a domestic content procurement preference for all Federal financial assistance obligated for infrastructure projects.</a:t>
            </a:r>
          </a:p>
        </p:txBody>
      </p:sp>
      <p:sp>
        <p:nvSpPr>
          <p:cNvPr id="7" name="Rectangle 6">
            <a:extLst>
              <a:ext uri="{FF2B5EF4-FFF2-40B4-BE49-F238E27FC236}">
                <a16:creationId xmlns:a16="http://schemas.microsoft.com/office/drawing/2014/main" id="{E687F6AD-420F-AC5E-B33A-CFB6CE8E2EF3}"/>
              </a:ext>
            </a:extLst>
          </p:cNvPr>
          <p:cNvSpPr/>
          <p:nvPr/>
        </p:nvSpPr>
        <p:spPr>
          <a:xfrm>
            <a:off x="8061878" y="3249530"/>
            <a:ext cx="3665066" cy="16443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The John McCain Act:</a:t>
            </a:r>
          </a:p>
          <a:p>
            <a:r>
              <a:rPr lang="en-US">
                <a:solidFill>
                  <a:schemeClr val="bg1"/>
                </a:solidFill>
                <a:ea typeface="Source Sans Pro" panose="020B0503030403020204" pitchFamily="34" charset="0"/>
              </a:rPr>
              <a:t>Prohibits the purchasing of telecommunications equipment from specific vendors and manufacturers due to privacy and security concerns.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50</a:t>
            </a:fld>
            <a:endParaRPr lang="en-US"/>
          </a:p>
        </p:txBody>
      </p:sp>
      <p:sp>
        <p:nvSpPr>
          <p:cNvPr id="5" name="Rectangle 4">
            <a:extLst>
              <a:ext uri="{FF2B5EF4-FFF2-40B4-BE49-F238E27FC236}">
                <a16:creationId xmlns:a16="http://schemas.microsoft.com/office/drawing/2014/main" id="{1573B627-D6AE-89FC-460D-40234D8FBFB1}"/>
              </a:ext>
            </a:extLst>
          </p:cNvPr>
          <p:cNvSpPr/>
          <p:nvPr/>
        </p:nvSpPr>
        <p:spPr>
          <a:xfrm>
            <a:off x="738181" y="1479311"/>
            <a:ext cx="7208612" cy="81066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Franklin Gothic Book" panose="020B0503020102020204"/>
                <a:ea typeface="Source Sans Pro" panose="020B0503030403020204" pitchFamily="34" charset="0"/>
                <a:cs typeface="+mn-cs"/>
              </a:rPr>
              <a:t>Signal Coverage refers to the geographical area where a radio station’s broadcast signal can reach listeners.</a:t>
            </a:r>
          </a:p>
        </p:txBody>
      </p:sp>
    </p:spTree>
    <p:extLst>
      <p:ext uri="{BB962C8B-B14F-4D97-AF65-F5344CB8AC3E}">
        <p14:creationId xmlns:p14="http://schemas.microsoft.com/office/powerpoint/2010/main" val="30211107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9DBC8F1-A06B-2520-F3A6-8B7619BAAB90}"/>
              </a:ext>
            </a:extLst>
          </p:cNvPr>
          <p:cNvSpPr/>
          <p:nvPr/>
        </p:nvSpPr>
        <p:spPr>
          <a:xfrm>
            <a:off x="738181" y="2650636"/>
            <a:ext cx="7208612" cy="9076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Franklin Gothic Book" panose="020B0503020102020204"/>
                <a:ea typeface="Source Sans Pro" panose="020B0503030403020204" pitchFamily="34" charset="0"/>
                <a:cs typeface="+mn-cs"/>
              </a:rPr>
              <a:t>Regular Signal Monitoring and Testing are essential for maintaining optimal signal coverage.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Franklin Gothic Book" panose="020B0503020102020204"/>
                <a:ea typeface="Source Sans Pro" panose="020B0503030403020204" pitchFamily="34" charset="0"/>
                <a:cs typeface="+mn-cs"/>
              </a:rPr>
              <a:t>Use professional tools and conduct drive tests. </a:t>
            </a: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Signal Coverage and Reach – Build or Improve </a:t>
            </a:r>
          </a:p>
        </p:txBody>
      </p:sp>
      <p:sp>
        <p:nvSpPr>
          <p:cNvPr id="6" name="Rectangle 5">
            <a:extLst>
              <a:ext uri="{FF2B5EF4-FFF2-40B4-BE49-F238E27FC236}">
                <a16:creationId xmlns:a16="http://schemas.microsoft.com/office/drawing/2014/main" id="{A7B686AD-E34F-36B8-B141-C4150E123E97}"/>
              </a:ext>
            </a:extLst>
          </p:cNvPr>
          <p:cNvSpPr/>
          <p:nvPr/>
        </p:nvSpPr>
        <p:spPr>
          <a:xfrm>
            <a:off x="8061878" y="1464297"/>
            <a:ext cx="3665066" cy="16443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Build America Buy America:</a:t>
            </a:r>
          </a:p>
          <a:p>
            <a:r>
              <a:rPr lang="en-US">
                <a:solidFill>
                  <a:schemeClr val="bg1"/>
                </a:solidFill>
                <a:ea typeface="Source Sans Pro" panose="020B0503030403020204" pitchFamily="34" charset="0"/>
              </a:rPr>
              <a:t>Establishes a domestic content procurement preference for all Federal financial assistance obligated for infrastructure projects.</a:t>
            </a:r>
          </a:p>
        </p:txBody>
      </p:sp>
      <p:sp>
        <p:nvSpPr>
          <p:cNvPr id="7" name="Rectangle 6">
            <a:extLst>
              <a:ext uri="{FF2B5EF4-FFF2-40B4-BE49-F238E27FC236}">
                <a16:creationId xmlns:a16="http://schemas.microsoft.com/office/drawing/2014/main" id="{E687F6AD-420F-AC5E-B33A-CFB6CE8E2EF3}"/>
              </a:ext>
            </a:extLst>
          </p:cNvPr>
          <p:cNvSpPr/>
          <p:nvPr/>
        </p:nvSpPr>
        <p:spPr>
          <a:xfrm>
            <a:off x="8061878" y="3249530"/>
            <a:ext cx="3665066" cy="16443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The John McCain Act:</a:t>
            </a:r>
          </a:p>
          <a:p>
            <a:r>
              <a:rPr lang="en-US">
                <a:solidFill>
                  <a:schemeClr val="bg1"/>
                </a:solidFill>
                <a:ea typeface="Source Sans Pro" panose="020B0503030403020204" pitchFamily="34" charset="0"/>
              </a:rPr>
              <a:t>Prohibits the purchasing of telecommunications equipment from specific vendors and manufacturers due to privacy and security concerns.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51</a:t>
            </a:fld>
            <a:endParaRPr lang="en-US"/>
          </a:p>
        </p:txBody>
      </p:sp>
      <p:sp>
        <p:nvSpPr>
          <p:cNvPr id="9" name="Rectangle 8">
            <a:extLst>
              <a:ext uri="{FF2B5EF4-FFF2-40B4-BE49-F238E27FC236}">
                <a16:creationId xmlns:a16="http://schemas.microsoft.com/office/drawing/2014/main" id="{D4303B8D-81A0-5C72-B758-3437D068F92D}"/>
              </a:ext>
            </a:extLst>
          </p:cNvPr>
          <p:cNvSpPr/>
          <p:nvPr/>
        </p:nvSpPr>
        <p:spPr>
          <a:xfrm>
            <a:off x="738181" y="1479311"/>
            <a:ext cx="7208612" cy="81066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Franklin Gothic Book" panose="020B0503020102020204"/>
                <a:ea typeface="Source Sans Pro" panose="020B0503030403020204" pitchFamily="34" charset="0"/>
                <a:cs typeface="+mn-cs"/>
              </a:rPr>
              <a:t>Signal Coverage refers to the geographical area where a radio station’s broadcast signal can reach listeners.</a:t>
            </a:r>
          </a:p>
        </p:txBody>
      </p:sp>
      <p:sp>
        <p:nvSpPr>
          <p:cNvPr id="14" name="Rectangle 13">
            <a:extLst>
              <a:ext uri="{FF2B5EF4-FFF2-40B4-BE49-F238E27FC236}">
                <a16:creationId xmlns:a16="http://schemas.microsoft.com/office/drawing/2014/main" id="{5D572E05-1B02-5D32-8F73-C78E59617356}"/>
              </a:ext>
            </a:extLst>
          </p:cNvPr>
          <p:cNvSpPr/>
          <p:nvPr/>
        </p:nvSpPr>
        <p:spPr>
          <a:xfrm>
            <a:off x="738181" y="3986237"/>
            <a:ext cx="7208612" cy="9076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Franklin Gothic Book" panose="020B0503020102020204"/>
                <a:ea typeface="Source Sans Pro" panose="020B0503030403020204" pitchFamily="34" charset="0"/>
                <a:cs typeface="+mn-cs"/>
              </a:rPr>
              <a:t>Consider: What power limitations, reception challenges, monitoring and regulatory requirements does your station face?</a:t>
            </a:r>
          </a:p>
        </p:txBody>
      </p:sp>
    </p:spTree>
    <p:extLst>
      <p:ext uri="{BB962C8B-B14F-4D97-AF65-F5344CB8AC3E}">
        <p14:creationId xmlns:p14="http://schemas.microsoft.com/office/powerpoint/2010/main" val="2151534855"/>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Signal Coverage and Addressing Reception Challenges </a:t>
            </a:r>
            <a:br>
              <a:rPr lang="en-US"/>
            </a:br>
            <a:r>
              <a:rPr lang="en-US"/>
              <a:t>for Rural and Underserved Areas </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52</a:t>
            </a:fld>
            <a:endParaRPr lang="en-US"/>
          </a:p>
        </p:txBody>
      </p:sp>
      <p:graphicFrame>
        <p:nvGraphicFramePr>
          <p:cNvPr id="3" name="Table 2">
            <a:extLst>
              <a:ext uri="{FF2B5EF4-FFF2-40B4-BE49-F238E27FC236}">
                <a16:creationId xmlns:a16="http://schemas.microsoft.com/office/drawing/2014/main" id="{0FB25E16-7A6C-0ACE-D418-563358423C98}"/>
              </a:ext>
            </a:extLst>
          </p:cNvPr>
          <p:cNvGraphicFramePr>
            <a:graphicFrameLocks noGrp="1"/>
          </p:cNvGraphicFramePr>
          <p:nvPr/>
        </p:nvGraphicFramePr>
        <p:xfrm>
          <a:off x="738187" y="1460500"/>
          <a:ext cx="10715631" cy="4240220"/>
        </p:xfrm>
        <a:graphic>
          <a:graphicData uri="http://schemas.openxmlformats.org/drawingml/2006/table">
            <a:tbl>
              <a:tblPr firstRow="1" bandRow="1">
                <a:tableStyleId>{22838BEF-8BB2-4498-84A7-C5851F593DF1}</a:tableStyleId>
              </a:tblPr>
              <a:tblGrid>
                <a:gridCol w="2036009">
                  <a:extLst>
                    <a:ext uri="{9D8B030D-6E8A-4147-A177-3AD203B41FA5}">
                      <a16:colId xmlns:a16="http://schemas.microsoft.com/office/drawing/2014/main" val="927261943"/>
                    </a:ext>
                  </a:extLst>
                </a:gridCol>
                <a:gridCol w="2479729">
                  <a:extLst>
                    <a:ext uri="{9D8B030D-6E8A-4147-A177-3AD203B41FA5}">
                      <a16:colId xmlns:a16="http://schemas.microsoft.com/office/drawing/2014/main" val="4256533393"/>
                    </a:ext>
                  </a:extLst>
                </a:gridCol>
                <a:gridCol w="6199893">
                  <a:extLst>
                    <a:ext uri="{9D8B030D-6E8A-4147-A177-3AD203B41FA5}">
                      <a16:colId xmlns:a16="http://schemas.microsoft.com/office/drawing/2014/main" val="1184343350"/>
                    </a:ext>
                  </a:extLst>
                </a:gridCol>
              </a:tblGrid>
              <a:tr h="699827">
                <a:tc>
                  <a:txBody>
                    <a:bodyPr/>
                    <a:lstStyle/>
                    <a:p>
                      <a:r>
                        <a:rPr lang="en-US" sz="2000" b="1"/>
                        <a:t>Reception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Cause of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Strategies to Address Reception Challenge </a:t>
                      </a:r>
                    </a:p>
                  </a:txBody>
                  <a:tcPr/>
                </a:tc>
                <a:extLst>
                  <a:ext uri="{0D108BD9-81ED-4DB2-BD59-A6C34878D82A}">
                    <a16:rowId xmlns:a16="http://schemas.microsoft.com/office/drawing/2014/main" val="2129121992"/>
                  </a:ext>
                </a:extLst>
              </a:tr>
              <a:tr h="1714268">
                <a:tc>
                  <a:txBody>
                    <a:bodyPr/>
                    <a:lstStyle/>
                    <a:p>
                      <a:pPr marL="0" indent="0">
                        <a:buFont typeface="Arial" panose="020B0604020202020204" pitchFamily="34" charset="0"/>
                        <a:buNone/>
                      </a:pPr>
                      <a:r>
                        <a:rPr lang="en-US" sz="2000" b="1"/>
                        <a:t>Dead Zones</a:t>
                      </a:r>
                    </a:p>
                  </a:txBody>
                  <a:tcPr/>
                </a:tc>
                <a:tc>
                  <a:txBody>
                    <a:bodyPr/>
                    <a:lstStyle/>
                    <a:p>
                      <a:pPr marL="0" marR="0">
                        <a:spcBef>
                          <a:spcPts val="0"/>
                        </a:spcBef>
                        <a:spcAft>
                          <a:spcPts val="0"/>
                        </a:spcAft>
                      </a:pPr>
                      <a:r>
                        <a:rPr lang="en-US" sz="2000">
                          <a:effectLst/>
                          <a:ea typeface="Times New Roman" panose="02020603050405020304" pitchFamily="18" charset="0"/>
                        </a:rPr>
                        <a:t>Weak or no signal coverage.</a:t>
                      </a:r>
                    </a:p>
                  </a:txBody>
                  <a:tcPr/>
                </a:tc>
                <a:tc>
                  <a:txBody>
                    <a:bodyPr/>
                    <a:lstStyle/>
                    <a:p>
                      <a:pPr marL="285750" indent="-285750">
                        <a:buFont typeface="Arial" panose="020B0604020202020204" pitchFamily="34" charset="0"/>
                        <a:buChar char="•"/>
                      </a:pPr>
                      <a:r>
                        <a:rPr lang="en-US" sz="2000"/>
                        <a:t>Identify dead zones through testing</a:t>
                      </a:r>
                    </a:p>
                    <a:p>
                      <a:pPr marL="285750" indent="-285750">
                        <a:buFont typeface="Arial" panose="020B0604020202020204" pitchFamily="34" charset="0"/>
                        <a:buChar char="•"/>
                      </a:pPr>
                      <a:r>
                        <a:rPr lang="en-US" sz="2000"/>
                        <a:t>Explore alternatives for transmission sites</a:t>
                      </a:r>
                    </a:p>
                    <a:p>
                      <a:pPr marL="285750" indent="-285750">
                        <a:buFont typeface="Arial" panose="020B0604020202020204" pitchFamily="34" charset="0"/>
                        <a:buChar char="•"/>
                      </a:pPr>
                      <a:r>
                        <a:rPr lang="en-US" sz="2000"/>
                        <a:t>Collaborate with other local stations </a:t>
                      </a:r>
                    </a:p>
                    <a:p>
                      <a:pPr marL="285750" indent="-285750">
                        <a:buFont typeface="Arial" panose="020B0604020202020204" pitchFamily="34" charset="0"/>
                        <a:buChar char="•"/>
                      </a:pPr>
                      <a:r>
                        <a:rPr lang="en-US" sz="2000"/>
                        <a:t>Collaborate with local community resources to identify coverage gaps and explore solutions.</a:t>
                      </a:r>
                    </a:p>
                  </a:txBody>
                  <a:tcPr/>
                </a:tc>
                <a:extLst>
                  <a:ext uri="{0D108BD9-81ED-4DB2-BD59-A6C34878D82A}">
                    <a16:rowId xmlns:a16="http://schemas.microsoft.com/office/drawing/2014/main" val="1839636999"/>
                  </a:ext>
                </a:extLst>
              </a:tr>
              <a:tr h="1824912">
                <a:tc>
                  <a:txBody>
                    <a:bodyPr/>
                    <a:lstStyle/>
                    <a:p>
                      <a:pPr marL="0" indent="0">
                        <a:buFont typeface="Arial" panose="020B0604020202020204" pitchFamily="34" charset="0"/>
                        <a:buNone/>
                      </a:pPr>
                      <a:r>
                        <a:rPr lang="en-US" sz="2000" b="1"/>
                        <a:t>Rural Areas</a:t>
                      </a:r>
                    </a:p>
                  </a:txBody>
                  <a:tcPr/>
                </a:tc>
                <a:tc>
                  <a:txBody>
                    <a:bodyPr/>
                    <a:lstStyle/>
                    <a:p>
                      <a:pPr marL="0" indent="0">
                        <a:buFont typeface="Arial" panose="020B0604020202020204" pitchFamily="34" charset="0"/>
                        <a:buNone/>
                      </a:pPr>
                      <a:r>
                        <a:rPr lang="en-US" sz="2000">
                          <a:effectLst/>
                          <a:ea typeface="Times New Roman" panose="02020603050405020304" pitchFamily="18" charset="0"/>
                        </a:rPr>
                        <a:t>Limited infrastructure and challenging terrain</a:t>
                      </a:r>
                      <a:endParaRPr lang="en-US" sz="2000"/>
                    </a:p>
                  </a:txBody>
                  <a:tcPr/>
                </a:tc>
                <a:tc>
                  <a:txBody>
                    <a:bodyPr/>
                    <a:lstStyle/>
                    <a:p>
                      <a:pPr marL="285750" indent="-285750">
                        <a:buFont typeface="Arial" panose="020B0604020202020204" pitchFamily="34" charset="0"/>
                        <a:buChar char="•"/>
                      </a:pPr>
                      <a:r>
                        <a:rPr lang="en-US" sz="2000"/>
                        <a:t>Optimize antenna height and placement </a:t>
                      </a:r>
                    </a:p>
                    <a:p>
                      <a:pPr marL="285750" indent="-285750">
                        <a:buFont typeface="Arial" panose="020B0604020202020204" pitchFamily="34" charset="0"/>
                        <a:buChar char="•"/>
                      </a:pPr>
                      <a:r>
                        <a:rPr lang="en-US" sz="2000"/>
                        <a:t>Utilize repeaters or translators.</a:t>
                      </a:r>
                    </a:p>
                    <a:p>
                      <a:pPr marL="285750" indent="-285750">
                        <a:buFont typeface="Arial" panose="020B0604020202020204" pitchFamily="34" charset="0"/>
                        <a:buChar char="•"/>
                      </a:pPr>
                      <a:r>
                        <a:rPr lang="en-US" sz="2000"/>
                        <a:t>Collaborate with other local stations</a:t>
                      </a:r>
                    </a:p>
                    <a:p>
                      <a:pPr marL="285750" indent="-285750">
                        <a:buFont typeface="Arial" panose="020B0604020202020204" pitchFamily="34" charset="0"/>
                        <a:buChar char="•"/>
                      </a:pPr>
                      <a:r>
                        <a:rPr lang="en-US" sz="2000"/>
                        <a:t>Collaborate with local communities.</a:t>
                      </a:r>
                    </a:p>
                  </a:txBody>
                  <a:tcPr/>
                </a:tc>
                <a:extLst>
                  <a:ext uri="{0D108BD9-81ED-4DB2-BD59-A6C34878D82A}">
                    <a16:rowId xmlns:a16="http://schemas.microsoft.com/office/drawing/2014/main" val="4097533334"/>
                  </a:ext>
                </a:extLst>
              </a:tr>
            </a:tbl>
          </a:graphicData>
        </a:graphic>
      </p:graphicFrame>
    </p:spTree>
    <p:extLst>
      <p:ext uri="{BB962C8B-B14F-4D97-AF65-F5344CB8AC3E}">
        <p14:creationId xmlns:p14="http://schemas.microsoft.com/office/powerpoint/2010/main" val="23884715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Signal Coverage and Addressing Reception Challenges </a:t>
            </a:r>
            <a:br>
              <a:rPr lang="en-US"/>
            </a:br>
            <a:r>
              <a:rPr lang="en-US"/>
              <a:t>for Rural and Underserved Areas </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53</a:t>
            </a:fld>
            <a:endParaRPr lang="en-US"/>
          </a:p>
        </p:txBody>
      </p:sp>
      <p:graphicFrame>
        <p:nvGraphicFramePr>
          <p:cNvPr id="8" name="Table 7">
            <a:extLst>
              <a:ext uri="{FF2B5EF4-FFF2-40B4-BE49-F238E27FC236}">
                <a16:creationId xmlns:a16="http://schemas.microsoft.com/office/drawing/2014/main" id="{18F4BE6D-A4DA-6762-57C3-16672BF370A9}"/>
              </a:ext>
            </a:extLst>
          </p:cNvPr>
          <p:cNvGraphicFramePr>
            <a:graphicFrameLocks noGrp="1"/>
          </p:cNvGraphicFramePr>
          <p:nvPr>
            <p:extLst>
              <p:ext uri="{D42A27DB-BD31-4B8C-83A1-F6EECF244321}">
                <p14:modId xmlns:p14="http://schemas.microsoft.com/office/powerpoint/2010/main" val="696255060"/>
              </p:ext>
            </p:extLst>
          </p:nvPr>
        </p:nvGraphicFramePr>
        <p:xfrm>
          <a:off x="738187" y="1460500"/>
          <a:ext cx="10715631" cy="4240220"/>
        </p:xfrm>
        <a:graphic>
          <a:graphicData uri="http://schemas.openxmlformats.org/drawingml/2006/table">
            <a:tbl>
              <a:tblPr firstRow="1" bandRow="1">
                <a:tableStyleId>{22838BEF-8BB2-4498-84A7-C5851F593DF1}</a:tableStyleId>
              </a:tblPr>
              <a:tblGrid>
                <a:gridCol w="2036009">
                  <a:extLst>
                    <a:ext uri="{9D8B030D-6E8A-4147-A177-3AD203B41FA5}">
                      <a16:colId xmlns:a16="http://schemas.microsoft.com/office/drawing/2014/main" val="927261943"/>
                    </a:ext>
                  </a:extLst>
                </a:gridCol>
                <a:gridCol w="2479729">
                  <a:extLst>
                    <a:ext uri="{9D8B030D-6E8A-4147-A177-3AD203B41FA5}">
                      <a16:colId xmlns:a16="http://schemas.microsoft.com/office/drawing/2014/main" val="4256533393"/>
                    </a:ext>
                  </a:extLst>
                </a:gridCol>
                <a:gridCol w="6199893">
                  <a:extLst>
                    <a:ext uri="{9D8B030D-6E8A-4147-A177-3AD203B41FA5}">
                      <a16:colId xmlns:a16="http://schemas.microsoft.com/office/drawing/2014/main" val="1184343350"/>
                    </a:ext>
                  </a:extLst>
                </a:gridCol>
              </a:tblGrid>
              <a:tr h="699827">
                <a:tc>
                  <a:txBody>
                    <a:bodyPr/>
                    <a:lstStyle/>
                    <a:p>
                      <a:r>
                        <a:rPr lang="en-US" sz="2000" b="1"/>
                        <a:t>Reception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Cause of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Strategies to Address Reception Challenge </a:t>
                      </a:r>
                    </a:p>
                  </a:txBody>
                  <a:tcPr/>
                </a:tc>
                <a:extLst>
                  <a:ext uri="{0D108BD9-81ED-4DB2-BD59-A6C34878D82A}">
                    <a16:rowId xmlns:a16="http://schemas.microsoft.com/office/drawing/2014/main" val="2129121992"/>
                  </a:ext>
                </a:extLst>
              </a:tr>
              <a:tr h="1714268">
                <a:tc>
                  <a:txBody>
                    <a:bodyPr/>
                    <a:lstStyle/>
                    <a:p>
                      <a:pPr marL="0" indent="0">
                        <a:buFont typeface="Arial" panose="020B0604020202020204" pitchFamily="34" charset="0"/>
                        <a:buNone/>
                      </a:pPr>
                      <a:r>
                        <a:rPr lang="en-US" sz="2000" b="1"/>
                        <a:t>Dead Zones</a:t>
                      </a:r>
                    </a:p>
                  </a:txBody>
                  <a:tcPr/>
                </a:tc>
                <a:tc>
                  <a:txBody>
                    <a:bodyPr/>
                    <a:lstStyle/>
                    <a:p>
                      <a:pPr marL="0" marR="0">
                        <a:spcBef>
                          <a:spcPts val="0"/>
                        </a:spcBef>
                        <a:spcAft>
                          <a:spcPts val="0"/>
                        </a:spcAft>
                      </a:pPr>
                      <a:r>
                        <a:rPr lang="en-US" sz="2000">
                          <a:effectLst/>
                          <a:ea typeface="Times New Roman" panose="02020603050405020304" pitchFamily="18" charset="0"/>
                        </a:rPr>
                        <a:t>Weak or no signal coverage</a:t>
                      </a:r>
                    </a:p>
                  </a:txBody>
                  <a:tcPr/>
                </a:tc>
                <a:tc>
                  <a:txBody>
                    <a:bodyPr/>
                    <a:lstStyle/>
                    <a:p>
                      <a:pPr marL="285750" indent="-285750">
                        <a:buFont typeface="Arial" panose="020B0604020202020204" pitchFamily="34" charset="0"/>
                        <a:buChar char="•"/>
                      </a:pPr>
                      <a:r>
                        <a:rPr lang="en-US" sz="2000"/>
                        <a:t>Identify dead zones through testing</a:t>
                      </a:r>
                    </a:p>
                    <a:p>
                      <a:pPr marL="285750" indent="-285750">
                        <a:buFont typeface="Arial" panose="020B0604020202020204" pitchFamily="34" charset="0"/>
                        <a:buChar char="•"/>
                      </a:pPr>
                      <a:r>
                        <a:rPr lang="en-US" sz="2000"/>
                        <a:t>Explore alternatives for transmission sites</a:t>
                      </a:r>
                    </a:p>
                    <a:p>
                      <a:pPr marL="285750" indent="-285750">
                        <a:buFont typeface="Arial" panose="020B0604020202020204" pitchFamily="34" charset="0"/>
                        <a:buChar char="•"/>
                      </a:pPr>
                      <a:r>
                        <a:rPr lang="en-US" sz="2000"/>
                        <a:t>Collaborate with other local stations </a:t>
                      </a:r>
                    </a:p>
                    <a:p>
                      <a:pPr marL="285750" indent="-285750">
                        <a:buFont typeface="Arial" panose="020B0604020202020204" pitchFamily="34" charset="0"/>
                        <a:buChar char="•"/>
                      </a:pPr>
                      <a:r>
                        <a:rPr lang="en-US" sz="2000"/>
                        <a:t>Collaborate with local community resources to identify coverage gaps and explore solutions.</a:t>
                      </a:r>
                    </a:p>
                  </a:txBody>
                  <a:tcPr/>
                </a:tc>
                <a:extLst>
                  <a:ext uri="{0D108BD9-81ED-4DB2-BD59-A6C34878D82A}">
                    <a16:rowId xmlns:a16="http://schemas.microsoft.com/office/drawing/2014/main" val="1839636999"/>
                  </a:ext>
                </a:extLst>
              </a:tr>
              <a:tr h="1824912">
                <a:tc>
                  <a:txBody>
                    <a:bodyPr/>
                    <a:lstStyle/>
                    <a:p>
                      <a:pPr marL="0" indent="0">
                        <a:buFont typeface="Arial" panose="020B0604020202020204" pitchFamily="34" charset="0"/>
                        <a:buNone/>
                      </a:pPr>
                      <a:r>
                        <a:rPr lang="en-US" sz="2000" b="1"/>
                        <a:t>Rural Areas</a:t>
                      </a:r>
                    </a:p>
                  </a:txBody>
                  <a:tcPr/>
                </a:tc>
                <a:tc>
                  <a:txBody>
                    <a:bodyPr/>
                    <a:lstStyle/>
                    <a:p>
                      <a:pPr marL="0" indent="0">
                        <a:buFont typeface="Arial" panose="020B0604020202020204" pitchFamily="34" charset="0"/>
                        <a:buNone/>
                      </a:pPr>
                      <a:r>
                        <a:rPr lang="en-US" sz="2000">
                          <a:effectLst/>
                          <a:ea typeface="Times New Roman" panose="02020603050405020304" pitchFamily="18" charset="0"/>
                        </a:rPr>
                        <a:t>Limited infrastructure and challenging terrain</a:t>
                      </a:r>
                      <a:endParaRPr lang="en-US" sz="2000"/>
                    </a:p>
                  </a:txBody>
                  <a:tcPr/>
                </a:tc>
                <a:tc>
                  <a:txBody>
                    <a:bodyPr/>
                    <a:lstStyle/>
                    <a:p>
                      <a:pPr marL="285750" indent="-285750">
                        <a:buFont typeface="Arial" panose="020B0604020202020204" pitchFamily="34" charset="0"/>
                        <a:buChar char="•"/>
                      </a:pPr>
                      <a:r>
                        <a:rPr lang="en-US" sz="2000"/>
                        <a:t>Optimize antenna height and placement </a:t>
                      </a:r>
                    </a:p>
                    <a:p>
                      <a:pPr marL="285750" indent="-285750">
                        <a:buFont typeface="Arial" panose="020B0604020202020204" pitchFamily="34" charset="0"/>
                        <a:buChar char="•"/>
                      </a:pPr>
                      <a:r>
                        <a:rPr lang="en-US" sz="2000"/>
                        <a:t>Utilize repeaters or translators.</a:t>
                      </a:r>
                    </a:p>
                    <a:p>
                      <a:pPr marL="285750" indent="-285750">
                        <a:buFont typeface="Arial" panose="020B0604020202020204" pitchFamily="34" charset="0"/>
                        <a:buChar char="•"/>
                      </a:pPr>
                      <a:r>
                        <a:rPr lang="en-US" sz="2000"/>
                        <a:t>Collaborate with other local stations</a:t>
                      </a:r>
                    </a:p>
                    <a:p>
                      <a:pPr marL="285750" indent="-285750">
                        <a:buFont typeface="Arial" panose="020B0604020202020204" pitchFamily="34" charset="0"/>
                        <a:buChar char="•"/>
                      </a:pPr>
                      <a:r>
                        <a:rPr lang="en-US" sz="2000"/>
                        <a:t>Collaborate with local communities.</a:t>
                      </a:r>
                    </a:p>
                  </a:txBody>
                  <a:tcPr/>
                </a:tc>
                <a:extLst>
                  <a:ext uri="{0D108BD9-81ED-4DB2-BD59-A6C34878D82A}">
                    <a16:rowId xmlns:a16="http://schemas.microsoft.com/office/drawing/2014/main" val="4097533334"/>
                  </a:ext>
                </a:extLst>
              </a:tr>
            </a:tbl>
          </a:graphicData>
        </a:graphic>
      </p:graphicFrame>
      <p:pic>
        <p:nvPicPr>
          <p:cNvPr id="2050" name="Picture 2" descr="National Radio Quiet Zone (NRQZ)">
            <a:extLst>
              <a:ext uri="{FF2B5EF4-FFF2-40B4-BE49-F238E27FC236}">
                <a16:creationId xmlns:a16="http://schemas.microsoft.com/office/drawing/2014/main" id="{EDABADEA-56AB-6470-2CE0-C7A57EACE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517" y="1487664"/>
            <a:ext cx="3768914" cy="4179084"/>
          </a:xfrm>
          <a:prstGeom prst="rect">
            <a:avLst/>
          </a:prstGeom>
          <a:solidFill>
            <a:schemeClr val="bg1"/>
          </a:solidFill>
        </p:spPr>
      </p:pic>
    </p:spTree>
    <p:extLst>
      <p:ext uri="{BB962C8B-B14F-4D97-AF65-F5344CB8AC3E}">
        <p14:creationId xmlns:p14="http://schemas.microsoft.com/office/powerpoint/2010/main" val="33292645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Signal Coverage and Addressing Reception Challenges </a:t>
            </a:r>
            <a:br>
              <a:rPr lang="en-US"/>
            </a:br>
            <a:r>
              <a:rPr lang="en-US"/>
              <a:t>for Rural and Underserved Areas </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54</a:t>
            </a:fld>
            <a:endParaRPr lang="en-US"/>
          </a:p>
        </p:txBody>
      </p:sp>
      <p:graphicFrame>
        <p:nvGraphicFramePr>
          <p:cNvPr id="8" name="Table 7">
            <a:extLst>
              <a:ext uri="{FF2B5EF4-FFF2-40B4-BE49-F238E27FC236}">
                <a16:creationId xmlns:a16="http://schemas.microsoft.com/office/drawing/2014/main" id="{18F4BE6D-A4DA-6762-57C3-16672BF370A9}"/>
              </a:ext>
            </a:extLst>
          </p:cNvPr>
          <p:cNvGraphicFramePr>
            <a:graphicFrameLocks noGrp="1"/>
          </p:cNvGraphicFramePr>
          <p:nvPr>
            <p:extLst>
              <p:ext uri="{D42A27DB-BD31-4B8C-83A1-F6EECF244321}">
                <p14:modId xmlns:p14="http://schemas.microsoft.com/office/powerpoint/2010/main" val="1344599673"/>
              </p:ext>
            </p:extLst>
          </p:nvPr>
        </p:nvGraphicFramePr>
        <p:xfrm>
          <a:off x="738187" y="1460500"/>
          <a:ext cx="10715631" cy="4240220"/>
        </p:xfrm>
        <a:graphic>
          <a:graphicData uri="http://schemas.openxmlformats.org/drawingml/2006/table">
            <a:tbl>
              <a:tblPr firstRow="1" bandRow="1">
                <a:tableStyleId>{22838BEF-8BB2-4498-84A7-C5851F593DF1}</a:tableStyleId>
              </a:tblPr>
              <a:tblGrid>
                <a:gridCol w="2036009">
                  <a:extLst>
                    <a:ext uri="{9D8B030D-6E8A-4147-A177-3AD203B41FA5}">
                      <a16:colId xmlns:a16="http://schemas.microsoft.com/office/drawing/2014/main" val="927261943"/>
                    </a:ext>
                  </a:extLst>
                </a:gridCol>
                <a:gridCol w="2479729">
                  <a:extLst>
                    <a:ext uri="{9D8B030D-6E8A-4147-A177-3AD203B41FA5}">
                      <a16:colId xmlns:a16="http://schemas.microsoft.com/office/drawing/2014/main" val="4256533393"/>
                    </a:ext>
                  </a:extLst>
                </a:gridCol>
                <a:gridCol w="6199893">
                  <a:extLst>
                    <a:ext uri="{9D8B030D-6E8A-4147-A177-3AD203B41FA5}">
                      <a16:colId xmlns:a16="http://schemas.microsoft.com/office/drawing/2014/main" val="1184343350"/>
                    </a:ext>
                  </a:extLst>
                </a:gridCol>
              </a:tblGrid>
              <a:tr h="699827">
                <a:tc>
                  <a:txBody>
                    <a:bodyPr/>
                    <a:lstStyle/>
                    <a:p>
                      <a:r>
                        <a:rPr lang="en-US" sz="2000" b="1"/>
                        <a:t>Reception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Cause of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Strategies to Address Reception Challenge </a:t>
                      </a:r>
                    </a:p>
                  </a:txBody>
                  <a:tcPr/>
                </a:tc>
                <a:extLst>
                  <a:ext uri="{0D108BD9-81ED-4DB2-BD59-A6C34878D82A}">
                    <a16:rowId xmlns:a16="http://schemas.microsoft.com/office/drawing/2014/main" val="2129121992"/>
                  </a:ext>
                </a:extLst>
              </a:tr>
              <a:tr h="1714268">
                <a:tc>
                  <a:txBody>
                    <a:bodyPr/>
                    <a:lstStyle/>
                    <a:p>
                      <a:pPr marL="0" indent="0">
                        <a:buFont typeface="Arial" panose="020B0604020202020204" pitchFamily="34" charset="0"/>
                        <a:buNone/>
                      </a:pPr>
                      <a:r>
                        <a:rPr lang="en-US" sz="2000" b="1"/>
                        <a:t>Dead Zones</a:t>
                      </a:r>
                    </a:p>
                  </a:txBody>
                  <a:tcPr/>
                </a:tc>
                <a:tc>
                  <a:txBody>
                    <a:bodyPr/>
                    <a:lstStyle/>
                    <a:p>
                      <a:pPr marL="0" marR="0">
                        <a:spcBef>
                          <a:spcPts val="0"/>
                        </a:spcBef>
                        <a:spcAft>
                          <a:spcPts val="0"/>
                        </a:spcAft>
                      </a:pPr>
                      <a:r>
                        <a:rPr lang="en-US" sz="2000">
                          <a:effectLst/>
                          <a:ea typeface="Times New Roman" panose="02020603050405020304" pitchFamily="18" charset="0"/>
                        </a:rPr>
                        <a:t>Weak or no signal coverage.</a:t>
                      </a:r>
                    </a:p>
                  </a:txBody>
                  <a:tcPr/>
                </a:tc>
                <a:tc>
                  <a:txBody>
                    <a:bodyPr/>
                    <a:lstStyle/>
                    <a:p>
                      <a:pPr marL="285750" indent="-285750">
                        <a:buFont typeface="Arial" panose="020B0604020202020204" pitchFamily="34" charset="0"/>
                        <a:buChar char="•"/>
                      </a:pPr>
                      <a:r>
                        <a:rPr lang="en-US" sz="2000"/>
                        <a:t>Identify dead zones through testing</a:t>
                      </a:r>
                    </a:p>
                    <a:p>
                      <a:pPr marL="285750" indent="-285750">
                        <a:buFont typeface="Arial" panose="020B0604020202020204" pitchFamily="34" charset="0"/>
                        <a:buChar char="•"/>
                      </a:pPr>
                      <a:r>
                        <a:rPr lang="en-US" sz="2000"/>
                        <a:t>Explore alternatives for transmission sites</a:t>
                      </a:r>
                    </a:p>
                    <a:p>
                      <a:pPr marL="285750" indent="-285750">
                        <a:buFont typeface="Arial" panose="020B0604020202020204" pitchFamily="34" charset="0"/>
                        <a:buChar char="•"/>
                      </a:pPr>
                      <a:r>
                        <a:rPr lang="en-US" sz="2000"/>
                        <a:t>Collaborate with other local stations </a:t>
                      </a:r>
                    </a:p>
                    <a:p>
                      <a:pPr marL="285750" indent="-285750">
                        <a:buFont typeface="Arial" panose="020B0604020202020204" pitchFamily="34" charset="0"/>
                        <a:buChar char="•"/>
                      </a:pPr>
                      <a:r>
                        <a:rPr lang="en-US" sz="2000"/>
                        <a:t>Collaborate with local community resources to identify coverage gaps and explore solutions.</a:t>
                      </a:r>
                    </a:p>
                  </a:txBody>
                  <a:tcPr/>
                </a:tc>
                <a:extLst>
                  <a:ext uri="{0D108BD9-81ED-4DB2-BD59-A6C34878D82A}">
                    <a16:rowId xmlns:a16="http://schemas.microsoft.com/office/drawing/2014/main" val="1839636999"/>
                  </a:ext>
                </a:extLst>
              </a:tr>
              <a:tr h="1824912">
                <a:tc>
                  <a:txBody>
                    <a:bodyPr/>
                    <a:lstStyle/>
                    <a:p>
                      <a:pPr marL="0" indent="0">
                        <a:buFont typeface="Arial" panose="020B0604020202020204" pitchFamily="34" charset="0"/>
                        <a:buNone/>
                      </a:pPr>
                      <a:r>
                        <a:rPr lang="en-US" sz="2000" b="1"/>
                        <a:t>Rural Areas</a:t>
                      </a:r>
                    </a:p>
                  </a:txBody>
                  <a:tcPr/>
                </a:tc>
                <a:tc>
                  <a:txBody>
                    <a:bodyPr/>
                    <a:lstStyle/>
                    <a:p>
                      <a:pPr marL="0" indent="0">
                        <a:buFont typeface="Arial" panose="020B0604020202020204" pitchFamily="34" charset="0"/>
                        <a:buNone/>
                      </a:pPr>
                      <a:r>
                        <a:rPr lang="en-US" sz="2000">
                          <a:effectLst/>
                          <a:ea typeface="Times New Roman" panose="02020603050405020304" pitchFamily="18" charset="0"/>
                        </a:rPr>
                        <a:t>Limited infrastructure and challenging terrain</a:t>
                      </a:r>
                      <a:endParaRPr lang="en-US" sz="2000"/>
                    </a:p>
                  </a:txBody>
                  <a:tcPr/>
                </a:tc>
                <a:tc>
                  <a:txBody>
                    <a:bodyPr/>
                    <a:lstStyle/>
                    <a:p>
                      <a:pPr marL="285750" indent="-285750">
                        <a:buFont typeface="Arial" panose="020B0604020202020204" pitchFamily="34" charset="0"/>
                        <a:buChar char="•"/>
                      </a:pPr>
                      <a:r>
                        <a:rPr lang="en-US" sz="2000"/>
                        <a:t>Optimize antenna height and placement </a:t>
                      </a:r>
                    </a:p>
                    <a:p>
                      <a:pPr marL="285750" indent="-285750">
                        <a:buFont typeface="Arial" panose="020B0604020202020204" pitchFamily="34" charset="0"/>
                        <a:buChar char="•"/>
                      </a:pPr>
                      <a:r>
                        <a:rPr lang="en-US" sz="2000"/>
                        <a:t>Utilize repeaters or translators.</a:t>
                      </a:r>
                    </a:p>
                    <a:p>
                      <a:pPr marL="285750" indent="-285750">
                        <a:buFont typeface="Arial" panose="020B0604020202020204" pitchFamily="34" charset="0"/>
                        <a:buChar char="•"/>
                      </a:pPr>
                      <a:r>
                        <a:rPr lang="en-US" sz="2000"/>
                        <a:t>Collaborate with other local stations</a:t>
                      </a:r>
                    </a:p>
                    <a:p>
                      <a:pPr marL="285750" indent="-285750">
                        <a:buFont typeface="Arial" panose="020B0604020202020204" pitchFamily="34" charset="0"/>
                        <a:buChar char="•"/>
                      </a:pPr>
                      <a:r>
                        <a:rPr lang="en-US" sz="2000"/>
                        <a:t>Collaborate with local communities.</a:t>
                      </a:r>
                    </a:p>
                  </a:txBody>
                  <a:tcPr/>
                </a:tc>
                <a:extLst>
                  <a:ext uri="{0D108BD9-81ED-4DB2-BD59-A6C34878D82A}">
                    <a16:rowId xmlns:a16="http://schemas.microsoft.com/office/drawing/2014/main" val="4097533334"/>
                  </a:ext>
                </a:extLst>
              </a:tr>
            </a:tbl>
          </a:graphicData>
        </a:graphic>
      </p:graphicFrame>
      <p:pic>
        <p:nvPicPr>
          <p:cNvPr id="2050" name="Picture 2" descr="National Radio Quiet Zone (NRQZ)">
            <a:extLst>
              <a:ext uri="{FF2B5EF4-FFF2-40B4-BE49-F238E27FC236}">
                <a16:creationId xmlns:a16="http://schemas.microsoft.com/office/drawing/2014/main" id="{EDABADEA-56AB-6470-2CE0-C7A57EACE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517" y="1487664"/>
            <a:ext cx="3768914" cy="4179084"/>
          </a:xfrm>
          <a:prstGeom prst="rect">
            <a:avLst/>
          </a:prstGeom>
          <a:solidFill>
            <a:schemeClr val="bg1"/>
          </a:solidFill>
        </p:spPr>
      </p:pic>
      <p:pic>
        <p:nvPicPr>
          <p:cNvPr id="2052" name="Picture 4" descr="Gulf of Mexico wildlife dead zone">
            <a:extLst>
              <a:ext uri="{FF2B5EF4-FFF2-40B4-BE49-F238E27FC236}">
                <a16:creationId xmlns:a16="http://schemas.microsoft.com/office/drawing/2014/main" id="{B38F7AAF-19FF-0B49-1C56-7729D5826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067" y="1476380"/>
            <a:ext cx="5045724" cy="421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3206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Signal Coverage and Addressing Reception Challenges </a:t>
            </a:r>
            <a:br>
              <a:rPr lang="en-US"/>
            </a:br>
            <a:r>
              <a:rPr lang="en-US"/>
              <a:t>for Rural and Underserved Areas </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55</a:t>
            </a:fld>
            <a:endParaRPr lang="en-US"/>
          </a:p>
        </p:txBody>
      </p:sp>
      <p:graphicFrame>
        <p:nvGraphicFramePr>
          <p:cNvPr id="8" name="Table 7">
            <a:extLst>
              <a:ext uri="{FF2B5EF4-FFF2-40B4-BE49-F238E27FC236}">
                <a16:creationId xmlns:a16="http://schemas.microsoft.com/office/drawing/2014/main" id="{18F4BE6D-A4DA-6762-57C3-16672BF370A9}"/>
              </a:ext>
            </a:extLst>
          </p:cNvPr>
          <p:cNvGraphicFramePr>
            <a:graphicFrameLocks noGrp="1"/>
          </p:cNvGraphicFramePr>
          <p:nvPr/>
        </p:nvGraphicFramePr>
        <p:xfrm>
          <a:off x="738187" y="1460500"/>
          <a:ext cx="10715631" cy="4240220"/>
        </p:xfrm>
        <a:graphic>
          <a:graphicData uri="http://schemas.openxmlformats.org/drawingml/2006/table">
            <a:tbl>
              <a:tblPr firstRow="1" bandRow="1">
                <a:tableStyleId>{22838BEF-8BB2-4498-84A7-C5851F593DF1}</a:tableStyleId>
              </a:tblPr>
              <a:tblGrid>
                <a:gridCol w="2036009">
                  <a:extLst>
                    <a:ext uri="{9D8B030D-6E8A-4147-A177-3AD203B41FA5}">
                      <a16:colId xmlns:a16="http://schemas.microsoft.com/office/drawing/2014/main" val="927261943"/>
                    </a:ext>
                  </a:extLst>
                </a:gridCol>
                <a:gridCol w="2479729">
                  <a:extLst>
                    <a:ext uri="{9D8B030D-6E8A-4147-A177-3AD203B41FA5}">
                      <a16:colId xmlns:a16="http://schemas.microsoft.com/office/drawing/2014/main" val="4256533393"/>
                    </a:ext>
                  </a:extLst>
                </a:gridCol>
                <a:gridCol w="6199893">
                  <a:extLst>
                    <a:ext uri="{9D8B030D-6E8A-4147-A177-3AD203B41FA5}">
                      <a16:colId xmlns:a16="http://schemas.microsoft.com/office/drawing/2014/main" val="1184343350"/>
                    </a:ext>
                  </a:extLst>
                </a:gridCol>
              </a:tblGrid>
              <a:tr h="699827">
                <a:tc>
                  <a:txBody>
                    <a:bodyPr/>
                    <a:lstStyle/>
                    <a:p>
                      <a:r>
                        <a:rPr lang="en-US" sz="2000" b="1"/>
                        <a:t>Reception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Cause of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Strategies to Address Reception Challenge </a:t>
                      </a:r>
                    </a:p>
                  </a:txBody>
                  <a:tcPr/>
                </a:tc>
                <a:extLst>
                  <a:ext uri="{0D108BD9-81ED-4DB2-BD59-A6C34878D82A}">
                    <a16:rowId xmlns:a16="http://schemas.microsoft.com/office/drawing/2014/main" val="2129121992"/>
                  </a:ext>
                </a:extLst>
              </a:tr>
              <a:tr h="1714268">
                <a:tc>
                  <a:txBody>
                    <a:bodyPr/>
                    <a:lstStyle/>
                    <a:p>
                      <a:pPr marL="0" indent="0">
                        <a:buFont typeface="Arial" panose="020B0604020202020204" pitchFamily="34" charset="0"/>
                        <a:buNone/>
                      </a:pPr>
                      <a:r>
                        <a:rPr lang="en-US" sz="2000" b="1"/>
                        <a:t>Dead Zones</a:t>
                      </a:r>
                    </a:p>
                  </a:txBody>
                  <a:tcPr/>
                </a:tc>
                <a:tc>
                  <a:txBody>
                    <a:bodyPr/>
                    <a:lstStyle/>
                    <a:p>
                      <a:pPr marL="0" marR="0">
                        <a:spcBef>
                          <a:spcPts val="0"/>
                        </a:spcBef>
                        <a:spcAft>
                          <a:spcPts val="0"/>
                        </a:spcAft>
                      </a:pPr>
                      <a:r>
                        <a:rPr lang="en-US" sz="2000">
                          <a:effectLst/>
                          <a:ea typeface="Times New Roman" panose="02020603050405020304" pitchFamily="18" charset="0"/>
                        </a:rPr>
                        <a:t>Weak or no signal coverage.</a:t>
                      </a:r>
                    </a:p>
                  </a:txBody>
                  <a:tcPr/>
                </a:tc>
                <a:tc>
                  <a:txBody>
                    <a:bodyPr/>
                    <a:lstStyle/>
                    <a:p>
                      <a:pPr marL="285750" indent="-285750">
                        <a:buFont typeface="Arial" panose="020B0604020202020204" pitchFamily="34" charset="0"/>
                        <a:buChar char="•"/>
                      </a:pPr>
                      <a:r>
                        <a:rPr lang="en-US" sz="2000"/>
                        <a:t>Identify dead zones through testing</a:t>
                      </a:r>
                    </a:p>
                    <a:p>
                      <a:pPr marL="285750" indent="-285750">
                        <a:buFont typeface="Arial" panose="020B0604020202020204" pitchFamily="34" charset="0"/>
                        <a:buChar char="•"/>
                      </a:pPr>
                      <a:r>
                        <a:rPr lang="en-US" sz="2000"/>
                        <a:t>Explore alternatives for transmission sites</a:t>
                      </a:r>
                    </a:p>
                    <a:p>
                      <a:pPr marL="285750" indent="-285750">
                        <a:buFont typeface="Arial" panose="020B0604020202020204" pitchFamily="34" charset="0"/>
                        <a:buChar char="•"/>
                      </a:pPr>
                      <a:r>
                        <a:rPr lang="en-US" sz="2000"/>
                        <a:t>Collaborate with other local stations </a:t>
                      </a:r>
                    </a:p>
                    <a:p>
                      <a:pPr marL="285750" indent="-285750">
                        <a:buFont typeface="Arial" panose="020B0604020202020204" pitchFamily="34" charset="0"/>
                        <a:buChar char="•"/>
                      </a:pPr>
                      <a:r>
                        <a:rPr lang="en-US" sz="2000"/>
                        <a:t>Collaborate with local community resources to identify coverage gaps and explore solutions.</a:t>
                      </a:r>
                    </a:p>
                  </a:txBody>
                  <a:tcPr/>
                </a:tc>
                <a:extLst>
                  <a:ext uri="{0D108BD9-81ED-4DB2-BD59-A6C34878D82A}">
                    <a16:rowId xmlns:a16="http://schemas.microsoft.com/office/drawing/2014/main" val="1839636999"/>
                  </a:ext>
                </a:extLst>
              </a:tr>
              <a:tr h="1824912">
                <a:tc>
                  <a:txBody>
                    <a:bodyPr/>
                    <a:lstStyle/>
                    <a:p>
                      <a:pPr marL="0" indent="0">
                        <a:buFont typeface="Arial" panose="020B0604020202020204" pitchFamily="34" charset="0"/>
                        <a:buNone/>
                      </a:pPr>
                      <a:r>
                        <a:rPr lang="en-US" sz="2000" b="1"/>
                        <a:t>Rural Areas</a:t>
                      </a:r>
                    </a:p>
                  </a:txBody>
                  <a:tcPr/>
                </a:tc>
                <a:tc>
                  <a:txBody>
                    <a:bodyPr/>
                    <a:lstStyle/>
                    <a:p>
                      <a:pPr marL="0" indent="0">
                        <a:buFont typeface="Arial" panose="020B0604020202020204" pitchFamily="34" charset="0"/>
                        <a:buNone/>
                      </a:pPr>
                      <a:r>
                        <a:rPr lang="en-US" sz="2000">
                          <a:effectLst/>
                          <a:ea typeface="Times New Roman" panose="02020603050405020304" pitchFamily="18" charset="0"/>
                        </a:rPr>
                        <a:t>Limited infrastructure and challenging terrain</a:t>
                      </a:r>
                      <a:endParaRPr lang="en-US" sz="2000"/>
                    </a:p>
                  </a:txBody>
                  <a:tcPr/>
                </a:tc>
                <a:tc>
                  <a:txBody>
                    <a:bodyPr/>
                    <a:lstStyle/>
                    <a:p>
                      <a:pPr marL="285750" indent="-285750">
                        <a:buFont typeface="Arial" panose="020B0604020202020204" pitchFamily="34" charset="0"/>
                        <a:buChar char="•"/>
                      </a:pPr>
                      <a:r>
                        <a:rPr lang="en-US" sz="2000"/>
                        <a:t>Optimize antenna height and placement </a:t>
                      </a:r>
                    </a:p>
                    <a:p>
                      <a:pPr marL="285750" indent="-285750">
                        <a:buFont typeface="Arial" panose="020B0604020202020204" pitchFamily="34" charset="0"/>
                        <a:buChar char="•"/>
                      </a:pPr>
                      <a:r>
                        <a:rPr lang="en-US" sz="2000"/>
                        <a:t>Utilize repeaters or translators.</a:t>
                      </a:r>
                    </a:p>
                    <a:p>
                      <a:pPr marL="285750" indent="-285750">
                        <a:buFont typeface="Arial" panose="020B0604020202020204" pitchFamily="34" charset="0"/>
                        <a:buChar char="•"/>
                      </a:pPr>
                      <a:r>
                        <a:rPr lang="en-US" sz="2000"/>
                        <a:t>Collaborate with other local stations</a:t>
                      </a:r>
                    </a:p>
                    <a:p>
                      <a:pPr marL="285750" indent="-285750">
                        <a:buFont typeface="Arial" panose="020B0604020202020204" pitchFamily="34" charset="0"/>
                        <a:buChar char="•"/>
                      </a:pPr>
                      <a:r>
                        <a:rPr lang="en-US" sz="2000"/>
                        <a:t>Collaborate with local communities.</a:t>
                      </a:r>
                    </a:p>
                  </a:txBody>
                  <a:tcPr/>
                </a:tc>
                <a:extLst>
                  <a:ext uri="{0D108BD9-81ED-4DB2-BD59-A6C34878D82A}">
                    <a16:rowId xmlns:a16="http://schemas.microsoft.com/office/drawing/2014/main" val="4097533334"/>
                  </a:ext>
                </a:extLst>
              </a:tr>
            </a:tbl>
          </a:graphicData>
        </a:graphic>
      </p:graphicFrame>
      <p:pic>
        <p:nvPicPr>
          <p:cNvPr id="2050" name="Picture 2" descr="National Radio Quiet Zone (NRQZ)">
            <a:extLst>
              <a:ext uri="{FF2B5EF4-FFF2-40B4-BE49-F238E27FC236}">
                <a16:creationId xmlns:a16="http://schemas.microsoft.com/office/drawing/2014/main" id="{EDABADEA-56AB-6470-2CE0-C7A57EACE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517" y="1487664"/>
            <a:ext cx="3768914" cy="4179084"/>
          </a:xfrm>
          <a:prstGeom prst="rect">
            <a:avLst/>
          </a:prstGeom>
          <a:solidFill>
            <a:schemeClr val="bg1"/>
          </a:solidFill>
        </p:spPr>
      </p:pic>
      <p:pic>
        <p:nvPicPr>
          <p:cNvPr id="2052" name="Picture 4" descr="Gulf of Mexico wildlife dead zone">
            <a:extLst>
              <a:ext uri="{FF2B5EF4-FFF2-40B4-BE49-F238E27FC236}">
                <a16:creationId xmlns:a16="http://schemas.microsoft.com/office/drawing/2014/main" id="{B38F7AAF-19FF-0B49-1C56-7729D5826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067" y="1476380"/>
            <a:ext cx="5045724" cy="42154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dio dead zone from 2020 in Maritime waters off Alaska.&#10;Rescue21 Regional coverage analysis of VHF receive antenna based on geographical line-of-sight.&#10;">
            <a:extLst>
              <a:ext uri="{FF2B5EF4-FFF2-40B4-BE49-F238E27FC236}">
                <a16:creationId xmlns:a16="http://schemas.microsoft.com/office/drawing/2014/main" id="{E4CB952E-2459-A373-4B0B-CB30F9C31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428" y="1464047"/>
            <a:ext cx="5589916" cy="420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9677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checkerboard(across)">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Signal Coverage and Addressing Reception Challenges </a:t>
            </a:r>
            <a:br>
              <a:rPr lang="en-US"/>
            </a:br>
            <a:r>
              <a:rPr lang="en-US"/>
              <a:t>for Rural and Underserved Areas </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56</a:t>
            </a:fld>
            <a:endParaRPr lang="en-US"/>
          </a:p>
        </p:txBody>
      </p:sp>
      <p:graphicFrame>
        <p:nvGraphicFramePr>
          <p:cNvPr id="8" name="Table 7">
            <a:extLst>
              <a:ext uri="{FF2B5EF4-FFF2-40B4-BE49-F238E27FC236}">
                <a16:creationId xmlns:a16="http://schemas.microsoft.com/office/drawing/2014/main" id="{18F4BE6D-A4DA-6762-57C3-16672BF370A9}"/>
              </a:ext>
            </a:extLst>
          </p:cNvPr>
          <p:cNvGraphicFramePr>
            <a:graphicFrameLocks noGrp="1"/>
          </p:cNvGraphicFramePr>
          <p:nvPr/>
        </p:nvGraphicFramePr>
        <p:xfrm>
          <a:off x="738187" y="1460500"/>
          <a:ext cx="10715631" cy="4240220"/>
        </p:xfrm>
        <a:graphic>
          <a:graphicData uri="http://schemas.openxmlformats.org/drawingml/2006/table">
            <a:tbl>
              <a:tblPr firstRow="1" bandRow="1">
                <a:tableStyleId>{22838BEF-8BB2-4498-84A7-C5851F593DF1}</a:tableStyleId>
              </a:tblPr>
              <a:tblGrid>
                <a:gridCol w="2036009">
                  <a:extLst>
                    <a:ext uri="{9D8B030D-6E8A-4147-A177-3AD203B41FA5}">
                      <a16:colId xmlns:a16="http://schemas.microsoft.com/office/drawing/2014/main" val="927261943"/>
                    </a:ext>
                  </a:extLst>
                </a:gridCol>
                <a:gridCol w="2479729">
                  <a:extLst>
                    <a:ext uri="{9D8B030D-6E8A-4147-A177-3AD203B41FA5}">
                      <a16:colId xmlns:a16="http://schemas.microsoft.com/office/drawing/2014/main" val="4256533393"/>
                    </a:ext>
                  </a:extLst>
                </a:gridCol>
                <a:gridCol w="6199893">
                  <a:extLst>
                    <a:ext uri="{9D8B030D-6E8A-4147-A177-3AD203B41FA5}">
                      <a16:colId xmlns:a16="http://schemas.microsoft.com/office/drawing/2014/main" val="1184343350"/>
                    </a:ext>
                  </a:extLst>
                </a:gridCol>
              </a:tblGrid>
              <a:tr h="699827">
                <a:tc>
                  <a:txBody>
                    <a:bodyPr/>
                    <a:lstStyle/>
                    <a:p>
                      <a:r>
                        <a:rPr lang="en-US" sz="2000" b="1"/>
                        <a:t>Reception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Cause of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Strategies to Address Reception Challenge </a:t>
                      </a:r>
                    </a:p>
                  </a:txBody>
                  <a:tcPr/>
                </a:tc>
                <a:extLst>
                  <a:ext uri="{0D108BD9-81ED-4DB2-BD59-A6C34878D82A}">
                    <a16:rowId xmlns:a16="http://schemas.microsoft.com/office/drawing/2014/main" val="2129121992"/>
                  </a:ext>
                </a:extLst>
              </a:tr>
              <a:tr h="1714268">
                <a:tc>
                  <a:txBody>
                    <a:bodyPr/>
                    <a:lstStyle/>
                    <a:p>
                      <a:pPr marL="0" indent="0">
                        <a:buFont typeface="Arial" panose="020B0604020202020204" pitchFamily="34" charset="0"/>
                        <a:buNone/>
                      </a:pPr>
                      <a:r>
                        <a:rPr lang="en-US" sz="2000" b="1"/>
                        <a:t>Dead Zones</a:t>
                      </a:r>
                    </a:p>
                  </a:txBody>
                  <a:tcPr/>
                </a:tc>
                <a:tc>
                  <a:txBody>
                    <a:bodyPr/>
                    <a:lstStyle/>
                    <a:p>
                      <a:pPr marL="0" marR="0">
                        <a:spcBef>
                          <a:spcPts val="0"/>
                        </a:spcBef>
                        <a:spcAft>
                          <a:spcPts val="0"/>
                        </a:spcAft>
                      </a:pPr>
                      <a:r>
                        <a:rPr lang="en-US" sz="2000">
                          <a:effectLst/>
                          <a:ea typeface="Times New Roman" panose="02020603050405020304" pitchFamily="18" charset="0"/>
                        </a:rPr>
                        <a:t>Weak or no signal coverage.</a:t>
                      </a:r>
                    </a:p>
                  </a:txBody>
                  <a:tcPr/>
                </a:tc>
                <a:tc>
                  <a:txBody>
                    <a:bodyPr/>
                    <a:lstStyle/>
                    <a:p>
                      <a:pPr marL="285750" indent="-285750">
                        <a:buFont typeface="Arial" panose="020B0604020202020204" pitchFamily="34" charset="0"/>
                        <a:buChar char="•"/>
                      </a:pPr>
                      <a:r>
                        <a:rPr lang="en-US" sz="2000"/>
                        <a:t>Identify dead zones through testing</a:t>
                      </a:r>
                    </a:p>
                    <a:p>
                      <a:pPr marL="285750" indent="-285750">
                        <a:buFont typeface="Arial" panose="020B0604020202020204" pitchFamily="34" charset="0"/>
                        <a:buChar char="•"/>
                      </a:pPr>
                      <a:r>
                        <a:rPr lang="en-US" sz="2000"/>
                        <a:t>Explore alternatives for transmission sites</a:t>
                      </a:r>
                    </a:p>
                    <a:p>
                      <a:pPr marL="285750" indent="-285750">
                        <a:buFont typeface="Arial" panose="020B0604020202020204" pitchFamily="34" charset="0"/>
                        <a:buChar char="•"/>
                      </a:pPr>
                      <a:r>
                        <a:rPr lang="en-US" sz="2000"/>
                        <a:t>Collaborate with other local stations </a:t>
                      </a:r>
                    </a:p>
                    <a:p>
                      <a:pPr marL="285750" indent="-285750">
                        <a:buFont typeface="Arial" panose="020B0604020202020204" pitchFamily="34" charset="0"/>
                        <a:buChar char="•"/>
                      </a:pPr>
                      <a:r>
                        <a:rPr lang="en-US" sz="2000"/>
                        <a:t>Collaborate with local community resources to identify coverage gaps and explore solutions.</a:t>
                      </a:r>
                    </a:p>
                  </a:txBody>
                  <a:tcPr/>
                </a:tc>
                <a:extLst>
                  <a:ext uri="{0D108BD9-81ED-4DB2-BD59-A6C34878D82A}">
                    <a16:rowId xmlns:a16="http://schemas.microsoft.com/office/drawing/2014/main" val="1839636999"/>
                  </a:ext>
                </a:extLst>
              </a:tr>
              <a:tr h="1824912">
                <a:tc>
                  <a:txBody>
                    <a:bodyPr/>
                    <a:lstStyle/>
                    <a:p>
                      <a:pPr marL="0" indent="0">
                        <a:buFont typeface="Arial" panose="020B0604020202020204" pitchFamily="34" charset="0"/>
                        <a:buNone/>
                      </a:pPr>
                      <a:r>
                        <a:rPr lang="en-US" sz="2000" b="1"/>
                        <a:t>Rural Areas</a:t>
                      </a:r>
                    </a:p>
                  </a:txBody>
                  <a:tcPr/>
                </a:tc>
                <a:tc>
                  <a:txBody>
                    <a:bodyPr/>
                    <a:lstStyle/>
                    <a:p>
                      <a:pPr marL="0" indent="0">
                        <a:buFont typeface="Arial" panose="020B0604020202020204" pitchFamily="34" charset="0"/>
                        <a:buNone/>
                      </a:pPr>
                      <a:r>
                        <a:rPr lang="en-US" sz="2000">
                          <a:effectLst/>
                          <a:ea typeface="Times New Roman" panose="02020603050405020304" pitchFamily="18" charset="0"/>
                        </a:rPr>
                        <a:t>Limited infrastructure and challenging terrain</a:t>
                      </a:r>
                      <a:endParaRPr lang="en-US" sz="2000"/>
                    </a:p>
                  </a:txBody>
                  <a:tcPr/>
                </a:tc>
                <a:tc>
                  <a:txBody>
                    <a:bodyPr/>
                    <a:lstStyle/>
                    <a:p>
                      <a:pPr marL="285750" indent="-285750">
                        <a:buFont typeface="Arial" panose="020B0604020202020204" pitchFamily="34" charset="0"/>
                        <a:buChar char="•"/>
                      </a:pPr>
                      <a:r>
                        <a:rPr lang="en-US" sz="2000"/>
                        <a:t>Optimize antenna height and placement </a:t>
                      </a:r>
                    </a:p>
                    <a:p>
                      <a:pPr marL="285750" indent="-285750">
                        <a:buFont typeface="Arial" panose="020B0604020202020204" pitchFamily="34" charset="0"/>
                        <a:buChar char="•"/>
                      </a:pPr>
                      <a:r>
                        <a:rPr lang="en-US" sz="2000"/>
                        <a:t>Utilize repeaters or translators.</a:t>
                      </a:r>
                    </a:p>
                    <a:p>
                      <a:pPr marL="285750" indent="-285750">
                        <a:buFont typeface="Arial" panose="020B0604020202020204" pitchFamily="34" charset="0"/>
                        <a:buChar char="•"/>
                      </a:pPr>
                      <a:r>
                        <a:rPr lang="en-US" sz="2000"/>
                        <a:t>Collaborate with other local stations</a:t>
                      </a:r>
                    </a:p>
                    <a:p>
                      <a:pPr marL="285750" indent="-285750">
                        <a:buFont typeface="Arial" panose="020B0604020202020204" pitchFamily="34" charset="0"/>
                        <a:buChar char="•"/>
                      </a:pPr>
                      <a:r>
                        <a:rPr lang="en-US" sz="2000"/>
                        <a:t>Collaborate with local communities.</a:t>
                      </a:r>
                    </a:p>
                  </a:txBody>
                  <a:tcPr/>
                </a:tc>
                <a:extLst>
                  <a:ext uri="{0D108BD9-81ED-4DB2-BD59-A6C34878D82A}">
                    <a16:rowId xmlns:a16="http://schemas.microsoft.com/office/drawing/2014/main" val="4097533334"/>
                  </a:ext>
                </a:extLst>
              </a:tr>
            </a:tbl>
          </a:graphicData>
        </a:graphic>
      </p:graphicFrame>
      <p:pic>
        <p:nvPicPr>
          <p:cNvPr id="2050" name="Picture 2" descr="National Radio Quiet Zone (NRQZ)">
            <a:extLst>
              <a:ext uri="{FF2B5EF4-FFF2-40B4-BE49-F238E27FC236}">
                <a16:creationId xmlns:a16="http://schemas.microsoft.com/office/drawing/2014/main" id="{EDABADEA-56AB-6470-2CE0-C7A57EACE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517" y="1487664"/>
            <a:ext cx="3768914" cy="4179084"/>
          </a:xfrm>
          <a:prstGeom prst="rect">
            <a:avLst/>
          </a:prstGeom>
          <a:solidFill>
            <a:schemeClr val="bg1"/>
          </a:solidFill>
        </p:spPr>
      </p:pic>
      <p:pic>
        <p:nvPicPr>
          <p:cNvPr id="2052" name="Picture 4" descr="Gulf of Mexico wildlife dead zone">
            <a:extLst>
              <a:ext uri="{FF2B5EF4-FFF2-40B4-BE49-F238E27FC236}">
                <a16:creationId xmlns:a16="http://schemas.microsoft.com/office/drawing/2014/main" id="{B38F7AAF-19FF-0B49-1C56-7729D5826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067" y="1476380"/>
            <a:ext cx="5045724" cy="42154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dio dead zone from 2020 in Maritime waters off Alaska.&#10;Rescue21 Regional coverage analysis of VHF receive antenna based on geographical line-of-sight.&#10;">
            <a:extLst>
              <a:ext uri="{FF2B5EF4-FFF2-40B4-BE49-F238E27FC236}">
                <a16:creationId xmlns:a16="http://schemas.microsoft.com/office/drawing/2014/main" id="{E4CB952E-2459-A373-4B0B-CB30F9C31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428" y="1464047"/>
            <a:ext cx="5589916" cy="4202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ignal Coverage Map with Dead Zone Identified">
            <a:extLst>
              <a:ext uri="{FF2B5EF4-FFF2-40B4-BE49-F238E27FC236}">
                <a16:creationId xmlns:a16="http://schemas.microsoft.com/office/drawing/2014/main" id="{E493D558-47E1-B260-C381-9758913FCE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44" t="4571" r="6785"/>
          <a:stretch/>
        </p:blipFill>
        <p:spPr bwMode="auto">
          <a:xfrm>
            <a:off x="4910423" y="1460450"/>
            <a:ext cx="6543388" cy="421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6145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Signal Coverage and Addressing Reception Challenges </a:t>
            </a:r>
            <a:br>
              <a:rPr lang="en-US"/>
            </a:br>
            <a:r>
              <a:rPr lang="en-US"/>
              <a:t>for Rural and Underserved Areas </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57</a:t>
            </a:fld>
            <a:endParaRPr lang="en-US"/>
          </a:p>
        </p:txBody>
      </p:sp>
      <p:graphicFrame>
        <p:nvGraphicFramePr>
          <p:cNvPr id="8" name="Table 7">
            <a:extLst>
              <a:ext uri="{FF2B5EF4-FFF2-40B4-BE49-F238E27FC236}">
                <a16:creationId xmlns:a16="http://schemas.microsoft.com/office/drawing/2014/main" id="{18F4BE6D-A4DA-6762-57C3-16672BF370A9}"/>
              </a:ext>
            </a:extLst>
          </p:cNvPr>
          <p:cNvGraphicFramePr>
            <a:graphicFrameLocks noGrp="1"/>
          </p:cNvGraphicFramePr>
          <p:nvPr/>
        </p:nvGraphicFramePr>
        <p:xfrm>
          <a:off x="738187" y="1460500"/>
          <a:ext cx="10715631" cy="4240220"/>
        </p:xfrm>
        <a:graphic>
          <a:graphicData uri="http://schemas.openxmlformats.org/drawingml/2006/table">
            <a:tbl>
              <a:tblPr firstRow="1" bandRow="1">
                <a:tableStyleId>{22838BEF-8BB2-4498-84A7-C5851F593DF1}</a:tableStyleId>
              </a:tblPr>
              <a:tblGrid>
                <a:gridCol w="2036009">
                  <a:extLst>
                    <a:ext uri="{9D8B030D-6E8A-4147-A177-3AD203B41FA5}">
                      <a16:colId xmlns:a16="http://schemas.microsoft.com/office/drawing/2014/main" val="927261943"/>
                    </a:ext>
                  </a:extLst>
                </a:gridCol>
                <a:gridCol w="2479729">
                  <a:extLst>
                    <a:ext uri="{9D8B030D-6E8A-4147-A177-3AD203B41FA5}">
                      <a16:colId xmlns:a16="http://schemas.microsoft.com/office/drawing/2014/main" val="4256533393"/>
                    </a:ext>
                  </a:extLst>
                </a:gridCol>
                <a:gridCol w="6199893">
                  <a:extLst>
                    <a:ext uri="{9D8B030D-6E8A-4147-A177-3AD203B41FA5}">
                      <a16:colId xmlns:a16="http://schemas.microsoft.com/office/drawing/2014/main" val="1184343350"/>
                    </a:ext>
                  </a:extLst>
                </a:gridCol>
              </a:tblGrid>
              <a:tr h="699827">
                <a:tc>
                  <a:txBody>
                    <a:bodyPr/>
                    <a:lstStyle/>
                    <a:p>
                      <a:r>
                        <a:rPr lang="en-US" sz="2000" b="1"/>
                        <a:t>Reception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Cause of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Strategies to Address Reception Challenge </a:t>
                      </a:r>
                    </a:p>
                  </a:txBody>
                  <a:tcPr/>
                </a:tc>
                <a:extLst>
                  <a:ext uri="{0D108BD9-81ED-4DB2-BD59-A6C34878D82A}">
                    <a16:rowId xmlns:a16="http://schemas.microsoft.com/office/drawing/2014/main" val="2129121992"/>
                  </a:ext>
                </a:extLst>
              </a:tr>
              <a:tr h="1714268">
                <a:tc>
                  <a:txBody>
                    <a:bodyPr/>
                    <a:lstStyle/>
                    <a:p>
                      <a:pPr marL="0" indent="0">
                        <a:buFont typeface="Arial" panose="020B0604020202020204" pitchFamily="34" charset="0"/>
                        <a:buNone/>
                      </a:pPr>
                      <a:r>
                        <a:rPr lang="en-US" sz="2000" b="1"/>
                        <a:t>Dead Zones</a:t>
                      </a:r>
                    </a:p>
                  </a:txBody>
                  <a:tcPr/>
                </a:tc>
                <a:tc>
                  <a:txBody>
                    <a:bodyPr/>
                    <a:lstStyle/>
                    <a:p>
                      <a:pPr marL="0" marR="0">
                        <a:spcBef>
                          <a:spcPts val="0"/>
                        </a:spcBef>
                        <a:spcAft>
                          <a:spcPts val="0"/>
                        </a:spcAft>
                      </a:pPr>
                      <a:r>
                        <a:rPr lang="en-US" sz="2000">
                          <a:effectLst/>
                          <a:ea typeface="Times New Roman" panose="02020603050405020304" pitchFamily="18" charset="0"/>
                        </a:rPr>
                        <a:t>Weak or no signal coverage.</a:t>
                      </a:r>
                    </a:p>
                  </a:txBody>
                  <a:tcPr/>
                </a:tc>
                <a:tc>
                  <a:txBody>
                    <a:bodyPr/>
                    <a:lstStyle/>
                    <a:p>
                      <a:pPr marL="285750" indent="-285750">
                        <a:buFont typeface="Arial" panose="020B0604020202020204" pitchFamily="34" charset="0"/>
                        <a:buChar char="•"/>
                      </a:pPr>
                      <a:r>
                        <a:rPr lang="en-US" sz="2000"/>
                        <a:t>Identify dead zones through testing</a:t>
                      </a:r>
                    </a:p>
                    <a:p>
                      <a:pPr marL="285750" indent="-285750">
                        <a:buFont typeface="Arial" panose="020B0604020202020204" pitchFamily="34" charset="0"/>
                        <a:buChar char="•"/>
                      </a:pPr>
                      <a:r>
                        <a:rPr lang="en-US" sz="2000"/>
                        <a:t>Explore alternatives for transmission sites</a:t>
                      </a:r>
                    </a:p>
                    <a:p>
                      <a:pPr marL="285750" indent="-285750">
                        <a:buFont typeface="Arial" panose="020B0604020202020204" pitchFamily="34" charset="0"/>
                        <a:buChar char="•"/>
                      </a:pPr>
                      <a:r>
                        <a:rPr lang="en-US" sz="2000"/>
                        <a:t>Collaborate with other local stations </a:t>
                      </a:r>
                    </a:p>
                    <a:p>
                      <a:pPr marL="285750" indent="-285750">
                        <a:buFont typeface="Arial" panose="020B0604020202020204" pitchFamily="34" charset="0"/>
                        <a:buChar char="•"/>
                      </a:pPr>
                      <a:r>
                        <a:rPr lang="en-US" sz="2000"/>
                        <a:t>Collaborate with local community resources to identify coverage gaps and explore solutions.</a:t>
                      </a:r>
                    </a:p>
                  </a:txBody>
                  <a:tcPr/>
                </a:tc>
                <a:extLst>
                  <a:ext uri="{0D108BD9-81ED-4DB2-BD59-A6C34878D82A}">
                    <a16:rowId xmlns:a16="http://schemas.microsoft.com/office/drawing/2014/main" val="1839636999"/>
                  </a:ext>
                </a:extLst>
              </a:tr>
              <a:tr h="1824912">
                <a:tc>
                  <a:txBody>
                    <a:bodyPr/>
                    <a:lstStyle/>
                    <a:p>
                      <a:pPr marL="0" indent="0">
                        <a:buFont typeface="Arial" panose="020B0604020202020204" pitchFamily="34" charset="0"/>
                        <a:buNone/>
                      </a:pPr>
                      <a:r>
                        <a:rPr lang="en-US" sz="2000" b="1"/>
                        <a:t>Rural Areas</a:t>
                      </a:r>
                    </a:p>
                  </a:txBody>
                  <a:tcPr/>
                </a:tc>
                <a:tc>
                  <a:txBody>
                    <a:bodyPr/>
                    <a:lstStyle/>
                    <a:p>
                      <a:pPr marL="0" indent="0">
                        <a:buFont typeface="Arial" panose="020B0604020202020204" pitchFamily="34" charset="0"/>
                        <a:buNone/>
                      </a:pPr>
                      <a:r>
                        <a:rPr lang="en-US" sz="2000">
                          <a:effectLst/>
                          <a:ea typeface="Times New Roman" panose="02020603050405020304" pitchFamily="18" charset="0"/>
                        </a:rPr>
                        <a:t>Limited infrastructure and challenging terrain</a:t>
                      </a:r>
                      <a:endParaRPr lang="en-US" sz="2000"/>
                    </a:p>
                  </a:txBody>
                  <a:tcPr/>
                </a:tc>
                <a:tc>
                  <a:txBody>
                    <a:bodyPr/>
                    <a:lstStyle/>
                    <a:p>
                      <a:pPr marL="285750" indent="-285750">
                        <a:buFont typeface="Arial" panose="020B0604020202020204" pitchFamily="34" charset="0"/>
                        <a:buChar char="•"/>
                      </a:pPr>
                      <a:r>
                        <a:rPr lang="en-US" sz="2000"/>
                        <a:t>Optimize antenna height and placement </a:t>
                      </a:r>
                    </a:p>
                    <a:p>
                      <a:pPr marL="285750" indent="-285750">
                        <a:buFont typeface="Arial" panose="020B0604020202020204" pitchFamily="34" charset="0"/>
                        <a:buChar char="•"/>
                      </a:pPr>
                      <a:r>
                        <a:rPr lang="en-US" sz="2000"/>
                        <a:t>Utilize repeaters or translators.</a:t>
                      </a:r>
                    </a:p>
                    <a:p>
                      <a:pPr marL="285750" indent="-285750">
                        <a:buFont typeface="Arial" panose="020B0604020202020204" pitchFamily="34" charset="0"/>
                        <a:buChar char="•"/>
                      </a:pPr>
                      <a:r>
                        <a:rPr lang="en-US" sz="2000"/>
                        <a:t>Collaborate with other local stations</a:t>
                      </a:r>
                    </a:p>
                    <a:p>
                      <a:pPr marL="285750" indent="-285750">
                        <a:buFont typeface="Arial" panose="020B0604020202020204" pitchFamily="34" charset="0"/>
                        <a:buChar char="•"/>
                      </a:pPr>
                      <a:r>
                        <a:rPr lang="en-US" sz="2000"/>
                        <a:t>Collaborate with local communities.</a:t>
                      </a:r>
                    </a:p>
                  </a:txBody>
                  <a:tcPr/>
                </a:tc>
                <a:extLst>
                  <a:ext uri="{0D108BD9-81ED-4DB2-BD59-A6C34878D82A}">
                    <a16:rowId xmlns:a16="http://schemas.microsoft.com/office/drawing/2014/main" val="4097533334"/>
                  </a:ext>
                </a:extLst>
              </a:tr>
            </a:tbl>
          </a:graphicData>
        </a:graphic>
      </p:graphicFrame>
      <p:pic>
        <p:nvPicPr>
          <p:cNvPr id="2050" name="Picture 2" descr="National Radio Quiet Zone (NRQZ)">
            <a:extLst>
              <a:ext uri="{FF2B5EF4-FFF2-40B4-BE49-F238E27FC236}">
                <a16:creationId xmlns:a16="http://schemas.microsoft.com/office/drawing/2014/main" id="{EDABADEA-56AB-6470-2CE0-C7A57EACE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517" y="1487664"/>
            <a:ext cx="3768914" cy="4179084"/>
          </a:xfrm>
          <a:prstGeom prst="rect">
            <a:avLst/>
          </a:prstGeom>
          <a:solidFill>
            <a:schemeClr val="bg1"/>
          </a:solidFill>
        </p:spPr>
      </p:pic>
      <p:pic>
        <p:nvPicPr>
          <p:cNvPr id="2052" name="Picture 4" descr="Gulf of Mexico wildlife dead zone">
            <a:extLst>
              <a:ext uri="{FF2B5EF4-FFF2-40B4-BE49-F238E27FC236}">
                <a16:creationId xmlns:a16="http://schemas.microsoft.com/office/drawing/2014/main" id="{B38F7AAF-19FF-0B49-1C56-7729D5826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067" y="1476380"/>
            <a:ext cx="5045724" cy="42154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dio dead zone from 2020 in Maritime waters off Alaska.&#10;Rescue21 Regional coverage analysis of VHF receive antenna based on geographical line-of-sight.&#10;">
            <a:extLst>
              <a:ext uri="{FF2B5EF4-FFF2-40B4-BE49-F238E27FC236}">
                <a16:creationId xmlns:a16="http://schemas.microsoft.com/office/drawing/2014/main" id="{E4CB952E-2459-A373-4B0B-CB30F9C31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428" y="1464047"/>
            <a:ext cx="5589916" cy="4202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ignal Coverage Map with Dead Zone Identified">
            <a:extLst>
              <a:ext uri="{FF2B5EF4-FFF2-40B4-BE49-F238E27FC236}">
                <a16:creationId xmlns:a16="http://schemas.microsoft.com/office/drawing/2014/main" id="{E493D558-47E1-B260-C381-9758913FCE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44" t="4571" r="6785"/>
          <a:stretch/>
        </p:blipFill>
        <p:spPr bwMode="auto">
          <a:xfrm>
            <a:off x="4910423" y="1460450"/>
            <a:ext cx="6543388" cy="42154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Zoom in on a dead communications zone in an agricultural area, shown as a red dot on the image ">
            <a:extLst>
              <a:ext uri="{FF2B5EF4-FFF2-40B4-BE49-F238E27FC236}">
                <a16:creationId xmlns:a16="http://schemas.microsoft.com/office/drawing/2014/main" id="{2113F7E4-0F37-8597-3063-4A9DBC9A14C0}"/>
              </a:ext>
            </a:extLst>
          </p:cNvPr>
          <p:cNvPicPr>
            <a:picLocks noChangeAspect="1"/>
          </p:cNvPicPr>
          <p:nvPr/>
        </p:nvPicPr>
        <p:blipFill>
          <a:blip r:embed="rId7"/>
          <a:stretch>
            <a:fillRect/>
          </a:stretch>
        </p:blipFill>
        <p:spPr>
          <a:xfrm>
            <a:off x="4013991" y="1503814"/>
            <a:ext cx="7408288" cy="4179034"/>
          </a:xfrm>
          <a:prstGeom prst="rect">
            <a:avLst/>
          </a:prstGeom>
        </p:spPr>
      </p:pic>
    </p:spTree>
    <p:extLst>
      <p:ext uri="{BB962C8B-B14F-4D97-AF65-F5344CB8AC3E}">
        <p14:creationId xmlns:p14="http://schemas.microsoft.com/office/powerpoint/2010/main" val="16883848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Signal Coverage and Addressing Reception Challenges </a:t>
            </a:r>
            <a:br>
              <a:rPr lang="en-US"/>
            </a:br>
            <a:r>
              <a:rPr lang="en-US"/>
              <a:t>for Rural and Underserved Areas </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58</a:t>
            </a:fld>
            <a:endParaRPr lang="en-US"/>
          </a:p>
        </p:txBody>
      </p:sp>
      <p:graphicFrame>
        <p:nvGraphicFramePr>
          <p:cNvPr id="8" name="Table 7">
            <a:extLst>
              <a:ext uri="{FF2B5EF4-FFF2-40B4-BE49-F238E27FC236}">
                <a16:creationId xmlns:a16="http://schemas.microsoft.com/office/drawing/2014/main" id="{18F4BE6D-A4DA-6762-57C3-16672BF370A9}"/>
              </a:ext>
            </a:extLst>
          </p:cNvPr>
          <p:cNvGraphicFramePr>
            <a:graphicFrameLocks noGrp="1"/>
          </p:cNvGraphicFramePr>
          <p:nvPr/>
        </p:nvGraphicFramePr>
        <p:xfrm>
          <a:off x="738187" y="1460500"/>
          <a:ext cx="10715631" cy="4240220"/>
        </p:xfrm>
        <a:graphic>
          <a:graphicData uri="http://schemas.openxmlformats.org/drawingml/2006/table">
            <a:tbl>
              <a:tblPr firstRow="1" bandRow="1">
                <a:tableStyleId>{22838BEF-8BB2-4498-84A7-C5851F593DF1}</a:tableStyleId>
              </a:tblPr>
              <a:tblGrid>
                <a:gridCol w="2036009">
                  <a:extLst>
                    <a:ext uri="{9D8B030D-6E8A-4147-A177-3AD203B41FA5}">
                      <a16:colId xmlns:a16="http://schemas.microsoft.com/office/drawing/2014/main" val="927261943"/>
                    </a:ext>
                  </a:extLst>
                </a:gridCol>
                <a:gridCol w="2479729">
                  <a:extLst>
                    <a:ext uri="{9D8B030D-6E8A-4147-A177-3AD203B41FA5}">
                      <a16:colId xmlns:a16="http://schemas.microsoft.com/office/drawing/2014/main" val="4256533393"/>
                    </a:ext>
                  </a:extLst>
                </a:gridCol>
                <a:gridCol w="6199893">
                  <a:extLst>
                    <a:ext uri="{9D8B030D-6E8A-4147-A177-3AD203B41FA5}">
                      <a16:colId xmlns:a16="http://schemas.microsoft.com/office/drawing/2014/main" val="1184343350"/>
                    </a:ext>
                  </a:extLst>
                </a:gridCol>
              </a:tblGrid>
              <a:tr h="699827">
                <a:tc>
                  <a:txBody>
                    <a:bodyPr/>
                    <a:lstStyle/>
                    <a:p>
                      <a:r>
                        <a:rPr lang="en-US" sz="2000" b="1"/>
                        <a:t>Reception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Cause of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Strategies to Address Reception Challenge </a:t>
                      </a:r>
                    </a:p>
                  </a:txBody>
                  <a:tcPr/>
                </a:tc>
                <a:extLst>
                  <a:ext uri="{0D108BD9-81ED-4DB2-BD59-A6C34878D82A}">
                    <a16:rowId xmlns:a16="http://schemas.microsoft.com/office/drawing/2014/main" val="2129121992"/>
                  </a:ext>
                </a:extLst>
              </a:tr>
              <a:tr h="1714268">
                <a:tc>
                  <a:txBody>
                    <a:bodyPr/>
                    <a:lstStyle/>
                    <a:p>
                      <a:pPr marL="0" indent="0">
                        <a:buFont typeface="Arial" panose="020B0604020202020204" pitchFamily="34" charset="0"/>
                        <a:buNone/>
                      </a:pPr>
                      <a:r>
                        <a:rPr lang="en-US" sz="2000" b="1"/>
                        <a:t>Dead Zones</a:t>
                      </a:r>
                    </a:p>
                  </a:txBody>
                  <a:tcPr/>
                </a:tc>
                <a:tc>
                  <a:txBody>
                    <a:bodyPr/>
                    <a:lstStyle/>
                    <a:p>
                      <a:pPr marL="0" marR="0">
                        <a:spcBef>
                          <a:spcPts val="0"/>
                        </a:spcBef>
                        <a:spcAft>
                          <a:spcPts val="0"/>
                        </a:spcAft>
                      </a:pPr>
                      <a:r>
                        <a:rPr lang="en-US" sz="2000">
                          <a:effectLst/>
                          <a:ea typeface="Times New Roman" panose="02020603050405020304" pitchFamily="18" charset="0"/>
                        </a:rPr>
                        <a:t>Weak or no signal coverage.</a:t>
                      </a:r>
                    </a:p>
                  </a:txBody>
                  <a:tcPr/>
                </a:tc>
                <a:tc>
                  <a:txBody>
                    <a:bodyPr/>
                    <a:lstStyle/>
                    <a:p>
                      <a:pPr marL="285750" indent="-285750">
                        <a:buFont typeface="Arial" panose="020B0604020202020204" pitchFamily="34" charset="0"/>
                        <a:buChar char="•"/>
                      </a:pPr>
                      <a:r>
                        <a:rPr lang="en-US" sz="2000"/>
                        <a:t>Identify dead zones through testing</a:t>
                      </a:r>
                    </a:p>
                    <a:p>
                      <a:pPr marL="285750" indent="-285750">
                        <a:buFont typeface="Arial" panose="020B0604020202020204" pitchFamily="34" charset="0"/>
                        <a:buChar char="•"/>
                      </a:pPr>
                      <a:r>
                        <a:rPr lang="en-US" sz="2000"/>
                        <a:t>Explore alternatives for transmission sites</a:t>
                      </a:r>
                    </a:p>
                    <a:p>
                      <a:pPr marL="285750" indent="-285750">
                        <a:buFont typeface="Arial" panose="020B0604020202020204" pitchFamily="34" charset="0"/>
                        <a:buChar char="•"/>
                      </a:pPr>
                      <a:r>
                        <a:rPr lang="en-US" sz="2000"/>
                        <a:t>Collaborate with other local stations </a:t>
                      </a:r>
                    </a:p>
                    <a:p>
                      <a:pPr marL="285750" indent="-285750">
                        <a:buFont typeface="Arial" panose="020B0604020202020204" pitchFamily="34" charset="0"/>
                        <a:buChar char="•"/>
                      </a:pPr>
                      <a:r>
                        <a:rPr lang="en-US" sz="2000"/>
                        <a:t>Collaborate with local community resources to identify coverage gaps and explore solutions.</a:t>
                      </a:r>
                    </a:p>
                  </a:txBody>
                  <a:tcPr/>
                </a:tc>
                <a:extLst>
                  <a:ext uri="{0D108BD9-81ED-4DB2-BD59-A6C34878D82A}">
                    <a16:rowId xmlns:a16="http://schemas.microsoft.com/office/drawing/2014/main" val="1839636999"/>
                  </a:ext>
                </a:extLst>
              </a:tr>
              <a:tr h="1824912">
                <a:tc>
                  <a:txBody>
                    <a:bodyPr/>
                    <a:lstStyle/>
                    <a:p>
                      <a:pPr marL="0" indent="0">
                        <a:buFont typeface="Arial" panose="020B0604020202020204" pitchFamily="34" charset="0"/>
                        <a:buNone/>
                      </a:pPr>
                      <a:r>
                        <a:rPr lang="en-US" sz="2000" b="1"/>
                        <a:t>Rural Areas</a:t>
                      </a:r>
                    </a:p>
                  </a:txBody>
                  <a:tcPr/>
                </a:tc>
                <a:tc>
                  <a:txBody>
                    <a:bodyPr/>
                    <a:lstStyle/>
                    <a:p>
                      <a:pPr marL="0" indent="0">
                        <a:buFont typeface="Arial" panose="020B0604020202020204" pitchFamily="34" charset="0"/>
                        <a:buNone/>
                      </a:pPr>
                      <a:r>
                        <a:rPr lang="en-US" sz="2000">
                          <a:effectLst/>
                          <a:ea typeface="Times New Roman" panose="02020603050405020304" pitchFamily="18" charset="0"/>
                        </a:rPr>
                        <a:t>Limited infrastructure and challenging terrain</a:t>
                      </a:r>
                      <a:endParaRPr lang="en-US" sz="2000"/>
                    </a:p>
                  </a:txBody>
                  <a:tcPr/>
                </a:tc>
                <a:tc>
                  <a:txBody>
                    <a:bodyPr/>
                    <a:lstStyle/>
                    <a:p>
                      <a:pPr marL="285750" indent="-285750">
                        <a:buFont typeface="Arial" panose="020B0604020202020204" pitchFamily="34" charset="0"/>
                        <a:buChar char="•"/>
                      </a:pPr>
                      <a:r>
                        <a:rPr lang="en-US" sz="2000"/>
                        <a:t>Optimize antenna height and placement </a:t>
                      </a:r>
                    </a:p>
                    <a:p>
                      <a:pPr marL="285750" indent="-285750">
                        <a:buFont typeface="Arial" panose="020B0604020202020204" pitchFamily="34" charset="0"/>
                        <a:buChar char="•"/>
                      </a:pPr>
                      <a:r>
                        <a:rPr lang="en-US" sz="2000"/>
                        <a:t>Utilize repeaters or translators.</a:t>
                      </a:r>
                    </a:p>
                    <a:p>
                      <a:pPr marL="285750" indent="-285750">
                        <a:buFont typeface="Arial" panose="020B0604020202020204" pitchFamily="34" charset="0"/>
                        <a:buChar char="•"/>
                      </a:pPr>
                      <a:r>
                        <a:rPr lang="en-US" sz="2000"/>
                        <a:t>Collaborate with other local stations</a:t>
                      </a:r>
                    </a:p>
                    <a:p>
                      <a:pPr marL="285750" indent="-285750">
                        <a:buFont typeface="Arial" panose="020B0604020202020204" pitchFamily="34" charset="0"/>
                        <a:buChar char="•"/>
                      </a:pPr>
                      <a:r>
                        <a:rPr lang="en-US" sz="2000"/>
                        <a:t>Collaborate with local communities.</a:t>
                      </a:r>
                    </a:p>
                  </a:txBody>
                  <a:tcPr/>
                </a:tc>
                <a:extLst>
                  <a:ext uri="{0D108BD9-81ED-4DB2-BD59-A6C34878D82A}">
                    <a16:rowId xmlns:a16="http://schemas.microsoft.com/office/drawing/2014/main" val="4097533334"/>
                  </a:ext>
                </a:extLst>
              </a:tr>
            </a:tbl>
          </a:graphicData>
        </a:graphic>
      </p:graphicFrame>
      <p:pic>
        <p:nvPicPr>
          <p:cNvPr id="2050" name="Picture 2" descr="National Radio Quiet Zone (NRQZ)">
            <a:extLst>
              <a:ext uri="{FF2B5EF4-FFF2-40B4-BE49-F238E27FC236}">
                <a16:creationId xmlns:a16="http://schemas.microsoft.com/office/drawing/2014/main" id="{EDABADEA-56AB-6470-2CE0-C7A57EACE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517" y="1487664"/>
            <a:ext cx="3768914" cy="4179084"/>
          </a:xfrm>
          <a:prstGeom prst="rect">
            <a:avLst/>
          </a:prstGeom>
          <a:solidFill>
            <a:schemeClr val="bg1"/>
          </a:solidFill>
        </p:spPr>
      </p:pic>
      <p:pic>
        <p:nvPicPr>
          <p:cNvPr id="2052" name="Picture 4" descr="Gulf of Mexico wildlife dead zone">
            <a:extLst>
              <a:ext uri="{FF2B5EF4-FFF2-40B4-BE49-F238E27FC236}">
                <a16:creationId xmlns:a16="http://schemas.microsoft.com/office/drawing/2014/main" id="{B38F7AAF-19FF-0B49-1C56-7729D5826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067" y="1476380"/>
            <a:ext cx="5045724" cy="42154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dio dead zone from 2020 in Maritime waters off Alaska.&#10;Rescue21 Regional coverage analysis of VHF receive antenna based on geographical line-of-sight.&#10;">
            <a:extLst>
              <a:ext uri="{FF2B5EF4-FFF2-40B4-BE49-F238E27FC236}">
                <a16:creationId xmlns:a16="http://schemas.microsoft.com/office/drawing/2014/main" id="{E4CB952E-2459-A373-4B0B-CB30F9C31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428" y="1464047"/>
            <a:ext cx="5589916" cy="4202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ignal Coverage Map with Dead Zone Identified">
            <a:extLst>
              <a:ext uri="{FF2B5EF4-FFF2-40B4-BE49-F238E27FC236}">
                <a16:creationId xmlns:a16="http://schemas.microsoft.com/office/drawing/2014/main" id="{E493D558-47E1-B260-C381-9758913FCE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44" t="4571" r="6785"/>
          <a:stretch/>
        </p:blipFill>
        <p:spPr bwMode="auto">
          <a:xfrm>
            <a:off x="4910423" y="1460450"/>
            <a:ext cx="6543388" cy="42154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Zoom in on a dead communications zone in an agricultural area, shown as a red dot on the image ">
            <a:extLst>
              <a:ext uri="{FF2B5EF4-FFF2-40B4-BE49-F238E27FC236}">
                <a16:creationId xmlns:a16="http://schemas.microsoft.com/office/drawing/2014/main" id="{2113F7E4-0F37-8597-3063-4A9DBC9A14C0}"/>
              </a:ext>
            </a:extLst>
          </p:cNvPr>
          <p:cNvPicPr>
            <a:picLocks noChangeAspect="1"/>
          </p:cNvPicPr>
          <p:nvPr/>
        </p:nvPicPr>
        <p:blipFill>
          <a:blip r:embed="rId7"/>
          <a:stretch>
            <a:fillRect/>
          </a:stretch>
        </p:blipFill>
        <p:spPr>
          <a:xfrm>
            <a:off x="4013991" y="1503814"/>
            <a:ext cx="7408288" cy="4179034"/>
          </a:xfrm>
          <a:prstGeom prst="rect">
            <a:avLst/>
          </a:prstGeom>
        </p:spPr>
      </p:pic>
      <p:pic>
        <p:nvPicPr>
          <p:cNvPr id="1026" name="Picture 2" descr="NRQZ - National Radio Quiet Zone area">
            <a:extLst>
              <a:ext uri="{FF2B5EF4-FFF2-40B4-BE49-F238E27FC236}">
                <a16:creationId xmlns:a16="http://schemas.microsoft.com/office/drawing/2014/main" id="{6B70F601-B8B5-EB4B-C41A-30D3C1B78A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964" y="1487665"/>
            <a:ext cx="3771448" cy="417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461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Signal Coverage and Addressing Reception Challenges </a:t>
            </a:r>
            <a:br>
              <a:rPr lang="en-US"/>
            </a:br>
            <a:r>
              <a:rPr lang="en-US"/>
              <a:t>for Rural and Underserved Areas </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59</a:t>
            </a:fld>
            <a:endParaRPr lang="en-US"/>
          </a:p>
        </p:txBody>
      </p:sp>
      <p:graphicFrame>
        <p:nvGraphicFramePr>
          <p:cNvPr id="8" name="Table 7">
            <a:extLst>
              <a:ext uri="{FF2B5EF4-FFF2-40B4-BE49-F238E27FC236}">
                <a16:creationId xmlns:a16="http://schemas.microsoft.com/office/drawing/2014/main" id="{18F4BE6D-A4DA-6762-57C3-16672BF370A9}"/>
              </a:ext>
            </a:extLst>
          </p:cNvPr>
          <p:cNvGraphicFramePr>
            <a:graphicFrameLocks noGrp="1"/>
          </p:cNvGraphicFramePr>
          <p:nvPr/>
        </p:nvGraphicFramePr>
        <p:xfrm>
          <a:off x="738187" y="1460500"/>
          <a:ext cx="10715631" cy="4240220"/>
        </p:xfrm>
        <a:graphic>
          <a:graphicData uri="http://schemas.openxmlformats.org/drawingml/2006/table">
            <a:tbl>
              <a:tblPr firstRow="1" bandRow="1">
                <a:tableStyleId>{22838BEF-8BB2-4498-84A7-C5851F593DF1}</a:tableStyleId>
              </a:tblPr>
              <a:tblGrid>
                <a:gridCol w="2036009">
                  <a:extLst>
                    <a:ext uri="{9D8B030D-6E8A-4147-A177-3AD203B41FA5}">
                      <a16:colId xmlns:a16="http://schemas.microsoft.com/office/drawing/2014/main" val="927261943"/>
                    </a:ext>
                  </a:extLst>
                </a:gridCol>
                <a:gridCol w="2479729">
                  <a:extLst>
                    <a:ext uri="{9D8B030D-6E8A-4147-A177-3AD203B41FA5}">
                      <a16:colId xmlns:a16="http://schemas.microsoft.com/office/drawing/2014/main" val="4256533393"/>
                    </a:ext>
                  </a:extLst>
                </a:gridCol>
                <a:gridCol w="6199893">
                  <a:extLst>
                    <a:ext uri="{9D8B030D-6E8A-4147-A177-3AD203B41FA5}">
                      <a16:colId xmlns:a16="http://schemas.microsoft.com/office/drawing/2014/main" val="1184343350"/>
                    </a:ext>
                  </a:extLst>
                </a:gridCol>
              </a:tblGrid>
              <a:tr h="699827">
                <a:tc>
                  <a:txBody>
                    <a:bodyPr/>
                    <a:lstStyle/>
                    <a:p>
                      <a:r>
                        <a:rPr lang="en-US" sz="2000" b="1"/>
                        <a:t>Reception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Cause of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Strategies to Address Reception Challenge </a:t>
                      </a:r>
                    </a:p>
                  </a:txBody>
                  <a:tcPr/>
                </a:tc>
                <a:extLst>
                  <a:ext uri="{0D108BD9-81ED-4DB2-BD59-A6C34878D82A}">
                    <a16:rowId xmlns:a16="http://schemas.microsoft.com/office/drawing/2014/main" val="2129121992"/>
                  </a:ext>
                </a:extLst>
              </a:tr>
              <a:tr h="1714268">
                <a:tc>
                  <a:txBody>
                    <a:bodyPr/>
                    <a:lstStyle/>
                    <a:p>
                      <a:pPr marL="0" indent="0">
                        <a:buFont typeface="Arial" panose="020B0604020202020204" pitchFamily="34" charset="0"/>
                        <a:buNone/>
                      </a:pPr>
                      <a:r>
                        <a:rPr lang="en-US" sz="2000" b="1"/>
                        <a:t>Dead Zones</a:t>
                      </a:r>
                    </a:p>
                  </a:txBody>
                  <a:tcPr/>
                </a:tc>
                <a:tc>
                  <a:txBody>
                    <a:bodyPr/>
                    <a:lstStyle/>
                    <a:p>
                      <a:pPr marL="0" marR="0">
                        <a:spcBef>
                          <a:spcPts val="0"/>
                        </a:spcBef>
                        <a:spcAft>
                          <a:spcPts val="0"/>
                        </a:spcAft>
                      </a:pPr>
                      <a:r>
                        <a:rPr lang="en-US" sz="2000">
                          <a:effectLst/>
                          <a:ea typeface="Times New Roman" panose="02020603050405020304" pitchFamily="18" charset="0"/>
                        </a:rPr>
                        <a:t>Weak or no signal coverage.</a:t>
                      </a:r>
                    </a:p>
                  </a:txBody>
                  <a:tcPr/>
                </a:tc>
                <a:tc>
                  <a:txBody>
                    <a:bodyPr/>
                    <a:lstStyle/>
                    <a:p>
                      <a:pPr marL="285750" indent="-285750">
                        <a:buFont typeface="Arial" panose="020B0604020202020204" pitchFamily="34" charset="0"/>
                        <a:buChar char="•"/>
                      </a:pPr>
                      <a:r>
                        <a:rPr lang="en-US" sz="2000"/>
                        <a:t>Identify dead zones through testing</a:t>
                      </a:r>
                    </a:p>
                    <a:p>
                      <a:pPr marL="285750" indent="-285750">
                        <a:buFont typeface="Arial" panose="020B0604020202020204" pitchFamily="34" charset="0"/>
                        <a:buChar char="•"/>
                      </a:pPr>
                      <a:r>
                        <a:rPr lang="en-US" sz="2000"/>
                        <a:t>Explore alternatives for transmission sites</a:t>
                      </a:r>
                    </a:p>
                    <a:p>
                      <a:pPr marL="285750" indent="-285750">
                        <a:buFont typeface="Arial" panose="020B0604020202020204" pitchFamily="34" charset="0"/>
                        <a:buChar char="•"/>
                      </a:pPr>
                      <a:r>
                        <a:rPr lang="en-US" sz="2000"/>
                        <a:t>Collaborate with other local stations </a:t>
                      </a:r>
                    </a:p>
                    <a:p>
                      <a:pPr marL="285750" indent="-285750">
                        <a:buFont typeface="Arial" panose="020B0604020202020204" pitchFamily="34" charset="0"/>
                        <a:buChar char="•"/>
                      </a:pPr>
                      <a:r>
                        <a:rPr lang="en-US" sz="2000"/>
                        <a:t>Collaborate with local community resources to identify coverage gaps and explore solutions.</a:t>
                      </a:r>
                    </a:p>
                  </a:txBody>
                  <a:tcPr/>
                </a:tc>
                <a:extLst>
                  <a:ext uri="{0D108BD9-81ED-4DB2-BD59-A6C34878D82A}">
                    <a16:rowId xmlns:a16="http://schemas.microsoft.com/office/drawing/2014/main" val="1839636999"/>
                  </a:ext>
                </a:extLst>
              </a:tr>
              <a:tr h="1824912">
                <a:tc>
                  <a:txBody>
                    <a:bodyPr/>
                    <a:lstStyle/>
                    <a:p>
                      <a:pPr marL="0" indent="0">
                        <a:buFont typeface="Arial" panose="020B0604020202020204" pitchFamily="34" charset="0"/>
                        <a:buNone/>
                      </a:pPr>
                      <a:r>
                        <a:rPr lang="en-US" sz="2000" b="1"/>
                        <a:t>Rural Areas</a:t>
                      </a:r>
                    </a:p>
                  </a:txBody>
                  <a:tcPr/>
                </a:tc>
                <a:tc>
                  <a:txBody>
                    <a:bodyPr/>
                    <a:lstStyle/>
                    <a:p>
                      <a:pPr marL="0" indent="0">
                        <a:buFont typeface="Arial" panose="020B0604020202020204" pitchFamily="34" charset="0"/>
                        <a:buNone/>
                      </a:pPr>
                      <a:r>
                        <a:rPr lang="en-US" sz="2000">
                          <a:effectLst/>
                          <a:ea typeface="Times New Roman" panose="02020603050405020304" pitchFamily="18" charset="0"/>
                        </a:rPr>
                        <a:t>Limited infrastructure and challenging terrain</a:t>
                      </a:r>
                      <a:endParaRPr lang="en-US" sz="2000"/>
                    </a:p>
                  </a:txBody>
                  <a:tcPr/>
                </a:tc>
                <a:tc>
                  <a:txBody>
                    <a:bodyPr/>
                    <a:lstStyle/>
                    <a:p>
                      <a:pPr marL="285750" indent="-285750">
                        <a:buFont typeface="Arial" panose="020B0604020202020204" pitchFamily="34" charset="0"/>
                        <a:buChar char="•"/>
                      </a:pPr>
                      <a:r>
                        <a:rPr lang="en-US" sz="2000"/>
                        <a:t>Optimize antenna height and placement </a:t>
                      </a:r>
                    </a:p>
                    <a:p>
                      <a:pPr marL="285750" indent="-285750">
                        <a:buFont typeface="Arial" panose="020B0604020202020204" pitchFamily="34" charset="0"/>
                        <a:buChar char="•"/>
                      </a:pPr>
                      <a:r>
                        <a:rPr lang="en-US" sz="2000"/>
                        <a:t>Utilize repeaters or translators.</a:t>
                      </a:r>
                    </a:p>
                    <a:p>
                      <a:pPr marL="285750" indent="-285750">
                        <a:buFont typeface="Arial" panose="020B0604020202020204" pitchFamily="34" charset="0"/>
                        <a:buChar char="•"/>
                      </a:pPr>
                      <a:r>
                        <a:rPr lang="en-US" sz="2000"/>
                        <a:t>Collaborate with other local stations</a:t>
                      </a:r>
                    </a:p>
                    <a:p>
                      <a:pPr marL="285750" indent="-285750">
                        <a:buFont typeface="Arial" panose="020B0604020202020204" pitchFamily="34" charset="0"/>
                        <a:buChar char="•"/>
                      </a:pPr>
                      <a:r>
                        <a:rPr lang="en-US" sz="2000"/>
                        <a:t>Collaborate with local communities.</a:t>
                      </a:r>
                    </a:p>
                  </a:txBody>
                  <a:tcPr/>
                </a:tc>
                <a:extLst>
                  <a:ext uri="{0D108BD9-81ED-4DB2-BD59-A6C34878D82A}">
                    <a16:rowId xmlns:a16="http://schemas.microsoft.com/office/drawing/2014/main" val="4097533334"/>
                  </a:ext>
                </a:extLst>
              </a:tr>
            </a:tbl>
          </a:graphicData>
        </a:graphic>
      </p:graphicFrame>
      <p:pic>
        <p:nvPicPr>
          <p:cNvPr id="2050" name="Picture 2" descr="National Radio Quiet Zone (NRQZ)">
            <a:extLst>
              <a:ext uri="{FF2B5EF4-FFF2-40B4-BE49-F238E27FC236}">
                <a16:creationId xmlns:a16="http://schemas.microsoft.com/office/drawing/2014/main" id="{EDABADEA-56AB-6470-2CE0-C7A57EACE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517" y="1487664"/>
            <a:ext cx="3768914" cy="4179084"/>
          </a:xfrm>
          <a:prstGeom prst="rect">
            <a:avLst/>
          </a:prstGeom>
          <a:solidFill>
            <a:schemeClr val="bg1"/>
          </a:solidFill>
        </p:spPr>
      </p:pic>
      <p:pic>
        <p:nvPicPr>
          <p:cNvPr id="2052" name="Picture 4" descr="Gulf of Mexico wildlife dead zone">
            <a:extLst>
              <a:ext uri="{FF2B5EF4-FFF2-40B4-BE49-F238E27FC236}">
                <a16:creationId xmlns:a16="http://schemas.microsoft.com/office/drawing/2014/main" id="{B38F7AAF-19FF-0B49-1C56-7729D5826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067" y="1476380"/>
            <a:ext cx="5045724" cy="42154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dio dead zone from 2020 in Maritime waters off Alaska.&#10;Rescue21 Regional coverage analysis of VHF receive antenna based on geographical line-of-sight.&#10;">
            <a:extLst>
              <a:ext uri="{FF2B5EF4-FFF2-40B4-BE49-F238E27FC236}">
                <a16:creationId xmlns:a16="http://schemas.microsoft.com/office/drawing/2014/main" id="{E4CB952E-2459-A373-4B0B-CB30F9C31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428" y="1464047"/>
            <a:ext cx="5589916" cy="4202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ignal Coverage Map with Dead Zone Identified">
            <a:extLst>
              <a:ext uri="{FF2B5EF4-FFF2-40B4-BE49-F238E27FC236}">
                <a16:creationId xmlns:a16="http://schemas.microsoft.com/office/drawing/2014/main" id="{E493D558-47E1-B260-C381-9758913FCE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44" t="4571" r="6785"/>
          <a:stretch/>
        </p:blipFill>
        <p:spPr bwMode="auto">
          <a:xfrm>
            <a:off x="4910423" y="1460450"/>
            <a:ext cx="6543388" cy="42154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Zoom in on a dead communications zone in an agricultural area, shown as a red dot on the image ">
            <a:extLst>
              <a:ext uri="{FF2B5EF4-FFF2-40B4-BE49-F238E27FC236}">
                <a16:creationId xmlns:a16="http://schemas.microsoft.com/office/drawing/2014/main" id="{2113F7E4-0F37-8597-3063-4A9DBC9A14C0}"/>
              </a:ext>
            </a:extLst>
          </p:cNvPr>
          <p:cNvPicPr>
            <a:picLocks noChangeAspect="1"/>
          </p:cNvPicPr>
          <p:nvPr/>
        </p:nvPicPr>
        <p:blipFill>
          <a:blip r:embed="rId7"/>
          <a:stretch>
            <a:fillRect/>
          </a:stretch>
        </p:blipFill>
        <p:spPr>
          <a:xfrm>
            <a:off x="4013991" y="1503814"/>
            <a:ext cx="7408288" cy="4179034"/>
          </a:xfrm>
          <a:prstGeom prst="rect">
            <a:avLst/>
          </a:prstGeom>
        </p:spPr>
      </p:pic>
      <p:pic>
        <p:nvPicPr>
          <p:cNvPr id="1026" name="Picture 2" descr="NRQZ - National Radio Quiet Zone area">
            <a:extLst>
              <a:ext uri="{FF2B5EF4-FFF2-40B4-BE49-F238E27FC236}">
                <a16:creationId xmlns:a16="http://schemas.microsoft.com/office/drawing/2014/main" id="{6B70F601-B8B5-EB4B-C41A-30D3C1B78A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964" y="1487665"/>
            <a:ext cx="3771448" cy="41790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BAE96C15-F536-3A7B-1CF7-1DA8336F1FF8}"/>
              </a:ext>
            </a:extLst>
          </p:cNvPr>
          <p:cNvGraphicFramePr>
            <a:graphicFrameLocks noGrp="1"/>
          </p:cNvGraphicFramePr>
          <p:nvPr>
            <p:extLst>
              <p:ext uri="{D42A27DB-BD31-4B8C-83A1-F6EECF244321}">
                <p14:modId xmlns:p14="http://schemas.microsoft.com/office/powerpoint/2010/main" val="143977287"/>
              </p:ext>
            </p:extLst>
          </p:nvPr>
        </p:nvGraphicFramePr>
        <p:xfrm>
          <a:off x="738182" y="1460400"/>
          <a:ext cx="10715631" cy="4259552"/>
        </p:xfrm>
        <a:graphic>
          <a:graphicData uri="http://schemas.openxmlformats.org/drawingml/2006/table">
            <a:tbl>
              <a:tblPr firstRow="1" bandRow="1">
                <a:tableStyleId>{22838BEF-8BB2-4498-84A7-C5851F593DF1}</a:tableStyleId>
              </a:tblPr>
              <a:tblGrid>
                <a:gridCol w="2036009">
                  <a:extLst>
                    <a:ext uri="{9D8B030D-6E8A-4147-A177-3AD203B41FA5}">
                      <a16:colId xmlns:a16="http://schemas.microsoft.com/office/drawing/2014/main" val="927261943"/>
                    </a:ext>
                  </a:extLst>
                </a:gridCol>
                <a:gridCol w="2479729">
                  <a:extLst>
                    <a:ext uri="{9D8B030D-6E8A-4147-A177-3AD203B41FA5}">
                      <a16:colId xmlns:a16="http://schemas.microsoft.com/office/drawing/2014/main" val="4256533393"/>
                    </a:ext>
                  </a:extLst>
                </a:gridCol>
                <a:gridCol w="6199893">
                  <a:extLst>
                    <a:ext uri="{9D8B030D-6E8A-4147-A177-3AD203B41FA5}">
                      <a16:colId xmlns:a16="http://schemas.microsoft.com/office/drawing/2014/main" val="1184343350"/>
                    </a:ext>
                  </a:extLst>
                </a:gridCol>
              </a:tblGrid>
              <a:tr h="681708">
                <a:tc>
                  <a:txBody>
                    <a:bodyPr/>
                    <a:lstStyle/>
                    <a:p>
                      <a:r>
                        <a:rPr lang="en-US" sz="2000" b="1"/>
                        <a:t>Reception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Cause of Challenge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Strategies to Address Reception Challenge </a:t>
                      </a:r>
                    </a:p>
                  </a:txBody>
                  <a:tcPr/>
                </a:tc>
                <a:extLst>
                  <a:ext uri="{0D108BD9-81ED-4DB2-BD59-A6C34878D82A}">
                    <a16:rowId xmlns:a16="http://schemas.microsoft.com/office/drawing/2014/main" val="2129121992"/>
                  </a:ext>
                </a:extLst>
              </a:tr>
              <a:tr h="1723632">
                <a:tc>
                  <a:txBody>
                    <a:bodyPr/>
                    <a:lstStyle/>
                    <a:p>
                      <a:pPr marL="0" indent="0">
                        <a:buFont typeface="Arial" panose="020B0604020202020204" pitchFamily="34" charset="0"/>
                        <a:buNone/>
                      </a:pPr>
                      <a:r>
                        <a:rPr lang="en-US" sz="2000" b="1"/>
                        <a:t>Dead Zones</a:t>
                      </a:r>
                    </a:p>
                  </a:txBody>
                  <a:tcPr/>
                </a:tc>
                <a:tc>
                  <a:txBody>
                    <a:bodyPr/>
                    <a:lstStyle/>
                    <a:p>
                      <a:pPr marL="0" marR="0">
                        <a:spcBef>
                          <a:spcPts val="0"/>
                        </a:spcBef>
                        <a:spcAft>
                          <a:spcPts val="0"/>
                        </a:spcAft>
                      </a:pPr>
                      <a:r>
                        <a:rPr lang="en-US" sz="2000">
                          <a:effectLst/>
                          <a:ea typeface="Times New Roman" panose="02020603050405020304" pitchFamily="18" charset="0"/>
                        </a:rPr>
                        <a:t>Weak or no signal coverage.</a:t>
                      </a:r>
                    </a:p>
                  </a:txBody>
                  <a:tcPr/>
                </a:tc>
                <a:tc>
                  <a:txBody>
                    <a:bodyPr/>
                    <a:lstStyle/>
                    <a:p>
                      <a:pPr marL="342900" indent="-342900">
                        <a:buFont typeface="Arial" panose="020B0604020202020204" pitchFamily="34" charset="0"/>
                        <a:buChar char="•"/>
                      </a:pPr>
                      <a:r>
                        <a:rPr lang="en-US" sz="2000"/>
                        <a:t>Identify dead zones through testing</a:t>
                      </a:r>
                    </a:p>
                    <a:p>
                      <a:pPr marL="342900" indent="-342900">
                        <a:buFont typeface="Arial" panose="020B0604020202020204" pitchFamily="34" charset="0"/>
                        <a:buChar char="•"/>
                      </a:pPr>
                      <a:r>
                        <a:rPr lang="en-US" sz="2000"/>
                        <a:t>Explore alternatives for transmission sites</a:t>
                      </a:r>
                    </a:p>
                    <a:p>
                      <a:pPr marL="342900" indent="-342900">
                        <a:buFont typeface="Arial" panose="020B0604020202020204" pitchFamily="34" charset="0"/>
                        <a:buChar char="•"/>
                      </a:pPr>
                      <a:r>
                        <a:rPr lang="en-US" sz="2000"/>
                        <a:t>Collaborate with other local stations</a:t>
                      </a:r>
                    </a:p>
                    <a:p>
                      <a:pPr marL="342900" indent="-342900">
                        <a:buFont typeface="Arial" panose="020B0604020202020204" pitchFamily="34" charset="0"/>
                        <a:buChar char="•"/>
                      </a:pPr>
                      <a:r>
                        <a:rPr lang="en-US" sz="2000"/>
                        <a:t>Collaborate with local community resources to identify coverage gaps and explore solutions</a:t>
                      </a:r>
                    </a:p>
                  </a:txBody>
                  <a:tcPr/>
                </a:tc>
                <a:extLst>
                  <a:ext uri="{0D108BD9-81ED-4DB2-BD59-A6C34878D82A}">
                    <a16:rowId xmlns:a16="http://schemas.microsoft.com/office/drawing/2014/main" val="1839636999"/>
                  </a:ext>
                </a:extLst>
              </a:tr>
              <a:tr h="1834880">
                <a:tc>
                  <a:txBody>
                    <a:bodyPr/>
                    <a:lstStyle/>
                    <a:p>
                      <a:pPr marL="0" indent="0">
                        <a:buFont typeface="Arial" panose="020B0604020202020204" pitchFamily="34" charset="0"/>
                        <a:buNone/>
                      </a:pPr>
                      <a:r>
                        <a:rPr lang="en-US" sz="2000" b="1"/>
                        <a:t>Rural Areas</a:t>
                      </a:r>
                    </a:p>
                  </a:txBody>
                  <a:tcPr/>
                </a:tc>
                <a:tc>
                  <a:txBody>
                    <a:bodyPr/>
                    <a:lstStyle/>
                    <a:p>
                      <a:pPr marL="0" indent="0">
                        <a:buFont typeface="Arial" panose="020B0604020202020204" pitchFamily="34" charset="0"/>
                        <a:buNone/>
                      </a:pPr>
                      <a:r>
                        <a:rPr lang="en-US" sz="2000">
                          <a:effectLst/>
                          <a:ea typeface="Times New Roman" panose="02020603050405020304" pitchFamily="18" charset="0"/>
                        </a:rPr>
                        <a:t>Limited infrastructure and challenging terrain</a:t>
                      </a:r>
                      <a:endParaRPr lang="en-US" sz="2000"/>
                    </a:p>
                  </a:txBody>
                  <a:tcPr/>
                </a:tc>
                <a:tc>
                  <a:txBody>
                    <a:bodyPr/>
                    <a:lstStyle/>
                    <a:p>
                      <a:pPr marL="342900" indent="-342900">
                        <a:buFont typeface="Arial" panose="020B0604020202020204" pitchFamily="34" charset="0"/>
                        <a:buChar char="•"/>
                      </a:pPr>
                      <a:r>
                        <a:rPr lang="en-US" sz="2000"/>
                        <a:t>Optimize antenna height and placement</a:t>
                      </a:r>
                    </a:p>
                    <a:p>
                      <a:pPr marL="342900" indent="-342900">
                        <a:buFont typeface="Arial" panose="020B0604020202020204" pitchFamily="34" charset="0"/>
                        <a:buChar char="•"/>
                      </a:pPr>
                      <a:r>
                        <a:rPr lang="en-US" sz="2000"/>
                        <a:t>Utilize repeaters or translators</a:t>
                      </a:r>
                    </a:p>
                    <a:p>
                      <a:pPr marL="342900" indent="-342900">
                        <a:buFont typeface="Arial" panose="020B0604020202020204" pitchFamily="34" charset="0"/>
                        <a:buChar char="•"/>
                      </a:pPr>
                      <a:r>
                        <a:rPr lang="en-US" sz="2000"/>
                        <a:t>Collaborate with other local stations</a:t>
                      </a:r>
                    </a:p>
                    <a:p>
                      <a:pPr marL="342900" indent="-342900">
                        <a:buFont typeface="Arial" panose="020B0604020202020204" pitchFamily="34" charset="0"/>
                        <a:buChar char="•"/>
                      </a:pPr>
                      <a:r>
                        <a:rPr lang="en-US" sz="2000"/>
                        <a:t>Collaborate with local communities</a:t>
                      </a:r>
                    </a:p>
                  </a:txBody>
                  <a:tcPr/>
                </a:tc>
                <a:extLst>
                  <a:ext uri="{0D108BD9-81ED-4DB2-BD59-A6C34878D82A}">
                    <a16:rowId xmlns:a16="http://schemas.microsoft.com/office/drawing/2014/main" val="4097533334"/>
                  </a:ext>
                </a:extLst>
              </a:tr>
            </a:tbl>
          </a:graphicData>
        </a:graphic>
      </p:graphicFrame>
    </p:spTree>
    <p:extLst>
      <p:ext uri="{BB962C8B-B14F-4D97-AF65-F5344CB8AC3E}">
        <p14:creationId xmlns:p14="http://schemas.microsoft.com/office/powerpoint/2010/main" val="689735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The FEMA IPAWS Team </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465633" y="1332892"/>
            <a:ext cx="10715627" cy="4106412"/>
          </a:xfrm>
        </p:spPr>
        <p:txBody>
          <a:bodyPr>
            <a:noAutofit/>
          </a:bodyPr>
          <a:lstStyle/>
          <a:p>
            <a:endParaRPr lang="en-US" sz="2000"/>
          </a:p>
          <a:p>
            <a:endParaRPr lang="en-US" sz="2000"/>
          </a:p>
          <a:p>
            <a:endParaRPr lang="en-US" sz="2000"/>
          </a:p>
          <a:p>
            <a:endParaRPr lang="en-US" sz="2000"/>
          </a:p>
          <a:p>
            <a:pPr marL="0" indent="0">
              <a:buNone/>
            </a:pPr>
            <a:endParaRPr lang="en-US" sz="2000"/>
          </a:p>
        </p:txBody>
      </p:sp>
      <p:pic>
        <p:nvPicPr>
          <p:cNvPr id="6" name="Picture 5" descr="photo of IPAWS Deputy Director Wade Witmer ">
            <a:extLst>
              <a:ext uri="{FF2B5EF4-FFF2-40B4-BE49-F238E27FC236}">
                <a16:creationId xmlns:a16="http://schemas.microsoft.com/office/drawing/2014/main" id="{4C49635E-53F2-7E56-543A-72AF289CD6AA}"/>
              </a:ext>
            </a:extLst>
          </p:cNvPr>
          <p:cNvPicPr>
            <a:picLocks noChangeAspect="1"/>
          </p:cNvPicPr>
          <p:nvPr/>
        </p:nvPicPr>
        <p:blipFill>
          <a:blip r:embed="rId3"/>
          <a:stretch>
            <a:fillRect/>
          </a:stretch>
        </p:blipFill>
        <p:spPr>
          <a:xfrm>
            <a:off x="1376363" y="1696403"/>
            <a:ext cx="2448878" cy="2448878"/>
          </a:xfrm>
          <a:prstGeom prst="rect">
            <a:avLst/>
          </a:prstGeom>
        </p:spPr>
      </p:pic>
      <p:sp>
        <p:nvSpPr>
          <p:cNvPr id="7" name="TextBox 6">
            <a:extLst>
              <a:ext uri="{FF2B5EF4-FFF2-40B4-BE49-F238E27FC236}">
                <a16:creationId xmlns:a16="http://schemas.microsoft.com/office/drawing/2014/main" id="{C60E5B09-4BC4-F5B6-504E-3D8ECEDF8E1C}"/>
              </a:ext>
            </a:extLst>
          </p:cNvPr>
          <p:cNvSpPr txBox="1"/>
          <p:nvPr/>
        </p:nvSpPr>
        <p:spPr>
          <a:xfrm>
            <a:off x="1264920" y="4419600"/>
            <a:ext cx="3322320" cy="646331"/>
          </a:xfrm>
          <a:prstGeom prst="rect">
            <a:avLst/>
          </a:prstGeom>
          <a:noFill/>
        </p:spPr>
        <p:txBody>
          <a:bodyPr wrap="square" rtlCol="0">
            <a:spAutoFit/>
          </a:bodyPr>
          <a:lstStyle/>
          <a:p>
            <a:r>
              <a:rPr lang="en-US"/>
              <a:t>Wade Witmer</a:t>
            </a:r>
          </a:p>
          <a:p>
            <a:r>
              <a:rPr lang="en-US"/>
              <a:t>Deputy Director, FEMA IPAWS</a:t>
            </a:r>
          </a:p>
        </p:txBody>
      </p:sp>
      <p:pic>
        <p:nvPicPr>
          <p:cNvPr id="8" name="Picture 7" descr="photo of Steve Calzone">
            <a:extLst>
              <a:ext uri="{FF2B5EF4-FFF2-40B4-BE49-F238E27FC236}">
                <a16:creationId xmlns:a16="http://schemas.microsoft.com/office/drawing/2014/main" id="{82CD6896-0BA9-5D42-319A-A3FC6AA1A88E}"/>
              </a:ext>
            </a:extLst>
          </p:cNvPr>
          <p:cNvPicPr>
            <a:picLocks noChangeAspect="1"/>
          </p:cNvPicPr>
          <p:nvPr/>
        </p:nvPicPr>
        <p:blipFill>
          <a:blip r:embed="rId4"/>
          <a:srcRect/>
          <a:stretch/>
        </p:blipFill>
        <p:spPr>
          <a:xfrm>
            <a:off x="7333291" y="1629389"/>
            <a:ext cx="1235943" cy="2515892"/>
          </a:xfrm>
          <a:prstGeom prst="rect">
            <a:avLst/>
          </a:prstGeom>
        </p:spPr>
      </p:pic>
      <p:sp>
        <p:nvSpPr>
          <p:cNvPr id="9" name="TextBox 8">
            <a:extLst>
              <a:ext uri="{FF2B5EF4-FFF2-40B4-BE49-F238E27FC236}">
                <a16:creationId xmlns:a16="http://schemas.microsoft.com/office/drawing/2014/main" id="{93B56727-40BD-4B3F-E48A-7DE31DAD2177}"/>
              </a:ext>
            </a:extLst>
          </p:cNvPr>
          <p:cNvSpPr txBox="1"/>
          <p:nvPr/>
        </p:nvSpPr>
        <p:spPr>
          <a:xfrm>
            <a:off x="7088946" y="4419600"/>
            <a:ext cx="3322320" cy="923330"/>
          </a:xfrm>
          <a:prstGeom prst="rect">
            <a:avLst/>
          </a:prstGeom>
          <a:noFill/>
        </p:spPr>
        <p:txBody>
          <a:bodyPr wrap="square" rtlCol="0">
            <a:spAutoFit/>
          </a:bodyPr>
          <a:lstStyle/>
          <a:p>
            <a:r>
              <a:rPr lang="en-US"/>
              <a:t>Steve Calzone</a:t>
            </a:r>
          </a:p>
          <a:p>
            <a:r>
              <a:rPr lang="en-US"/>
              <a:t>FEMA IPAWS Contractor  Broadcast Engineer</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35098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142AA9-063B-484B-9BD6-AB7AF9F54384}"/>
              </a:ext>
            </a:extLst>
          </p:cNvPr>
          <p:cNvSpPr>
            <a:spLocks noGrp="1"/>
          </p:cNvSpPr>
          <p:nvPr>
            <p:ph type="title"/>
          </p:nvPr>
        </p:nvSpPr>
        <p:spPr/>
        <p:txBody>
          <a:bodyPr>
            <a:normAutofit fontScale="90000"/>
          </a:bodyPr>
          <a:lstStyle/>
          <a:p>
            <a:r>
              <a:rPr lang="en-US"/>
              <a:t>Objectives and Equipment for Managing Radio Station </a:t>
            </a:r>
            <a:br>
              <a:rPr lang="en-US"/>
            </a:br>
            <a:r>
              <a:rPr lang="en-US"/>
              <a:t>Signal Coverage and Reception Challenges </a:t>
            </a:r>
          </a:p>
        </p:txBody>
      </p:sp>
      <p:pic>
        <p:nvPicPr>
          <p:cNvPr id="2" name="Picture 2" descr="Radio towers on Sandia Peak, scaled image" hidden="1">
            <a:extLst>
              <a:ext uri="{FF2B5EF4-FFF2-40B4-BE49-F238E27FC236}">
                <a16:creationId xmlns:a16="http://schemas.microsoft.com/office/drawing/2014/main" id="{82252709-3A66-38E1-833D-4530B0032F59}"/>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8188" y="1549399"/>
            <a:ext cx="10715624" cy="41459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7">
            <a:extLst>
              <a:ext uri="{FF2B5EF4-FFF2-40B4-BE49-F238E27FC236}">
                <a16:creationId xmlns:a16="http://schemas.microsoft.com/office/drawing/2014/main" id="{C602038E-DAA4-4C4C-9AFE-F1F0532A41C3}"/>
              </a:ext>
            </a:extLst>
          </p:cNvPr>
          <p:cNvGraphicFramePr>
            <a:graphicFrameLocks noGrp="1"/>
          </p:cNvGraphicFramePr>
          <p:nvPr>
            <p:ph idx="1"/>
            <p:extLst>
              <p:ext uri="{D42A27DB-BD31-4B8C-83A1-F6EECF244321}">
                <p14:modId xmlns:p14="http://schemas.microsoft.com/office/powerpoint/2010/main" val="2453591957"/>
              </p:ext>
            </p:extLst>
          </p:nvPr>
        </p:nvGraphicFramePr>
        <p:xfrm>
          <a:off x="738188" y="1524001"/>
          <a:ext cx="5357812" cy="4211373"/>
        </p:xfrm>
        <a:graphic>
          <a:graphicData uri="http://schemas.openxmlformats.org/drawingml/2006/table">
            <a:tbl>
              <a:tblPr firstRow="1" bandRow="1">
                <a:tableStyleId>{22838BEF-8BB2-4498-84A7-C5851F593DF1}</a:tableStyleId>
              </a:tblPr>
              <a:tblGrid>
                <a:gridCol w="1377069">
                  <a:extLst>
                    <a:ext uri="{9D8B030D-6E8A-4147-A177-3AD203B41FA5}">
                      <a16:colId xmlns:a16="http://schemas.microsoft.com/office/drawing/2014/main" val="476257909"/>
                    </a:ext>
                  </a:extLst>
                </a:gridCol>
                <a:gridCol w="3980743">
                  <a:extLst>
                    <a:ext uri="{9D8B030D-6E8A-4147-A177-3AD203B41FA5}">
                      <a16:colId xmlns:a16="http://schemas.microsoft.com/office/drawing/2014/main" val="2951510226"/>
                    </a:ext>
                  </a:extLst>
                </a:gridCol>
              </a:tblGrid>
              <a:tr h="370848">
                <a:tc>
                  <a:txBody>
                    <a:bodyPr/>
                    <a:lstStyle/>
                    <a:p>
                      <a:r>
                        <a:rPr lang="en-US"/>
                        <a:t>Objectives</a:t>
                      </a:r>
                    </a:p>
                  </a:txBody>
                  <a:tcPr/>
                </a:tc>
                <a:tc>
                  <a:txBody>
                    <a:bodyPr/>
                    <a:lstStyle/>
                    <a:p>
                      <a:r>
                        <a:rPr lang="en-US"/>
                        <a:t>Components</a:t>
                      </a:r>
                    </a:p>
                  </a:txBody>
                  <a:tcPr/>
                </a:tc>
                <a:extLst>
                  <a:ext uri="{0D108BD9-81ED-4DB2-BD59-A6C34878D82A}">
                    <a16:rowId xmlns:a16="http://schemas.microsoft.com/office/drawing/2014/main" val="10964396"/>
                  </a:ext>
                </a:extLst>
              </a:tr>
              <a:tr h="640094">
                <a:tc>
                  <a:txBody>
                    <a:bodyPr/>
                    <a:lstStyle/>
                    <a:p>
                      <a:r>
                        <a:rPr lang="en-US"/>
                        <a:t>Resiliency</a:t>
                      </a:r>
                    </a:p>
                  </a:txBody>
                  <a:tcPr/>
                </a:tc>
                <a:tc>
                  <a:txBody>
                    <a:bodyPr/>
                    <a:lstStyle/>
                    <a:p>
                      <a:pPr marL="285750" indent="-285750">
                        <a:buFont typeface="Wingdings" panose="05000000000000000000" pitchFamily="2" charset="2"/>
                        <a:buChar char="§"/>
                      </a:pPr>
                      <a:r>
                        <a:rPr lang="en-US"/>
                        <a:t>Power Backup Generator</a:t>
                      </a:r>
                    </a:p>
                    <a:p>
                      <a:pPr marL="285750" indent="-285750">
                        <a:buFont typeface="Wingdings" panose="05000000000000000000" pitchFamily="2" charset="2"/>
                        <a:buChar char="§"/>
                      </a:pPr>
                      <a:r>
                        <a:rPr lang="en-US"/>
                        <a:t>Backup Transmitter</a:t>
                      </a:r>
                    </a:p>
                  </a:txBody>
                  <a:tcPr/>
                </a:tc>
                <a:extLst>
                  <a:ext uri="{0D108BD9-81ED-4DB2-BD59-A6C34878D82A}">
                    <a16:rowId xmlns:a16="http://schemas.microsoft.com/office/drawing/2014/main" val="3989044155"/>
                  </a:ext>
                </a:extLst>
              </a:tr>
              <a:tr h="1463071">
                <a:tc>
                  <a:txBody>
                    <a:bodyPr/>
                    <a:lstStyle/>
                    <a:p>
                      <a:r>
                        <a:rPr lang="en-US"/>
                        <a:t>Studio-Transmitter Links (STL)</a:t>
                      </a:r>
                    </a:p>
                  </a:txBody>
                  <a:tcPr/>
                </a:tc>
                <a:tc>
                  <a:txBody>
                    <a:bodyPr/>
                    <a:lstStyle/>
                    <a:p>
                      <a:pPr marL="285750" indent="-285750">
                        <a:buFont typeface="Wingdings" panose="05000000000000000000" pitchFamily="2" charset="2"/>
                        <a:buChar char="§"/>
                      </a:pPr>
                      <a:r>
                        <a:rPr lang="en-US"/>
                        <a:t>Microwave Network / Antenna</a:t>
                      </a:r>
                    </a:p>
                    <a:p>
                      <a:pPr marL="285750" indent="-285750">
                        <a:buFont typeface="Wingdings" panose="05000000000000000000" pitchFamily="2" charset="2"/>
                        <a:buChar char="§"/>
                      </a:pPr>
                      <a:r>
                        <a:rPr lang="en-US"/>
                        <a:t>Fiber Network</a:t>
                      </a:r>
                    </a:p>
                    <a:p>
                      <a:pPr marL="285750" indent="-285750">
                        <a:buFont typeface="Wingdings" panose="05000000000000000000" pitchFamily="2" charset="2"/>
                        <a:buChar char="§"/>
                      </a:pPr>
                      <a:r>
                        <a:rPr lang="en-US"/>
                        <a:t>Ethernet</a:t>
                      </a:r>
                    </a:p>
                    <a:p>
                      <a:pPr marL="285750" indent="-285750">
                        <a:buFont typeface="Wingdings" panose="05000000000000000000" pitchFamily="2" charset="2"/>
                        <a:buChar char="§"/>
                      </a:pPr>
                      <a:r>
                        <a:rPr lang="en-US" err="1"/>
                        <a:t>WiFi</a:t>
                      </a:r>
                      <a:endParaRPr lang="en-US"/>
                    </a:p>
                    <a:p>
                      <a:pPr marL="285750" indent="-285750">
                        <a:buFont typeface="Wingdings" panose="05000000000000000000" pitchFamily="2" charset="2"/>
                        <a:buChar char="§"/>
                      </a:pPr>
                      <a:r>
                        <a:rPr lang="en-US"/>
                        <a:t>Cellular</a:t>
                      </a:r>
                    </a:p>
                  </a:txBody>
                  <a:tcPr/>
                </a:tc>
                <a:extLst>
                  <a:ext uri="{0D108BD9-81ED-4DB2-BD59-A6C34878D82A}">
                    <a16:rowId xmlns:a16="http://schemas.microsoft.com/office/drawing/2014/main" val="60600140"/>
                  </a:ext>
                </a:extLst>
              </a:tr>
              <a:tr h="1645867">
                <a:tc>
                  <a:txBody>
                    <a:bodyPr/>
                    <a:lstStyle/>
                    <a:p>
                      <a:r>
                        <a:rPr lang="en-US"/>
                        <a:t>Security</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solidFill>
                            <a:srgbClr val="000000"/>
                          </a:solidFill>
                        </a:rPr>
                        <a:t>Maintain all employee and station computer equipment for latest cyber-security patches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solidFill>
                            <a:srgbClr val="000000"/>
                          </a:solidFill>
                        </a:rPr>
                        <a:t>Verify and maintain</a:t>
                      </a:r>
                      <a:r>
                        <a:rPr kumimoji="0" lang="en-US" sz="1800" b="0" u="none" strike="noStrike" kern="1200" cap="none" spc="0" normalizeH="0" baseline="0" noProof="0">
                          <a:ln>
                            <a:noFill/>
                          </a:ln>
                          <a:solidFill>
                            <a:srgbClr val="000000"/>
                          </a:solidFill>
                          <a:effectLst/>
                          <a:uLnTx/>
                          <a:uFillTx/>
                        </a:rPr>
                        <a:t> station premises with appropriate controlled access rights</a:t>
                      </a:r>
                      <a:endParaRPr kumimoji="0" lang="en-US" sz="1800" b="0" i="0" u="none" strike="noStrike" kern="1200" cap="none" spc="0" normalizeH="0" baseline="0" noProof="0">
                        <a:ln>
                          <a:noFill/>
                        </a:ln>
                        <a:solidFill>
                          <a:srgbClr val="000000"/>
                        </a:solidFill>
                        <a:effectLst/>
                        <a:uLnTx/>
                        <a:uFillTx/>
                        <a:ea typeface="Times New Roman" panose="02020603050405020304" pitchFamily="18" charset="0"/>
                        <a:cs typeface="+mn-cs"/>
                      </a:endParaRPr>
                    </a:p>
                  </a:txBody>
                  <a:tcPr/>
                </a:tc>
                <a:extLst>
                  <a:ext uri="{0D108BD9-81ED-4DB2-BD59-A6C34878D82A}">
                    <a16:rowId xmlns:a16="http://schemas.microsoft.com/office/drawing/2014/main" val="3734542606"/>
                  </a:ext>
                </a:extLst>
              </a:tr>
            </a:tbl>
          </a:graphicData>
        </a:graphic>
      </p:graphicFrame>
      <p:graphicFrame>
        <p:nvGraphicFramePr>
          <p:cNvPr id="8" name="Table 7">
            <a:extLst>
              <a:ext uri="{FF2B5EF4-FFF2-40B4-BE49-F238E27FC236}">
                <a16:creationId xmlns:a16="http://schemas.microsoft.com/office/drawing/2014/main" id="{9980FD90-3CED-1146-ACEC-0994280B4F2F}"/>
              </a:ext>
            </a:extLst>
          </p:cNvPr>
          <p:cNvGraphicFramePr>
            <a:graphicFrameLocks/>
          </p:cNvGraphicFramePr>
          <p:nvPr>
            <p:extLst>
              <p:ext uri="{D42A27DB-BD31-4B8C-83A1-F6EECF244321}">
                <p14:modId xmlns:p14="http://schemas.microsoft.com/office/powerpoint/2010/main" val="3255359630"/>
              </p:ext>
            </p:extLst>
          </p:nvPr>
        </p:nvGraphicFramePr>
        <p:xfrm>
          <a:off x="6314535" y="1523999"/>
          <a:ext cx="5139277" cy="4211373"/>
        </p:xfrm>
        <a:graphic>
          <a:graphicData uri="http://schemas.openxmlformats.org/drawingml/2006/table">
            <a:tbl>
              <a:tblPr firstRow="1" bandRow="1">
                <a:tableStyleId>{22838BEF-8BB2-4498-84A7-C5851F593DF1}</a:tableStyleId>
              </a:tblPr>
              <a:tblGrid>
                <a:gridCol w="1589669">
                  <a:extLst>
                    <a:ext uri="{9D8B030D-6E8A-4147-A177-3AD203B41FA5}">
                      <a16:colId xmlns:a16="http://schemas.microsoft.com/office/drawing/2014/main" val="476257909"/>
                    </a:ext>
                  </a:extLst>
                </a:gridCol>
                <a:gridCol w="3549608">
                  <a:extLst>
                    <a:ext uri="{9D8B030D-6E8A-4147-A177-3AD203B41FA5}">
                      <a16:colId xmlns:a16="http://schemas.microsoft.com/office/drawing/2014/main" val="2951510226"/>
                    </a:ext>
                  </a:extLst>
                </a:gridCol>
              </a:tblGrid>
              <a:tr h="379075">
                <a:tc>
                  <a:txBody>
                    <a:bodyPr/>
                    <a:lstStyle/>
                    <a:p>
                      <a:r>
                        <a:rPr lang="en-US"/>
                        <a:t>Objectives</a:t>
                      </a:r>
                    </a:p>
                  </a:txBody>
                  <a:tcPr/>
                </a:tc>
                <a:tc>
                  <a:txBody>
                    <a:bodyPr/>
                    <a:lstStyle/>
                    <a:p>
                      <a:r>
                        <a:rPr lang="en-US"/>
                        <a:t>Components</a:t>
                      </a:r>
                    </a:p>
                  </a:txBody>
                  <a:tcPr/>
                </a:tc>
                <a:extLst>
                  <a:ext uri="{0D108BD9-81ED-4DB2-BD59-A6C34878D82A}">
                    <a16:rowId xmlns:a16="http://schemas.microsoft.com/office/drawing/2014/main" val="10964396"/>
                  </a:ext>
                </a:extLst>
              </a:tr>
              <a:tr h="1215119">
                <a:tc>
                  <a:txBody>
                    <a:bodyPr/>
                    <a:lstStyle/>
                    <a:p>
                      <a:r>
                        <a:rPr lang="en-US"/>
                        <a:t>Monitoring and Testing</a:t>
                      </a:r>
                    </a:p>
                  </a:txBody>
                  <a:tcPr/>
                </a:tc>
                <a:tc>
                  <a:txBody>
                    <a:bodyPr/>
                    <a:lstStyle/>
                    <a:p>
                      <a:pPr marL="285750" indent="-285750">
                        <a:buFont typeface="Wingdings" panose="05000000000000000000" pitchFamily="2" charset="2"/>
                        <a:buChar char="§"/>
                      </a:pPr>
                      <a:r>
                        <a:rPr lang="en-US"/>
                        <a:t>Local Station Receiver</a:t>
                      </a:r>
                    </a:p>
                    <a:p>
                      <a:pPr marL="285750" indent="-285750">
                        <a:buFont typeface="Wingdings" panose="05000000000000000000" pitchFamily="2" charset="2"/>
                        <a:buChar char="§"/>
                      </a:pPr>
                      <a:r>
                        <a:rPr lang="en-US"/>
                        <a:t>EAS Monitor Receiver</a:t>
                      </a:r>
                    </a:p>
                    <a:p>
                      <a:pPr marL="285750" indent="-285750">
                        <a:buFont typeface="Wingdings" panose="05000000000000000000" pitchFamily="2" charset="2"/>
                        <a:buChar char="§"/>
                      </a:pPr>
                      <a:r>
                        <a:rPr lang="en-US"/>
                        <a:t>Field Testing and Monitoring Receivers</a:t>
                      </a:r>
                    </a:p>
                  </a:txBody>
                  <a:tcPr/>
                </a:tc>
                <a:extLst>
                  <a:ext uri="{0D108BD9-81ED-4DB2-BD59-A6C34878D82A}">
                    <a16:rowId xmlns:a16="http://schemas.microsoft.com/office/drawing/2014/main" val="3989044155"/>
                  </a:ext>
                </a:extLst>
              </a:tr>
              <a:tr h="2617179">
                <a:tc>
                  <a:txBody>
                    <a:bodyPr/>
                    <a:lstStyle/>
                    <a:p>
                      <a:r>
                        <a:rPr lang="en-US"/>
                        <a:t>Equipment Maintenance</a:t>
                      </a:r>
                    </a:p>
                  </a:txBody>
                  <a:tcPr/>
                </a:tc>
                <a:tc>
                  <a:txBody>
                    <a:bodyPr/>
                    <a:lstStyle/>
                    <a:p>
                      <a:pPr marL="285750" indent="-285750">
                        <a:buFont typeface="Wingdings" panose="05000000000000000000" pitchFamily="2" charset="2"/>
                        <a:buChar char="§"/>
                      </a:pPr>
                      <a:r>
                        <a:rPr lang="en-US"/>
                        <a:t>Antennas</a:t>
                      </a:r>
                    </a:p>
                    <a:p>
                      <a:pPr marL="285750" indent="-285750">
                        <a:buFont typeface="Wingdings" panose="05000000000000000000" pitchFamily="2" charset="2"/>
                        <a:buChar char="§"/>
                      </a:pPr>
                      <a:r>
                        <a:rPr lang="en-US"/>
                        <a:t>Transmitters</a:t>
                      </a:r>
                    </a:p>
                    <a:p>
                      <a:pPr marL="285750" indent="-285750">
                        <a:buFont typeface="Wingdings" panose="05000000000000000000" pitchFamily="2" charset="2"/>
                        <a:buChar char="§"/>
                      </a:pPr>
                      <a:r>
                        <a:rPr lang="en-US"/>
                        <a:t>Power Generators</a:t>
                      </a:r>
                    </a:p>
                    <a:p>
                      <a:pPr marL="285750" indent="-285750">
                        <a:buFont typeface="Wingdings" panose="05000000000000000000" pitchFamily="2" charset="2"/>
                        <a:buChar char="§"/>
                      </a:pPr>
                      <a:r>
                        <a:rPr lang="en-US"/>
                        <a:t>Cooling Systems</a:t>
                      </a:r>
                    </a:p>
                    <a:p>
                      <a:pPr marL="285750" indent="-285750">
                        <a:buFont typeface="Wingdings" panose="05000000000000000000" pitchFamily="2" charset="2"/>
                        <a:buChar char="§"/>
                      </a:pPr>
                      <a:r>
                        <a:rPr lang="en-US"/>
                        <a:t>STLs</a:t>
                      </a:r>
                    </a:p>
                    <a:p>
                      <a:pPr marL="285750" indent="-285750">
                        <a:buFont typeface="Wingdings" panose="05000000000000000000" pitchFamily="2" charset="2"/>
                        <a:buChar char="§"/>
                      </a:pPr>
                      <a:r>
                        <a:rPr lang="en-US"/>
                        <a:t>EAS Receivers</a:t>
                      </a:r>
                    </a:p>
                    <a:p>
                      <a:pPr marL="285750" indent="-285750">
                        <a:buFont typeface="Wingdings" panose="05000000000000000000" pitchFamily="2" charset="2"/>
                        <a:buChar char="§"/>
                      </a:pPr>
                      <a:r>
                        <a:rPr lang="en-US"/>
                        <a:t>Security Updates</a:t>
                      </a:r>
                    </a:p>
                    <a:p>
                      <a:pPr marL="285750" indent="-285750">
                        <a:buFont typeface="Wingdings" panose="05000000000000000000" pitchFamily="2" charset="2"/>
                        <a:buChar char="§"/>
                      </a:pPr>
                      <a:r>
                        <a:rPr lang="en-US"/>
                        <a:t>Monitoring</a:t>
                      </a:r>
                    </a:p>
                    <a:p>
                      <a:pPr marL="285750" indent="-285750">
                        <a:buFont typeface="Wingdings" panose="05000000000000000000" pitchFamily="2" charset="2"/>
                        <a:buChar char="§"/>
                      </a:pPr>
                      <a:r>
                        <a:rPr lang="en-US"/>
                        <a:t>Facilities</a:t>
                      </a:r>
                    </a:p>
                  </a:txBody>
                  <a:tcPr/>
                </a:tc>
                <a:extLst>
                  <a:ext uri="{0D108BD9-81ED-4DB2-BD59-A6C34878D82A}">
                    <a16:rowId xmlns:a16="http://schemas.microsoft.com/office/drawing/2014/main" val="1540596973"/>
                  </a:ext>
                </a:extLst>
              </a:tr>
            </a:tbl>
          </a:graphicData>
        </a:graphic>
      </p:graphicFrame>
      <p:sp>
        <p:nvSpPr>
          <p:cNvPr id="4" name="Slide Number Placeholder 3">
            <a:extLst>
              <a:ext uri="{FF2B5EF4-FFF2-40B4-BE49-F238E27FC236}">
                <a16:creationId xmlns:a16="http://schemas.microsoft.com/office/drawing/2014/main" id="{9EC440A0-5970-A646-8282-6B537E9E9EB9}"/>
              </a:ext>
            </a:extLst>
          </p:cNvPr>
          <p:cNvSpPr>
            <a:spLocks noGrp="1"/>
          </p:cNvSpPr>
          <p:nvPr>
            <p:ph type="sldNum" sz="quarter" idx="12"/>
          </p:nvPr>
        </p:nvSpPr>
        <p:spPr/>
        <p:txBody>
          <a:bodyPr/>
          <a:lstStyle/>
          <a:p>
            <a:fld id="{8FCC257D-A786-9244-9E17-CE618C8B9275}" type="slidenum">
              <a:rPr lang="en-US" smtClean="0"/>
              <a:pPr/>
              <a:t>60</a:t>
            </a:fld>
            <a:endParaRPr lang="en-US"/>
          </a:p>
        </p:txBody>
      </p:sp>
    </p:spTree>
    <p:extLst>
      <p:ext uri="{BB962C8B-B14F-4D97-AF65-F5344CB8AC3E}">
        <p14:creationId xmlns:p14="http://schemas.microsoft.com/office/powerpoint/2010/main" val="248321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Use Cases for Upgrading Your Station</a:t>
            </a:r>
            <a:endParaRPr lang="en-US">
              <a:latin typeface="Times New Roman" panose="02020603050405020304" pitchFamily="18" charset="0"/>
              <a:cs typeface="Times New Roman" panose="02020603050405020304" pitchFamily="18" charset="0"/>
            </a:endParaRPr>
          </a:p>
        </p:txBody>
      </p:sp>
      <p:pic>
        <p:nvPicPr>
          <p:cNvPr id="5" name="Picture 2" descr="Radio towers on Sandia Peak, scaled image" hidden="1">
            <a:extLst>
              <a:ext uri="{FF2B5EF4-FFF2-40B4-BE49-F238E27FC236}">
                <a16:creationId xmlns:a16="http://schemas.microsoft.com/office/drawing/2014/main" id="{853DF195-E39D-CD78-7092-C295C26C03CF}"/>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8188" y="1549399"/>
            <a:ext cx="10715624" cy="41459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C56692-DDFB-D3D2-7A2E-7F6E1BE61127}"/>
              </a:ext>
            </a:extLst>
          </p:cNvPr>
          <p:cNvSpPr/>
          <p:nvPr/>
        </p:nvSpPr>
        <p:spPr>
          <a:xfrm>
            <a:off x="738190" y="1357855"/>
            <a:ext cx="2426429" cy="4239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Discussion Questions:</a:t>
            </a:r>
          </a:p>
          <a:p>
            <a:r>
              <a:rPr lang="en-US" b="1">
                <a:solidFill>
                  <a:schemeClr val="bg1"/>
                </a:solidFill>
                <a:ea typeface="Source Sans Pro" panose="020B0503030403020204" pitchFamily="34" charset="0"/>
              </a:rPr>
              <a:t>1. </a:t>
            </a:r>
            <a:r>
              <a:rPr lang="en-US">
                <a:solidFill>
                  <a:schemeClr val="bg1"/>
                </a:solidFill>
                <a:ea typeface="Source Sans Pro" panose="020B0503030403020204" pitchFamily="34" charset="0"/>
              </a:rPr>
              <a:t>What current coverage and reception challenges are your station facing?</a:t>
            </a:r>
          </a:p>
          <a:p>
            <a:r>
              <a:rPr lang="en-US" b="1">
                <a:solidFill>
                  <a:schemeClr val="bg1"/>
                </a:solidFill>
                <a:ea typeface="Source Sans Pro" panose="020B0503030403020204" pitchFamily="34" charset="0"/>
              </a:rPr>
              <a:t>2. </a:t>
            </a:r>
            <a:r>
              <a:rPr lang="en-US">
                <a:solidFill>
                  <a:schemeClr val="bg1"/>
                </a:solidFill>
                <a:ea typeface="Source Sans Pro" panose="020B0503030403020204" pitchFamily="34" charset="0"/>
              </a:rPr>
              <a:t>How will expanded signal coverage fulfill your stations’ missions?</a:t>
            </a:r>
          </a:p>
          <a:p>
            <a:r>
              <a:rPr lang="en-US" b="1">
                <a:solidFill>
                  <a:schemeClr val="bg1"/>
                </a:solidFill>
                <a:ea typeface="Source Sans Pro" panose="020B0503030403020204" pitchFamily="34" charset="0"/>
              </a:rPr>
              <a:t>3. </a:t>
            </a:r>
            <a:r>
              <a:rPr lang="en-US">
                <a:solidFill>
                  <a:schemeClr val="bg1"/>
                </a:solidFill>
                <a:ea typeface="Source Sans Pro" panose="020B0503030403020204" pitchFamily="34" charset="0"/>
              </a:rPr>
              <a:t>Can you identify strategies that were discussed that could benefit your listenership?</a:t>
            </a:r>
            <a:endParaRPr lang="en-US" b="1">
              <a:solidFill>
                <a:schemeClr val="bg1"/>
              </a:solidFill>
              <a:ea typeface="Source Sans Pro" panose="020B0503030403020204" pitchFamily="34" charset="0"/>
            </a:endParaRPr>
          </a:p>
        </p:txBody>
      </p:sp>
      <p:graphicFrame>
        <p:nvGraphicFramePr>
          <p:cNvPr id="7" name="Table 7">
            <a:extLst>
              <a:ext uri="{FF2B5EF4-FFF2-40B4-BE49-F238E27FC236}">
                <a16:creationId xmlns:a16="http://schemas.microsoft.com/office/drawing/2014/main" id="{18097A28-2FE2-69FB-261A-F875E6F792B0}"/>
              </a:ext>
            </a:extLst>
          </p:cNvPr>
          <p:cNvGraphicFramePr>
            <a:graphicFrameLocks noGrp="1"/>
          </p:cNvGraphicFramePr>
          <p:nvPr>
            <p:ph idx="1"/>
            <p:extLst>
              <p:ext uri="{D42A27DB-BD31-4B8C-83A1-F6EECF244321}">
                <p14:modId xmlns:p14="http://schemas.microsoft.com/office/powerpoint/2010/main" val="2268080096"/>
              </p:ext>
            </p:extLst>
          </p:nvPr>
        </p:nvGraphicFramePr>
        <p:xfrm>
          <a:off x="3402475" y="1357856"/>
          <a:ext cx="8054671" cy="4895846"/>
        </p:xfrm>
        <a:graphic>
          <a:graphicData uri="http://schemas.openxmlformats.org/drawingml/2006/table">
            <a:tbl>
              <a:tblPr firstRow="1" bandRow="1">
                <a:tableStyleId>{22838BEF-8BB2-4498-84A7-C5851F593DF1}</a:tableStyleId>
              </a:tblPr>
              <a:tblGrid>
                <a:gridCol w="2886324">
                  <a:extLst>
                    <a:ext uri="{9D8B030D-6E8A-4147-A177-3AD203B41FA5}">
                      <a16:colId xmlns:a16="http://schemas.microsoft.com/office/drawing/2014/main" val="476257909"/>
                    </a:ext>
                  </a:extLst>
                </a:gridCol>
                <a:gridCol w="5168347">
                  <a:extLst>
                    <a:ext uri="{9D8B030D-6E8A-4147-A177-3AD203B41FA5}">
                      <a16:colId xmlns:a16="http://schemas.microsoft.com/office/drawing/2014/main" val="2951510226"/>
                    </a:ext>
                  </a:extLst>
                </a:gridCol>
              </a:tblGrid>
              <a:tr h="358847">
                <a:tc>
                  <a:txBody>
                    <a:bodyPr/>
                    <a:lstStyle/>
                    <a:p>
                      <a:r>
                        <a:rPr lang="en-US" sz="1800"/>
                        <a:t>Use Case</a:t>
                      </a:r>
                    </a:p>
                  </a:txBody>
                  <a:tcPr/>
                </a:tc>
                <a:tc>
                  <a:txBody>
                    <a:bodyPr/>
                    <a:lstStyle/>
                    <a:p>
                      <a:r>
                        <a:rPr lang="en-US" sz="1800"/>
                        <a:t>Components</a:t>
                      </a:r>
                    </a:p>
                  </a:txBody>
                  <a:tcPr/>
                </a:tc>
                <a:extLst>
                  <a:ext uri="{0D108BD9-81ED-4DB2-BD59-A6C34878D82A}">
                    <a16:rowId xmlns:a16="http://schemas.microsoft.com/office/drawing/2014/main" val="10964396"/>
                  </a:ext>
                </a:extLst>
              </a:tr>
              <a:tr h="1435386">
                <a:tc>
                  <a:txBody>
                    <a:bodyPr/>
                    <a:lstStyle/>
                    <a:p>
                      <a:r>
                        <a:rPr lang="en-US" sz="1800"/>
                        <a:t>Non-digital, Outdated or Malfunctioning </a:t>
                      </a:r>
                    </a:p>
                    <a:p>
                      <a:r>
                        <a:rPr lang="en-US" sz="1800"/>
                        <a:t>Air-Chain Equipment</a:t>
                      </a:r>
                    </a:p>
                  </a:txBody>
                  <a:tcPr/>
                </a:tc>
                <a:tc>
                  <a:txBody>
                    <a:bodyPr/>
                    <a:lstStyle/>
                    <a:p>
                      <a:pPr marL="285750" indent="-285750">
                        <a:buFont typeface="Wingdings" panose="05000000000000000000" pitchFamily="2" charset="2"/>
                        <a:buChar char="§"/>
                      </a:pPr>
                      <a:r>
                        <a:rPr lang="en-US" sz="1800"/>
                        <a:t>Transmitters with Higher Power Output</a:t>
                      </a:r>
                    </a:p>
                    <a:p>
                      <a:pPr marL="285750" lvl="0" indent="-285750">
                        <a:buFont typeface="Wingdings" panose="05000000000000000000" pitchFamily="2" charset="2"/>
                        <a:buChar char="§"/>
                      </a:pPr>
                      <a:r>
                        <a:rPr lang="en-US" sz="1800"/>
                        <a:t>FM Exciters</a:t>
                      </a:r>
                    </a:p>
                    <a:p>
                      <a:pPr marL="285750" lvl="0" indent="-285750">
                        <a:buFont typeface="Wingdings" panose="05000000000000000000" pitchFamily="2" charset="2"/>
                        <a:buChar char="§"/>
                      </a:pPr>
                      <a:r>
                        <a:rPr lang="en-US" sz="1800"/>
                        <a:t>HD Importer / Exporter</a:t>
                      </a:r>
                    </a:p>
                    <a:p>
                      <a:pPr marL="285750" lvl="0" indent="-285750">
                        <a:buFont typeface="Wingdings" panose="05000000000000000000" pitchFamily="2" charset="2"/>
                        <a:buChar char="§"/>
                      </a:pPr>
                      <a:r>
                        <a:rPr lang="en-US" sz="1800"/>
                        <a:t>Audio Processing, Digital Upgrades</a:t>
                      </a:r>
                    </a:p>
                    <a:p>
                      <a:pPr marL="285750" indent="-285750">
                        <a:buFont typeface="Wingdings" panose="05000000000000000000" pitchFamily="2" charset="2"/>
                        <a:buChar char="§"/>
                      </a:pPr>
                      <a:r>
                        <a:rPr lang="en-US" sz="1800"/>
                        <a:t>Monitoring and Testing</a:t>
                      </a:r>
                    </a:p>
                  </a:txBody>
                  <a:tcPr/>
                </a:tc>
                <a:extLst>
                  <a:ext uri="{0D108BD9-81ED-4DB2-BD59-A6C34878D82A}">
                    <a16:rowId xmlns:a16="http://schemas.microsoft.com/office/drawing/2014/main" val="3989044155"/>
                  </a:ext>
                </a:extLst>
              </a:tr>
              <a:tr h="1166251">
                <a:tc>
                  <a:txBody>
                    <a:bodyPr/>
                    <a:lstStyle/>
                    <a:p>
                      <a:r>
                        <a:rPr lang="en-US" sz="1800"/>
                        <a:t>Tower Maintenance, Disrepair or Degradation</a:t>
                      </a:r>
                    </a:p>
                  </a:txBody>
                  <a:tcPr/>
                </a:tc>
                <a:tc>
                  <a:txBody>
                    <a:bodyPr/>
                    <a:lstStyle/>
                    <a:p>
                      <a:pPr marL="285750" indent="-285750">
                        <a:buFont typeface="Wingdings" panose="05000000000000000000" pitchFamily="2" charset="2"/>
                        <a:buChar char="§"/>
                      </a:pPr>
                      <a:r>
                        <a:rPr lang="en-US" sz="1800"/>
                        <a:t>Invest in Inspections, Structural Fixes</a:t>
                      </a:r>
                    </a:p>
                    <a:p>
                      <a:pPr marL="285750" indent="-285750">
                        <a:buFont typeface="Wingdings" panose="05000000000000000000" pitchFamily="2" charset="2"/>
                        <a:buChar char="§"/>
                      </a:pPr>
                      <a:r>
                        <a:rPr lang="en-US" sz="1800"/>
                        <a:t>Improved Channel Reach</a:t>
                      </a:r>
                    </a:p>
                    <a:p>
                      <a:pPr marL="285750" indent="-285750">
                        <a:buFont typeface="Wingdings" panose="05000000000000000000" pitchFamily="2" charset="2"/>
                        <a:buChar char="§"/>
                      </a:pPr>
                      <a:r>
                        <a:rPr lang="en-US" sz="1800"/>
                        <a:t>Antenna Modifications and Upgrades</a:t>
                      </a:r>
                    </a:p>
                    <a:p>
                      <a:pPr marL="285750" indent="-285750">
                        <a:buFont typeface="Wingdings" panose="05000000000000000000" pitchFamily="2" charset="2"/>
                        <a:buChar char="§"/>
                      </a:pPr>
                      <a:r>
                        <a:rPr lang="en-US" sz="1800"/>
                        <a:t>Boosters, Translators, SFNs</a:t>
                      </a:r>
                    </a:p>
                  </a:txBody>
                  <a:tcPr/>
                </a:tc>
                <a:extLst>
                  <a:ext uri="{0D108BD9-81ED-4DB2-BD59-A6C34878D82A}">
                    <a16:rowId xmlns:a16="http://schemas.microsoft.com/office/drawing/2014/main" val="60600140"/>
                  </a:ext>
                </a:extLst>
              </a:tr>
              <a:tr h="689606">
                <a:tc>
                  <a:txBody>
                    <a:bodyPr/>
                    <a:lstStyle/>
                    <a:p>
                      <a:r>
                        <a:rPr lang="en-US" sz="1800"/>
                        <a:t>EAS Equipment Updates to Support FCC Requirements</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solidFill>
                            <a:srgbClr val="000000"/>
                          </a:solidFill>
                        </a:rPr>
                        <a:t>Firmware upgrades for capable equipment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a:ln>
                            <a:noFill/>
                          </a:ln>
                          <a:solidFill>
                            <a:srgbClr val="000000"/>
                          </a:solidFill>
                          <a:effectLst/>
                          <a:uLnTx/>
                          <a:uFillTx/>
                        </a:rPr>
                        <a:t>Replacement EAS equipment/monitoring</a:t>
                      </a:r>
                      <a:endParaRPr kumimoji="0" lang="en-US" sz="1800" b="0" i="0" u="none" strike="noStrike" kern="1200" cap="none" spc="0" normalizeH="0" baseline="0" noProof="0">
                        <a:ln>
                          <a:noFill/>
                        </a:ln>
                        <a:solidFill>
                          <a:srgbClr val="000000"/>
                        </a:solidFill>
                        <a:effectLst/>
                        <a:uLnTx/>
                        <a:uFillTx/>
                        <a:ea typeface="Times New Roman" panose="02020603050405020304" pitchFamily="18" charset="0"/>
                        <a:cs typeface="+mn-cs"/>
                      </a:endParaRPr>
                    </a:p>
                  </a:txBody>
                  <a:tcPr/>
                </a:tc>
                <a:extLst>
                  <a:ext uri="{0D108BD9-81ED-4DB2-BD59-A6C34878D82A}">
                    <a16:rowId xmlns:a16="http://schemas.microsoft.com/office/drawing/2014/main" val="3734542606"/>
                  </a:ext>
                </a:extLst>
              </a:tr>
              <a:tr h="1166251">
                <a:tc>
                  <a:txBody>
                    <a:bodyPr/>
                    <a:lstStyle/>
                    <a:p>
                      <a:r>
                        <a:rPr lang="en-US" sz="1800"/>
                        <a:t>Streaming and IP Conversion</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a:ln>
                            <a:noFill/>
                          </a:ln>
                          <a:solidFill>
                            <a:srgbClr val="000000"/>
                          </a:solidFill>
                          <a:effectLst/>
                          <a:uLnTx/>
                          <a:uFillTx/>
                        </a:rPr>
                        <a:t>Internet Access and Redundancy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a:ln>
                            <a:noFill/>
                          </a:ln>
                          <a:solidFill>
                            <a:srgbClr val="000000"/>
                          </a:solidFill>
                          <a:effectLst/>
                          <a:uLnTx/>
                          <a:uFillTx/>
                        </a:rPr>
                        <a:t>Systems and Cloud Services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a:ln>
                            <a:noFill/>
                          </a:ln>
                          <a:solidFill>
                            <a:srgbClr val="000000"/>
                          </a:solidFill>
                          <a:effectLst/>
                          <a:uLnTx/>
                          <a:uFillTx/>
                        </a:rPr>
                        <a:t>Content Delivery Networks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a:ln>
                            <a:noFill/>
                          </a:ln>
                          <a:solidFill>
                            <a:srgbClr val="000000"/>
                          </a:solidFill>
                          <a:effectLst/>
                          <a:uLnTx/>
                          <a:uFillTx/>
                        </a:rPr>
                        <a:t>Security</a:t>
                      </a:r>
                      <a:endParaRPr kumimoji="0" lang="en-US" sz="1800" b="0" i="0" u="none" strike="noStrike" kern="1200" cap="none" spc="0" normalizeH="0" baseline="0" noProof="0">
                        <a:ln>
                          <a:noFill/>
                        </a:ln>
                        <a:solidFill>
                          <a:srgbClr val="000000"/>
                        </a:solidFill>
                        <a:effectLst/>
                        <a:uLnTx/>
                        <a:uFillTx/>
                        <a:ea typeface="Times New Roman" panose="02020603050405020304" pitchFamily="18" charset="0"/>
                        <a:cs typeface="+mn-cs"/>
                      </a:endParaRPr>
                    </a:p>
                  </a:txBody>
                  <a:tcPr/>
                </a:tc>
                <a:extLst>
                  <a:ext uri="{0D108BD9-81ED-4DB2-BD59-A6C34878D82A}">
                    <a16:rowId xmlns:a16="http://schemas.microsoft.com/office/drawing/2014/main" val="677663349"/>
                  </a:ext>
                </a:extLst>
              </a:tr>
            </a:tbl>
          </a:graphicData>
        </a:graphic>
      </p:graphicFrame>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61</a:t>
            </a:fld>
            <a:endParaRPr lang="en-US"/>
          </a:p>
        </p:txBody>
      </p:sp>
    </p:spTree>
    <p:extLst>
      <p:ext uri="{BB962C8B-B14F-4D97-AF65-F5344CB8AC3E}">
        <p14:creationId xmlns:p14="http://schemas.microsoft.com/office/powerpoint/2010/main" val="13056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10" presetClass="exit" presetSubtype="0" fill="hold" nodeType="with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F074B4-0BBF-C29C-2A07-31A1B34D0C21}"/>
              </a:ext>
            </a:extLst>
          </p:cNvPr>
          <p:cNvSpPr>
            <a:spLocks noGrp="1"/>
          </p:cNvSpPr>
          <p:nvPr>
            <p:ph type="title"/>
          </p:nvPr>
        </p:nvSpPr>
        <p:spPr>
          <a:xfrm>
            <a:off x="6619773" y="1215594"/>
            <a:ext cx="5180930" cy="743347"/>
          </a:xfrm>
        </p:spPr>
        <p:txBody>
          <a:bodyPr>
            <a:noAutofit/>
          </a:bodyPr>
          <a:lstStyle/>
          <a:p>
            <a:pPr algn="l"/>
            <a:r>
              <a:rPr lang="en-US" sz="2800">
                <a:latin typeface="Franklin Gothic Medium" panose="020B0603020102020204" pitchFamily="34" charset="0"/>
              </a:rPr>
              <a:t>Best Practices for EAS Integration for Radio Stations</a:t>
            </a:r>
          </a:p>
        </p:txBody>
      </p:sp>
      <p:sp>
        <p:nvSpPr>
          <p:cNvPr id="4" name="Content Placeholder 3">
            <a:extLst>
              <a:ext uri="{FF2B5EF4-FFF2-40B4-BE49-F238E27FC236}">
                <a16:creationId xmlns:a16="http://schemas.microsoft.com/office/drawing/2014/main" id="{26E4B812-0544-8ACE-8F16-4B130835ABDF}"/>
              </a:ext>
            </a:extLst>
          </p:cNvPr>
          <p:cNvSpPr>
            <a:spLocks noGrp="1"/>
          </p:cNvSpPr>
          <p:nvPr>
            <p:ph sz="half" idx="1"/>
          </p:nvPr>
        </p:nvSpPr>
        <p:spPr>
          <a:xfrm>
            <a:off x="6619773" y="2159000"/>
            <a:ext cx="5268383" cy="3117335"/>
          </a:xfrm>
        </p:spPr>
        <p:txBody>
          <a:bodyPr/>
          <a:lstStyle/>
          <a:p>
            <a:pPr marL="0" indent="0">
              <a:buNone/>
            </a:pPr>
            <a:r>
              <a:rPr lang="en-US" sz="2000">
                <a:solidFill>
                  <a:srgbClr val="3E3E3F"/>
                </a:solidFill>
                <a:latin typeface="Franklin Gothic Book" panose="020B0503020102020204" pitchFamily="34" charset="0"/>
                <a:ea typeface="Source Sans Pro" panose="020B0503030403020204" pitchFamily="34" charset="0"/>
              </a:rPr>
              <a:t>EAS is a system for broadcasting emergency alerts to the public</a:t>
            </a:r>
          </a:p>
          <a:p>
            <a:pPr indent="-342900">
              <a:buFont typeface="Wingdings" panose="05000000000000000000" pitchFamily="2" charset="2"/>
              <a:buChar char="§"/>
            </a:pPr>
            <a:r>
              <a:rPr lang="en-US" sz="2000">
                <a:solidFill>
                  <a:srgbClr val="3E3E3F"/>
                </a:solidFill>
                <a:latin typeface="Franklin Gothic Book" panose="020B0503020102020204" pitchFamily="34" charset="0"/>
                <a:ea typeface="Source Sans Pro" panose="020B0503030403020204" pitchFamily="34" charset="0"/>
              </a:rPr>
              <a:t>Integration enables seamless transmission of emergency messages during regular programming</a:t>
            </a:r>
          </a:p>
          <a:p>
            <a:pPr indent="-342900">
              <a:buFont typeface="Wingdings" panose="05000000000000000000" pitchFamily="2" charset="2"/>
              <a:buChar char="§"/>
            </a:pPr>
            <a:r>
              <a:rPr lang="en-US" sz="2000">
                <a:solidFill>
                  <a:srgbClr val="3E3E3F"/>
                </a:solidFill>
                <a:latin typeface="Franklin Gothic Book" panose="020B0503020102020204" pitchFamily="34" charset="0"/>
                <a:ea typeface="Source Sans Pro" panose="020B0503030403020204" pitchFamily="34" charset="0"/>
              </a:rPr>
              <a:t>Best practices ensure compliance, hardware, and software optimization, and effective message delivery</a:t>
            </a:r>
          </a:p>
        </p:txBody>
      </p:sp>
      <p:pic>
        <p:nvPicPr>
          <p:cNvPr id="10" name="Picture 9" descr="A group of firefighters in front of a building with fire damage setting up ladders.&#10;">
            <a:extLst>
              <a:ext uri="{FF2B5EF4-FFF2-40B4-BE49-F238E27FC236}">
                <a16:creationId xmlns:a16="http://schemas.microsoft.com/office/drawing/2014/main" id="{984C06AF-032F-CE23-6648-9CAB3ADA51E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533" r="22802"/>
          <a:stretch/>
        </p:blipFill>
        <p:spPr>
          <a:xfrm>
            <a:off x="1" y="0"/>
            <a:ext cx="6096000" cy="6858000"/>
          </a:xfrm>
          <a:prstGeom prst="rect">
            <a:avLst/>
          </a:prstGeom>
        </p:spPr>
      </p:pic>
      <p:sp>
        <p:nvSpPr>
          <p:cNvPr id="2" name="Footer Placeholder 1">
            <a:extLst>
              <a:ext uri="{FF2B5EF4-FFF2-40B4-BE49-F238E27FC236}">
                <a16:creationId xmlns:a16="http://schemas.microsoft.com/office/drawing/2014/main" id="{312022C2-B17E-63E4-4908-93ED884F04A7}"/>
              </a:ext>
            </a:extLst>
          </p:cNvPr>
          <p:cNvSpPr>
            <a:spLocks noGrp="1"/>
          </p:cNvSpPr>
          <p:nvPr>
            <p:ph type="ftr" sz="quarter" idx="11"/>
          </p:nvPr>
        </p:nvSpPr>
        <p:spPr/>
        <p:txBody>
          <a:bodyPr/>
          <a:lstStyle/>
          <a:p>
            <a:r>
              <a:rPr lang="en-US"/>
              <a:t>Federal Emergency Management Agency</a:t>
            </a:r>
          </a:p>
        </p:txBody>
      </p:sp>
      <p:sp>
        <p:nvSpPr>
          <p:cNvPr id="3" name="Slide Number Placeholder 2">
            <a:extLst>
              <a:ext uri="{FF2B5EF4-FFF2-40B4-BE49-F238E27FC236}">
                <a16:creationId xmlns:a16="http://schemas.microsoft.com/office/drawing/2014/main" id="{A25D92C7-0C1D-9645-AA67-4E2B66FE2428}"/>
              </a:ext>
            </a:extLst>
          </p:cNvPr>
          <p:cNvSpPr>
            <a:spLocks noGrp="1"/>
          </p:cNvSpPr>
          <p:nvPr>
            <p:ph type="sldNum" sz="quarter" idx="12"/>
          </p:nvPr>
        </p:nvSpPr>
        <p:spPr/>
        <p:txBody>
          <a:bodyPr/>
          <a:lstStyle/>
          <a:p>
            <a:fld id="{8FCC257D-A786-9244-9E17-CE618C8B9275}" type="slidenum">
              <a:rPr lang="en-US" smtClean="0"/>
              <a:pPr/>
              <a:t>62</a:t>
            </a:fld>
            <a:endParaRPr lang="en-US"/>
          </a:p>
        </p:txBody>
      </p:sp>
    </p:spTree>
    <p:extLst>
      <p:ext uri="{BB962C8B-B14F-4D97-AF65-F5344CB8AC3E}">
        <p14:creationId xmlns:p14="http://schemas.microsoft.com/office/powerpoint/2010/main" val="121049889"/>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mergency Alert System logo" hidden="1">
            <a:extLst>
              <a:ext uri="{FF2B5EF4-FFF2-40B4-BE49-F238E27FC236}">
                <a16:creationId xmlns:a16="http://schemas.microsoft.com/office/drawing/2014/main" id="{CC96F9A9-089D-9D09-74EB-E765A84249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633913" y="2796381"/>
            <a:ext cx="2924175" cy="1562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Best Practices for EAS Integration for Radio Stations</a:t>
            </a:r>
          </a:p>
        </p:txBody>
      </p:sp>
      <p:sp>
        <p:nvSpPr>
          <p:cNvPr id="5" name="Rectangle 4">
            <a:extLst>
              <a:ext uri="{FF2B5EF4-FFF2-40B4-BE49-F238E27FC236}">
                <a16:creationId xmlns:a16="http://schemas.microsoft.com/office/drawing/2014/main" id="{52836F89-125C-C1C9-A55F-E795A0916372}"/>
              </a:ext>
            </a:extLst>
          </p:cNvPr>
          <p:cNvSpPr/>
          <p:nvPr/>
        </p:nvSpPr>
        <p:spPr>
          <a:xfrm>
            <a:off x="814229" y="1456174"/>
            <a:ext cx="7207980" cy="3229855"/>
          </a:xfrm>
          <a:prstGeom prst="rect">
            <a:avLst/>
          </a:prstGeom>
          <a:solidFill>
            <a:schemeClr val="accent3">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a:solidFill>
                  <a:schemeClr val="tx2"/>
                </a:solidFill>
                <a:ea typeface="Source Sans Pro" panose="020B0503030403020204" pitchFamily="34" charset="0"/>
              </a:rPr>
              <a:t>Agenda</a:t>
            </a:r>
            <a:r>
              <a:rPr lang="en-US" sz="2000" b="1">
                <a:solidFill>
                  <a:srgbClr val="0062A7"/>
                </a:solidFill>
                <a:ea typeface="Source Sans Pro" panose="020B0503030403020204" pitchFamily="34" charset="0"/>
              </a:rPr>
              <a:t>:</a:t>
            </a:r>
            <a:endParaRPr lang="en-US" sz="2000">
              <a:solidFill>
                <a:srgbClr val="0062A7"/>
              </a:solidFill>
              <a:ea typeface="Source Sans Pro" panose="020B0503030403020204" pitchFamily="34" charset="0"/>
            </a:endParaRP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Provide an overview of the EAS, regulatory requirements, hardware and software</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Discuss strategies for seamless integration of EAS alerts within regular programming</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Consider leveraging RDS and HD Radio for EAS messaging and advanced emergency alerting</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Understand new FCC regulations, such as higher power for transmission and CAP messaging</a:t>
            </a:r>
          </a:p>
          <a:p>
            <a:pPr marL="285750" indent="-285750">
              <a:buFont typeface="Arial" panose="020B0604020202020204" pitchFamily="34" charset="0"/>
              <a:buChar char="•"/>
            </a:pPr>
            <a:endParaRPr lang="en-US" sz="2000">
              <a:solidFill>
                <a:srgbClr val="3E3E3F"/>
              </a:solidFill>
              <a:ea typeface="Source Sans Pro" panose="020B0503030403020204" pitchFamily="34" charset="0"/>
            </a:endParaRPr>
          </a:p>
          <a:p>
            <a:endParaRPr lang="en-US" sz="2000">
              <a:solidFill>
                <a:srgbClr val="3E3E3F"/>
              </a:solidFill>
              <a:ea typeface="Source Sans Pro" panose="020B0503030403020204" pitchFamily="34" charset="0"/>
            </a:endParaRPr>
          </a:p>
        </p:txBody>
      </p:sp>
      <p:sp>
        <p:nvSpPr>
          <p:cNvPr id="8" name="Rectangle 7">
            <a:extLst>
              <a:ext uri="{FF2B5EF4-FFF2-40B4-BE49-F238E27FC236}">
                <a16:creationId xmlns:a16="http://schemas.microsoft.com/office/drawing/2014/main" id="{23878781-F69B-4A3D-B0C4-ED7CB4C24F59}"/>
              </a:ext>
            </a:extLst>
          </p:cNvPr>
          <p:cNvSpPr/>
          <p:nvPr/>
        </p:nvSpPr>
        <p:spPr>
          <a:xfrm>
            <a:off x="8222134" y="1456174"/>
            <a:ext cx="3231682" cy="1324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Consider:</a:t>
            </a:r>
          </a:p>
          <a:p>
            <a:r>
              <a:rPr lang="en-US">
                <a:solidFill>
                  <a:schemeClr val="bg1"/>
                </a:solidFill>
                <a:ea typeface="Source Sans Pro" panose="020B0503030403020204" pitchFamily="34" charset="0"/>
              </a:rPr>
              <a:t>How will enhanced emergency information alerting benefit your listenership?</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63</a:t>
            </a:fld>
            <a:endParaRPr lang="en-US"/>
          </a:p>
        </p:txBody>
      </p:sp>
    </p:spTree>
    <p:extLst>
      <p:ext uri="{BB962C8B-B14F-4D97-AF65-F5344CB8AC3E}">
        <p14:creationId xmlns:p14="http://schemas.microsoft.com/office/powerpoint/2010/main" val="1568787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Regulatory Requirements for EAS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64</a:t>
            </a:fld>
            <a:endParaRPr lang="en-US"/>
          </a:p>
        </p:txBody>
      </p:sp>
      <p:pic>
        <p:nvPicPr>
          <p:cNvPr id="12" name="Picture 11" descr="Table showing the EAS equipment requirements for AM and FM, Digital AM and FM, Analog and Digital FM Class D, Analog and Digital LPFM, DTV, Analog and digital class A TV, and Analog and Digital LPTV stations.">
            <a:extLst>
              <a:ext uri="{FF2B5EF4-FFF2-40B4-BE49-F238E27FC236}">
                <a16:creationId xmlns:a16="http://schemas.microsoft.com/office/drawing/2014/main" id="{3EC77B89-7239-E031-4B49-E1820DEB492D}"/>
              </a:ext>
            </a:extLst>
          </p:cNvPr>
          <p:cNvPicPr>
            <a:picLocks noChangeAspect="1"/>
          </p:cNvPicPr>
          <p:nvPr/>
        </p:nvPicPr>
        <p:blipFill>
          <a:blip r:embed="rId3"/>
          <a:stretch>
            <a:fillRect/>
          </a:stretch>
        </p:blipFill>
        <p:spPr>
          <a:xfrm>
            <a:off x="666708" y="2198103"/>
            <a:ext cx="10867897" cy="2853582"/>
          </a:xfrm>
          <a:prstGeom prst="rect">
            <a:avLst/>
          </a:prstGeom>
        </p:spPr>
      </p:pic>
      <p:sp>
        <p:nvSpPr>
          <p:cNvPr id="3" name="Rectangle 2">
            <a:extLst>
              <a:ext uri="{FF2B5EF4-FFF2-40B4-BE49-F238E27FC236}">
                <a16:creationId xmlns:a16="http://schemas.microsoft.com/office/drawing/2014/main" id="{2CE48748-B33A-1A91-EA1F-5CAE10AFBD21}"/>
              </a:ext>
            </a:extLst>
          </p:cNvPr>
          <p:cNvSpPr/>
          <p:nvPr/>
        </p:nvSpPr>
        <p:spPr>
          <a:xfrm>
            <a:off x="738180" y="1479312"/>
            <a:ext cx="10787109" cy="61983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Source Sans Pro" panose="020B0503030403020204" pitchFamily="34" charset="0"/>
              </a:rPr>
              <a:t>Analog and Digital Broadcast Station EAS Equipment Deployment Requirements</a:t>
            </a:r>
          </a:p>
        </p:txBody>
      </p:sp>
      <p:sp>
        <p:nvSpPr>
          <p:cNvPr id="5" name="TextBox 4">
            <a:extLst>
              <a:ext uri="{FF2B5EF4-FFF2-40B4-BE49-F238E27FC236}">
                <a16:creationId xmlns:a16="http://schemas.microsoft.com/office/drawing/2014/main" id="{D513B473-ED1A-5CA5-E927-BFF7BA5E554E}"/>
              </a:ext>
            </a:extLst>
          </p:cNvPr>
          <p:cNvSpPr txBox="1"/>
          <p:nvPr/>
        </p:nvSpPr>
        <p:spPr>
          <a:xfrm>
            <a:off x="666708" y="5047532"/>
            <a:ext cx="10877210" cy="307777"/>
          </a:xfrm>
          <a:prstGeom prst="rect">
            <a:avLst/>
          </a:prstGeom>
          <a:solidFill>
            <a:schemeClr val="bg1">
              <a:lumMod val="95000"/>
            </a:schemeClr>
          </a:solidFill>
          <a:ln>
            <a:solidFill>
              <a:schemeClr val="bg1">
                <a:lumMod val="95000"/>
              </a:schemeClr>
            </a:solidFill>
          </a:ln>
        </p:spPr>
        <p:txBody>
          <a:bodyPr wrap="square" rtlCol="0">
            <a:spAutoFit/>
          </a:bodyPr>
          <a:lstStyle/>
          <a:p>
            <a:pPr algn="ctr"/>
            <a:r>
              <a:rPr lang="en-US" sz="1400" b="0" i="0" u="none" strike="noStrike">
                <a:solidFill>
                  <a:schemeClr val="tx1">
                    <a:lumMod val="75000"/>
                    <a:lumOff val="25000"/>
                  </a:schemeClr>
                </a:solidFill>
                <a:effectLst/>
                <a:latin typeface="Helvetica Neue"/>
              </a:rPr>
              <a:t>Note: An Intermediary Device refers to a receiver that can take CAP EAS messages and construct a visual message for the consumer.</a:t>
            </a:r>
            <a:r>
              <a:rPr lang="en-US" sz="1400" b="0" i="0">
                <a:solidFill>
                  <a:schemeClr val="tx1">
                    <a:lumMod val="75000"/>
                    <a:lumOff val="25000"/>
                  </a:schemeClr>
                </a:solidFill>
                <a:effectLst/>
                <a:latin typeface="Helvetica Neue"/>
              </a:rPr>
              <a:t>​</a:t>
            </a:r>
            <a:endParaRPr lang="en-US" sz="1400">
              <a:solidFill>
                <a:schemeClr val="tx1">
                  <a:lumMod val="75000"/>
                  <a:lumOff val="25000"/>
                </a:schemeClr>
              </a:solidFill>
            </a:endParaRPr>
          </a:p>
        </p:txBody>
      </p:sp>
    </p:spTree>
    <p:extLst>
      <p:ext uri="{BB962C8B-B14F-4D97-AF65-F5344CB8AC3E}">
        <p14:creationId xmlns:p14="http://schemas.microsoft.com/office/powerpoint/2010/main" val="4286820509"/>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5B1479-440A-D432-A4AD-4C7ABCE717A0}"/>
              </a:ext>
            </a:extLst>
          </p:cNvPr>
          <p:cNvSpPr>
            <a:spLocks noGrp="1"/>
          </p:cNvSpPr>
          <p:nvPr>
            <p:ph type="title"/>
          </p:nvPr>
        </p:nvSpPr>
        <p:spPr/>
        <p:txBody>
          <a:bodyPr/>
          <a:lstStyle/>
          <a:p>
            <a:r>
              <a:rPr lang="en-US"/>
              <a:t>Regulatory Requirements for EAS</a:t>
            </a:r>
          </a:p>
        </p:txBody>
      </p:sp>
      <p:pic>
        <p:nvPicPr>
          <p:cNvPr id="6" name="Picture 5" descr="Image of FCC website with the Code of Federal Regulations (eCFR system) for Title 47 / Chapter 1 / Subchapter A / Part 11 - Emergency Alert System (EAS)">
            <a:extLst>
              <a:ext uri="{FF2B5EF4-FFF2-40B4-BE49-F238E27FC236}">
                <a16:creationId xmlns:a16="http://schemas.microsoft.com/office/drawing/2014/main" id="{1DCE3CBB-C6D0-40D1-3944-C35C470BFCE6}"/>
              </a:ext>
            </a:extLst>
          </p:cNvPr>
          <p:cNvPicPr>
            <a:picLocks noChangeAspect="1"/>
          </p:cNvPicPr>
          <p:nvPr/>
        </p:nvPicPr>
        <p:blipFill>
          <a:blip r:embed="rId3"/>
          <a:stretch>
            <a:fillRect/>
          </a:stretch>
        </p:blipFill>
        <p:spPr>
          <a:xfrm>
            <a:off x="1118173" y="1444751"/>
            <a:ext cx="5777302" cy="4339020"/>
          </a:xfrm>
          <a:prstGeom prst="rect">
            <a:avLst/>
          </a:prstGeom>
        </p:spPr>
      </p:pic>
      <p:pic>
        <p:nvPicPr>
          <p:cNvPr id="7" name="Picture 6" descr="Image of FCC Web site for EAS Test Reporting System (ETRS)" hidden="1">
            <a:extLst>
              <a:ext uri="{FF2B5EF4-FFF2-40B4-BE49-F238E27FC236}">
                <a16:creationId xmlns:a16="http://schemas.microsoft.com/office/drawing/2014/main" id="{053F655B-C67B-A6FD-ECA9-872560BA13DD}"/>
              </a:ext>
            </a:extLst>
          </p:cNvPr>
          <p:cNvPicPr>
            <a:picLocks noChangeAspect="1"/>
          </p:cNvPicPr>
          <p:nvPr/>
        </p:nvPicPr>
        <p:blipFill>
          <a:blip r:embed="rId4"/>
          <a:stretch>
            <a:fillRect/>
          </a:stretch>
        </p:blipFill>
        <p:spPr>
          <a:xfrm>
            <a:off x="1118173" y="1506905"/>
            <a:ext cx="5897224" cy="4310836"/>
          </a:xfrm>
          <a:prstGeom prst="rect">
            <a:avLst/>
          </a:prstGeom>
        </p:spPr>
      </p:pic>
      <p:sp>
        <p:nvSpPr>
          <p:cNvPr id="5" name="Rectangle 4">
            <a:extLst>
              <a:ext uri="{FF2B5EF4-FFF2-40B4-BE49-F238E27FC236}">
                <a16:creationId xmlns:a16="http://schemas.microsoft.com/office/drawing/2014/main" id="{AAAE7830-BEC1-296E-0C2A-4BD058ED8848}"/>
              </a:ext>
            </a:extLst>
          </p:cNvPr>
          <p:cNvSpPr/>
          <p:nvPr/>
        </p:nvSpPr>
        <p:spPr>
          <a:xfrm>
            <a:off x="7177549" y="1907459"/>
            <a:ext cx="4421416" cy="35936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ea typeface="Source Sans Pro" panose="020B0503030403020204" pitchFamily="34" charset="0"/>
              </a:rPr>
              <a:t>Regulatory Requirements:</a:t>
            </a:r>
          </a:p>
          <a:p>
            <a:pPr marL="285750" indent="-285750">
              <a:buFont typeface="Arial" panose="020B0604020202020204" pitchFamily="34" charset="0"/>
              <a:buChar char="•"/>
            </a:pPr>
            <a:r>
              <a:rPr lang="en-US" sz="2000">
                <a:effectLst/>
                <a:ea typeface="Times New Roman" panose="02020603050405020304" pitchFamily="18" charset="0"/>
              </a:rPr>
              <a:t>CAP Messaging</a:t>
            </a:r>
          </a:p>
          <a:p>
            <a:pPr marL="285750" indent="-285750">
              <a:buFont typeface="Arial" panose="020B0604020202020204" pitchFamily="34" charset="0"/>
              <a:buChar char="•"/>
            </a:pPr>
            <a:r>
              <a:rPr lang="en-US" sz="2000">
                <a:ea typeface="Times New Roman" panose="02020603050405020304" pitchFamily="18" charset="0"/>
              </a:rPr>
              <a:t>State and Regional EAS Plans;</a:t>
            </a:r>
          </a:p>
          <a:p>
            <a:pPr marL="285750" indent="-285750">
              <a:buFont typeface="Arial" panose="020B0604020202020204" pitchFamily="34" charset="0"/>
              <a:buChar char="•"/>
            </a:pPr>
            <a:r>
              <a:rPr lang="en-US" sz="2000">
                <a:effectLst/>
                <a:ea typeface="Times New Roman" panose="02020603050405020304" pitchFamily="18" charset="0"/>
              </a:rPr>
              <a:t>Alert origination, duration, and prioritization</a:t>
            </a:r>
          </a:p>
          <a:p>
            <a:pPr marL="285750" indent="-285750">
              <a:buFont typeface="Arial" panose="020B0604020202020204" pitchFamily="34" charset="0"/>
              <a:buChar char="•"/>
            </a:pPr>
            <a:r>
              <a:rPr lang="en-US" sz="2000">
                <a:effectLst/>
                <a:ea typeface="Times New Roman" panose="02020603050405020304" pitchFamily="18" charset="0"/>
              </a:rPr>
              <a:t>Testing:</a:t>
            </a:r>
          </a:p>
          <a:p>
            <a:pPr marL="742950" lvl="1" indent="-285750">
              <a:buFont typeface="Arial" panose="020B0604020202020204" pitchFamily="34" charset="0"/>
              <a:buChar char="•"/>
            </a:pPr>
            <a:r>
              <a:rPr lang="en-US" sz="2000">
                <a:ea typeface="Times New Roman" panose="02020603050405020304" pitchFamily="18" charset="0"/>
              </a:rPr>
              <a:t>RWT = Required Weekly Testing</a:t>
            </a:r>
          </a:p>
          <a:p>
            <a:pPr marL="742950" lvl="1" indent="-285750">
              <a:buFont typeface="Arial" panose="020B0604020202020204" pitchFamily="34" charset="0"/>
              <a:buChar char="•"/>
            </a:pPr>
            <a:r>
              <a:rPr lang="en-US" sz="2000">
                <a:effectLst/>
                <a:ea typeface="Times New Roman" panose="02020603050405020304" pitchFamily="18" charset="0"/>
              </a:rPr>
              <a:t>RMT = Required Monthly Testing</a:t>
            </a:r>
          </a:p>
          <a:p>
            <a:pPr marL="742950" lvl="1" indent="-285750">
              <a:buFont typeface="Arial" panose="020B0604020202020204" pitchFamily="34" charset="0"/>
              <a:buChar char="•"/>
            </a:pPr>
            <a:r>
              <a:rPr lang="en-US" sz="2000">
                <a:effectLst/>
                <a:ea typeface="Times New Roman" panose="02020603050405020304" pitchFamily="18" charset="0"/>
              </a:rPr>
              <a:t>NPT = National Periodic Testing</a:t>
            </a:r>
          </a:p>
          <a:p>
            <a:pPr marL="285750" indent="-285750">
              <a:buFont typeface="Arial" panose="020B0604020202020204" pitchFamily="34" charset="0"/>
              <a:buChar char="•"/>
            </a:pPr>
            <a:r>
              <a:rPr lang="en-US" sz="2000">
                <a:ea typeface="Times New Roman" panose="02020603050405020304" pitchFamily="18" charset="0"/>
              </a:rPr>
              <a:t>Reporting and Maintaining Records </a:t>
            </a:r>
          </a:p>
        </p:txBody>
      </p:sp>
      <p:sp>
        <p:nvSpPr>
          <p:cNvPr id="4" name="Slide Number Placeholder 3">
            <a:extLst>
              <a:ext uri="{FF2B5EF4-FFF2-40B4-BE49-F238E27FC236}">
                <a16:creationId xmlns:a16="http://schemas.microsoft.com/office/drawing/2014/main" id="{636DE0BE-6849-41EB-4A04-E0FE61E65FF3}"/>
              </a:ext>
            </a:extLst>
          </p:cNvPr>
          <p:cNvSpPr>
            <a:spLocks noGrp="1"/>
          </p:cNvSpPr>
          <p:nvPr>
            <p:ph type="sldNum" sz="quarter" idx="12"/>
          </p:nvPr>
        </p:nvSpPr>
        <p:spPr/>
        <p:txBody>
          <a:bodyPr/>
          <a:lstStyle/>
          <a:p>
            <a:fld id="{8FCC257D-A786-9244-9E17-CE618C8B9275}" type="slidenum">
              <a:rPr lang="en-US" smtClean="0"/>
              <a:pPr/>
              <a:t>65</a:t>
            </a:fld>
            <a:endParaRPr lang="en-US"/>
          </a:p>
        </p:txBody>
      </p:sp>
    </p:spTree>
    <p:extLst>
      <p:ext uri="{BB962C8B-B14F-4D97-AF65-F5344CB8AC3E}">
        <p14:creationId xmlns:p14="http://schemas.microsoft.com/office/powerpoint/2010/main" val="498046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5B1479-440A-D432-A4AD-4C7ABCE717A0}"/>
              </a:ext>
            </a:extLst>
          </p:cNvPr>
          <p:cNvSpPr>
            <a:spLocks noGrp="1"/>
          </p:cNvSpPr>
          <p:nvPr>
            <p:ph type="title"/>
          </p:nvPr>
        </p:nvSpPr>
        <p:spPr/>
        <p:txBody>
          <a:bodyPr/>
          <a:lstStyle/>
          <a:p>
            <a:r>
              <a:rPr lang="en-US"/>
              <a:t>Regulatory Requirements for EAS</a:t>
            </a:r>
          </a:p>
        </p:txBody>
      </p:sp>
      <p:pic>
        <p:nvPicPr>
          <p:cNvPr id="6" name="Picture 5" descr="Image of FCC website with the Code of Federal Regulations (eCFR system) for Title 47 / Chapter 1 / Subchapter A / Part 11 - Emergency Alert System (EAS)">
            <a:extLst>
              <a:ext uri="{FF2B5EF4-FFF2-40B4-BE49-F238E27FC236}">
                <a16:creationId xmlns:a16="http://schemas.microsoft.com/office/drawing/2014/main" id="{1DCE3CBB-C6D0-40D1-3944-C35C470BFCE6}"/>
              </a:ext>
            </a:extLst>
          </p:cNvPr>
          <p:cNvPicPr>
            <a:picLocks noChangeAspect="1"/>
          </p:cNvPicPr>
          <p:nvPr/>
        </p:nvPicPr>
        <p:blipFill>
          <a:blip r:embed="rId3"/>
          <a:stretch>
            <a:fillRect/>
          </a:stretch>
        </p:blipFill>
        <p:spPr>
          <a:xfrm>
            <a:off x="1118173" y="1444751"/>
            <a:ext cx="5777302" cy="4339020"/>
          </a:xfrm>
          <a:prstGeom prst="rect">
            <a:avLst/>
          </a:prstGeom>
        </p:spPr>
      </p:pic>
      <p:pic>
        <p:nvPicPr>
          <p:cNvPr id="7" name="Picture 6" descr="Image of FCC Web site for EAS Test Reporting System (ETRS)">
            <a:extLst>
              <a:ext uri="{FF2B5EF4-FFF2-40B4-BE49-F238E27FC236}">
                <a16:creationId xmlns:a16="http://schemas.microsoft.com/office/drawing/2014/main" id="{053F655B-C67B-A6FD-ECA9-872560BA13DD}"/>
              </a:ext>
            </a:extLst>
          </p:cNvPr>
          <p:cNvPicPr>
            <a:picLocks noChangeAspect="1"/>
          </p:cNvPicPr>
          <p:nvPr/>
        </p:nvPicPr>
        <p:blipFill>
          <a:blip r:embed="rId4"/>
          <a:stretch>
            <a:fillRect/>
          </a:stretch>
        </p:blipFill>
        <p:spPr>
          <a:xfrm>
            <a:off x="1118173" y="1506905"/>
            <a:ext cx="5897224" cy="4310836"/>
          </a:xfrm>
          <a:prstGeom prst="rect">
            <a:avLst/>
          </a:prstGeom>
        </p:spPr>
      </p:pic>
      <p:sp>
        <p:nvSpPr>
          <p:cNvPr id="5" name="Rectangle 4">
            <a:extLst>
              <a:ext uri="{FF2B5EF4-FFF2-40B4-BE49-F238E27FC236}">
                <a16:creationId xmlns:a16="http://schemas.microsoft.com/office/drawing/2014/main" id="{AAAE7830-BEC1-296E-0C2A-4BD058ED8848}"/>
              </a:ext>
            </a:extLst>
          </p:cNvPr>
          <p:cNvSpPr/>
          <p:nvPr/>
        </p:nvSpPr>
        <p:spPr>
          <a:xfrm>
            <a:off x="7177549" y="1907459"/>
            <a:ext cx="4421416" cy="35936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ea typeface="Source Sans Pro" panose="020B0503030403020204" pitchFamily="34" charset="0"/>
              </a:rPr>
              <a:t>Regulatory Requirements:</a:t>
            </a:r>
          </a:p>
          <a:p>
            <a:pPr marL="285750" indent="-285750">
              <a:buFont typeface="Arial" panose="020B0604020202020204" pitchFamily="34" charset="0"/>
              <a:buChar char="•"/>
            </a:pPr>
            <a:r>
              <a:rPr lang="en-US" sz="2000">
                <a:effectLst/>
                <a:ea typeface="Times New Roman" panose="02020603050405020304" pitchFamily="18" charset="0"/>
              </a:rPr>
              <a:t>CAP Messaging</a:t>
            </a:r>
          </a:p>
          <a:p>
            <a:pPr marL="285750" indent="-285750">
              <a:buFont typeface="Arial" panose="020B0604020202020204" pitchFamily="34" charset="0"/>
              <a:buChar char="•"/>
            </a:pPr>
            <a:r>
              <a:rPr lang="en-US" sz="2000">
                <a:ea typeface="Times New Roman" panose="02020603050405020304" pitchFamily="18" charset="0"/>
              </a:rPr>
              <a:t>State and Regional EAS Plans;</a:t>
            </a:r>
          </a:p>
          <a:p>
            <a:pPr marL="285750" indent="-285750">
              <a:buFont typeface="Arial" panose="020B0604020202020204" pitchFamily="34" charset="0"/>
              <a:buChar char="•"/>
            </a:pPr>
            <a:r>
              <a:rPr lang="en-US" sz="2000">
                <a:effectLst/>
                <a:ea typeface="Times New Roman" panose="02020603050405020304" pitchFamily="18" charset="0"/>
              </a:rPr>
              <a:t>Alert origination, duration, and prioritization</a:t>
            </a:r>
          </a:p>
          <a:p>
            <a:pPr marL="285750" indent="-285750">
              <a:buFont typeface="Arial" panose="020B0604020202020204" pitchFamily="34" charset="0"/>
              <a:buChar char="•"/>
            </a:pPr>
            <a:r>
              <a:rPr lang="en-US" sz="2000">
                <a:effectLst/>
                <a:ea typeface="Times New Roman" panose="02020603050405020304" pitchFamily="18" charset="0"/>
              </a:rPr>
              <a:t>Testing:</a:t>
            </a:r>
          </a:p>
          <a:p>
            <a:pPr marL="742950" lvl="1" indent="-285750">
              <a:buFont typeface="Arial" panose="020B0604020202020204" pitchFamily="34" charset="0"/>
              <a:buChar char="•"/>
            </a:pPr>
            <a:r>
              <a:rPr lang="en-US" sz="2000">
                <a:ea typeface="Times New Roman" panose="02020603050405020304" pitchFamily="18" charset="0"/>
              </a:rPr>
              <a:t>RWT = Required Weekly Testing</a:t>
            </a:r>
          </a:p>
          <a:p>
            <a:pPr marL="742950" lvl="1" indent="-285750">
              <a:buFont typeface="Arial" panose="020B0604020202020204" pitchFamily="34" charset="0"/>
              <a:buChar char="•"/>
            </a:pPr>
            <a:r>
              <a:rPr lang="en-US" sz="2000">
                <a:effectLst/>
                <a:ea typeface="Times New Roman" panose="02020603050405020304" pitchFamily="18" charset="0"/>
              </a:rPr>
              <a:t>RMT = Required Monthly Testing</a:t>
            </a:r>
          </a:p>
          <a:p>
            <a:pPr marL="742950" lvl="1" indent="-285750">
              <a:buFont typeface="Arial" panose="020B0604020202020204" pitchFamily="34" charset="0"/>
              <a:buChar char="•"/>
            </a:pPr>
            <a:r>
              <a:rPr lang="en-US" sz="2000">
                <a:effectLst/>
                <a:ea typeface="Times New Roman" panose="02020603050405020304" pitchFamily="18" charset="0"/>
              </a:rPr>
              <a:t>NPT = National Periodic Testing</a:t>
            </a:r>
          </a:p>
          <a:p>
            <a:pPr marL="285750" indent="-285750">
              <a:buFont typeface="Arial" panose="020B0604020202020204" pitchFamily="34" charset="0"/>
              <a:buChar char="•"/>
            </a:pPr>
            <a:r>
              <a:rPr lang="en-US" sz="2000">
                <a:ea typeface="Times New Roman" panose="02020603050405020304" pitchFamily="18" charset="0"/>
              </a:rPr>
              <a:t>Reporting and Maintaining Records </a:t>
            </a:r>
          </a:p>
        </p:txBody>
      </p:sp>
      <p:sp>
        <p:nvSpPr>
          <p:cNvPr id="4" name="Slide Number Placeholder 3">
            <a:extLst>
              <a:ext uri="{FF2B5EF4-FFF2-40B4-BE49-F238E27FC236}">
                <a16:creationId xmlns:a16="http://schemas.microsoft.com/office/drawing/2014/main" id="{636DE0BE-6849-41EB-4A04-E0FE61E65FF3}"/>
              </a:ext>
            </a:extLst>
          </p:cNvPr>
          <p:cNvSpPr>
            <a:spLocks noGrp="1"/>
          </p:cNvSpPr>
          <p:nvPr>
            <p:ph type="sldNum" sz="quarter" idx="12"/>
          </p:nvPr>
        </p:nvSpPr>
        <p:spPr/>
        <p:txBody>
          <a:bodyPr/>
          <a:lstStyle/>
          <a:p>
            <a:fld id="{8FCC257D-A786-9244-9E17-CE618C8B9275}" type="slidenum">
              <a:rPr lang="en-US" smtClean="0"/>
              <a:pPr/>
              <a:t>66</a:t>
            </a:fld>
            <a:endParaRPr lang="en-US"/>
          </a:p>
        </p:txBody>
      </p:sp>
    </p:spTree>
    <p:extLst>
      <p:ext uri="{BB962C8B-B14F-4D97-AF65-F5344CB8AC3E}">
        <p14:creationId xmlns:p14="http://schemas.microsoft.com/office/powerpoint/2010/main" val="175301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EAS Integration for Radio Stations</a:t>
            </a:r>
            <a:br>
              <a:rPr lang="en-US"/>
            </a:br>
            <a:r>
              <a:rPr lang="en-US"/>
              <a:t>Hardware and Software Considerations</a:t>
            </a:r>
          </a:p>
        </p:txBody>
      </p:sp>
      <p:pic>
        <p:nvPicPr>
          <p:cNvPr id="7" name="Picture 2" descr="Old EAS gear">
            <a:extLst>
              <a:ext uri="{FF2B5EF4-FFF2-40B4-BE49-F238E27FC236}">
                <a16:creationId xmlns:a16="http://schemas.microsoft.com/office/drawing/2014/main" id="{C8194498-3AAD-B642-6BE0-9085C352AEA0}"/>
              </a:ext>
            </a:extLst>
          </p:cNvPr>
          <p:cNvPicPr>
            <a:picLocks noChangeAspect="1" noChangeArrowheads="1"/>
          </p:cNvPicPr>
          <p:nvPr/>
        </p:nvPicPr>
        <p:blipFill>
          <a:blip r:embed="rId3"/>
          <a:srcRect/>
          <a:stretch/>
        </p:blipFill>
        <p:spPr bwMode="auto">
          <a:xfrm>
            <a:off x="2903728" y="2474004"/>
            <a:ext cx="6378087" cy="22022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hidden="1">
            <a:extLst>
              <a:ext uri="{FF2B5EF4-FFF2-40B4-BE49-F238E27FC236}">
                <a16:creationId xmlns:a16="http://schemas.microsoft.com/office/drawing/2014/main" id="{2ACF872D-EEC6-45ED-19F5-FCAFDF0CB376}"/>
              </a:ext>
            </a:extLst>
          </p:cNvPr>
          <p:cNvSpPr/>
          <p:nvPr/>
        </p:nvSpPr>
        <p:spPr>
          <a:xfrm>
            <a:off x="2903730" y="2424547"/>
            <a:ext cx="6384540" cy="3363065"/>
          </a:xfrm>
          <a:prstGeom prst="rect">
            <a:avLst/>
          </a:prstGeom>
          <a:solidFill>
            <a:srgbClr val="CFD9EA"/>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a:solidFill>
                  <a:srgbClr val="3E3E3F"/>
                </a:solidFill>
                <a:ea typeface="Source Sans Pro" panose="020B0503030403020204" pitchFamily="34" charset="0"/>
              </a:rPr>
              <a:t>Regularly maintain and update hardware and software for optimal functionality</a:t>
            </a:r>
          </a:p>
          <a:p>
            <a:pPr marL="285750" indent="-285750">
              <a:buFont typeface="Wingdings" panose="05000000000000000000" pitchFamily="2" charset="2"/>
              <a:buChar char="§"/>
            </a:pPr>
            <a:endParaRPr lang="en-US">
              <a:solidFill>
                <a:srgbClr val="3E3E3F"/>
              </a:solidFill>
              <a:ea typeface="Source Sans Pro" panose="020B0503030403020204" pitchFamily="34" charset="0"/>
            </a:endParaRPr>
          </a:p>
          <a:p>
            <a:pPr marL="285750" indent="-285750">
              <a:buFont typeface="Wingdings" panose="05000000000000000000" pitchFamily="2" charset="2"/>
              <a:buChar char="§"/>
            </a:pPr>
            <a:r>
              <a:rPr lang="en-US">
                <a:solidFill>
                  <a:srgbClr val="3E3E3F"/>
                </a:solidFill>
                <a:ea typeface="Source Sans Pro" panose="020B0503030403020204" pitchFamily="34" charset="0"/>
              </a:rPr>
              <a:t>Emergency Responders require Mission-Critical communications infrastructure</a:t>
            </a:r>
          </a:p>
          <a:p>
            <a:pPr marL="742950" lvl="1" indent="-285750">
              <a:buFont typeface="Wingdings" panose="05000000000000000000" pitchFamily="2" charset="2"/>
              <a:buChar char="§"/>
            </a:pPr>
            <a:r>
              <a:rPr lang="en-US">
                <a:solidFill>
                  <a:srgbClr val="3E3E3F"/>
                </a:solidFill>
                <a:ea typeface="Source Sans Pro" panose="020B0503030403020204" pitchFamily="34" charset="0"/>
              </a:rPr>
              <a:t>Cellular phones</a:t>
            </a:r>
          </a:p>
          <a:p>
            <a:pPr marL="742950" lvl="1" indent="-285750">
              <a:buFont typeface="Wingdings" panose="05000000000000000000" pitchFamily="2" charset="2"/>
              <a:buChar char="§"/>
            </a:pPr>
            <a:r>
              <a:rPr lang="en-US">
                <a:solidFill>
                  <a:srgbClr val="3E3E3F"/>
                </a:solidFill>
                <a:ea typeface="Source Sans Pro" panose="020B0503030403020204" pitchFamily="34" charset="0"/>
              </a:rPr>
              <a:t>Satellite phones</a:t>
            </a:r>
          </a:p>
          <a:p>
            <a:pPr marL="742950" lvl="1" indent="-285750">
              <a:buFont typeface="Wingdings" panose="05000000000000000000" pitchFamily="2" charset="2"/>
              <a:buChar char="§"/>
            </a:pPr>
            <a:r>
              <a:rPr lang="en-US">
                <a:solidFill>
                  <a:srgbClr val="3E3E3F"/>
                </a:solidFill>
                <a:ea typeface="Source Sans Pro" panose="020B0503030403020204" pitchFamily="34" charset="0"/>
              </a:rPr>
              <a:t>Radio-based walkie-talkies</a:t>
            </a:r>
          </a:p>
          <a:p>
            <a:pPr marL="742950" lvl="1" indent="-285750">
              <a:buFont typeface="Wingdings" panose="05000000000000000000" pitchFamily="2" charset="2"/>
              <a:buChar char="§"/>
            </a:pPr>
            <a:r>
              <a:rPr lang="en-US">
                <a:solidFill>
                  <a:srgbClr val="3E3E3F"/>
                </a:solidFill>
                <a:ea typeface="Source Sans Pro" panose="020B0503030403020204" pitchFamily="34" charset="0"/>
              </a:rPr>
              <a:t>Mobile Radio and TV Broadcast Facilities</a:t>
            </a:r>
          </a:p>
        </p:txBody>
      </p:sp>
      <p:sp>
        <p:nvSpPr>
          <p:cNvPr id="11" name="Rectangle 10" hidden="1">
            <a:extLst>
              <a:ext uri="{FF2B5EF4-FFF2-40B4-BE49-F238E27FC236}">
                <a16:creationId xmlns:a16="http://schemas.microsoft.com/office/drawing/2014/main" id="{D4CDC55C-5C7B-4CDB-FB19-180C3F111CB9}"/>
              </a:ext>
            </a:extLst>
          </p:cNvPr>
          <p:cNvSpPr/>
          <p:nvPr/>
        </p:nvSpPr>
        <p:spPr>
          <a:xfrm>
            <a:off x="8461977" y="3832383"/>
            <a:ext cx="3231682" cy="1324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Consider:</a:t>
            </a:r>
          </a:p>
          <a:p>
            <a:r>
              <a:rPr lang="en-US">
                <a:solidFill>
                  <a:schemeClr val="bg1"/>
                </a:solidFill>
                <a:ea typeface="Source Sans Pro" panose="020B0503030403020204" pitchFamily="34" charset="0"/>
              </a:rPr>
              <a:t>What is your relationship with the Alerting Authorities and Emergency Managers in your SLTT areas?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67</a:t>
            </a:fld>
            <a:endParaRPr lang="en-US"/>
          </a:p>
        </p:txBody>
      </p:sp>
      <p:sp>
        <p:nvSpPr>
          <p:cNvPr id="3" name="Rectangle 2" hidden="1">
            <a:extLst>
              <a:ext uri="{FF2B5EF4-FFF2-40B4-BE49-F238E27FC236}">
                <a16:creationId xmlns:a16="http://schemas.microsoft.com/office/drawing/2014/main" id="{C6D96CB9-2502-378B-6182-9F2FBC583BFD}"/>
              </a:ext>
            </a:extLst>
          </p:cNvPr>
          <p:cNvSpPr/>
          <p:nvPr/>
        </p:nvSpPr>
        <p:spPr>
          <a:xfrm>
            <a:off x="2903728" y="1420243"/>
            <a:ext cx="6378087" cy="101940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Source Sans Pro" panose="020B0503030403020204" pitchFamily="34" charset="0"/>
              </a:rPr>
              <a:t>Invest in Reliable EAS Hardware and Software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Source Sans Pro" panose="020B0503030403020204" pitchFamily="34" charset="0"/>
              </a:rPr>
              <a:t>Solutions that are tailored for your station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Source Sans Pro" panose="020B0503030403020204" pitchFamily="34" charset="0"/>
              </a:rPr>
              <a:t>Certified by regulatory authorities</a:t>
            </a:r>
          </a:p>
        </p:txBody>
      </p:sp>
    </p:spTree>
    <p:extLst>
      <p:ext uri="{BB962C8B-B14F-4D97-AF65-F5344CB8AC3E}">
        <p14:creationId xmlns:p14="http://schemas.microsoft.com/office/powerpoint/2010/main" val="3764924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fontScale="90000"/>
          </a:bodyPr>
          <a:lstStyle/>
          <a:p>
            <a:r>
              <a:rPr lang="en-US"/>
              <a:t>EAS Integration for Radio Stations</a:t>
            </a:r>
            <a:br>
              <a:rPr lang="en-US"/>
            </a:br>
            <a:r>
              <a:rPr lang="en-US"/>
              <a:t>Hardware and Software Considerations</a:t>
            </a:r>
          </a:p>
        </p:txBody>
      </p:sp>
      <p:pic>
        <p:nvPicPr>
          <p:cNvPr id="7" name="Picture 2" descr="Old EAS gear">
            <a:extLst>
              <a:ext uri="{FF2B5EF4-FFF2-40B4-BE49-F238E27FC236}">
                <a16:creationId xmlns:a16="http://schemas.microsoft.com/office/drawing/2014/main" id="{C8194498-3AAD-B642-6BE0-9085C352AEA0}"/>
              </a:ext>
            </a:extLst>
          </p:cNvPr>
          <p:cNvPicPr>
            <a:picLocks noChangeAspect="1" noChangeArrowheads="1"/>
          </p:cNvPicPr>
          <p:nvPr/>
        </p:nvPicPr>
        <p:blipFill>
          <a:blip r:embed="rId3"/>
          <a:srcRect/>
          <a:stretch/>
        </p:blipFill>
        <p:spPr bwMode="auto">
          <a:xfrm>
            <a:off x="2903728" y="2474004"/>
            <a:ext cx="6378087" cy="22022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ACF872D-EEC6-45ED-19F5-FCAFDF0CB376}"/>
              </a:ext>
            </a:extLst>
          </p:cNvPr>
          <p:cNvSpPr/>
          <p:nvPr/>
        </p:nvSpPr>
        <p:spPr>
          <a:xfrm>
            <a:off x="2903730" y="2424547"/>
            <a:ext cx="6384540" cy="3363065"/>
          </a:xfrm>
          <a:prstGeom prst="rect">
            <a:avLst/>
          </a:prstGeom>
          <a:solidFill>
            <a:srgbClr val="CFD9EA"/>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a:solidFill>
                  <a:srgbClr val="3E3E3F"/>
                </a:solidFill>
                <a:ea typeface="Source Sans Pro" panose="020B0503030403020204" pitchFamily="34" charset="0"/>
              </a:rPr>
              <a:t>Regularly maintain and update hardware and software for optimal functionality</a:t>
            </a:r>
          </a:p>
          <a:p>
            <a:pPr marL="285750" indent="-285750">
              <a:buFont typeface="Wingdings" panose="05000000000000000000" pitchFamily="2" charset="2"/>
              <a:buChar char="§"/>
            </a:pPr>
            <a:endParaRPr lang="en-US">
              <a:solidFill>
                <a:srgbClr val="3E3E3F"/>
              </a:solidFill>
              <a:ea typeface="Source Sans Pro" panose="020B0503030403020204" pitchFamily="34" charset="0"/>
            </a:endParaRPr>
          </a:p>
          <a:p>
            <a:pPr marL="285750" indent="-285750">
              <a:buFont typeface="Wingdings" panose="05000000000000000000" pitchFamily="2" charset="2"/>
              <a:buChar char="§"/>
            </a:pPr>
            <a:r>
              <a:rPr lang="en-US">
                <a:solidFill>
                  <a:srgbClr val="3E3E3F"/>
                </a:solidFill>
                <a:ea typeface="Source Sans Pro" panose="020B0503030403020204" pitchFamily="34" charset="0"/>
              </a:rPr>
              <a:t>Emergency Responders require Mission-Critical communications infrastructure</a:t>
            </a:r>
          </a:p>
          <a:p>
            <a:pPr marL="742950" lvl="1" indent="-285750">
              <a:buFont typeface="Wingdings" panose="05000000000000000000" pitchFamily="2" charset="2"/>
              <a:buChar char="§"/>
            </a:pPr>
            <a:r>
              <a:rPr lang="en-US">
                <a:solidFill>
                  <a:srgbClr val="3E3E3F"/>
                </a:solidFill>
                <a:ea typeface="Source Sans Pro" panose="020B0503030403020204" pitchFamily="34" charset="0"/>
              </a:rPr>
              <a:t>Cellular phones</a:t>
            </a:r>
          </a:p>
          <a:p>
            <a:pPr marL="742950" lvl="1" indent="-285750">
              <a:buFont typeface="Wingdings" panose="05000000000000000000" pitchFamily="2" charset="2"/>
              <a:buChar char="§"/>
            </a:pPr>
            <a:r>
              <a:rPr lang="en-US">
                <a:solidFill>
                  <a:srgbClr val="3E3E3F"/>
                </a:solidFill>
                <a:ea typeface="Source Sans Pro" panose="020B0503030403020204" pitchFamily="34" charset="0"/>
              </a:rPr>
              <a:t>Satellite phones</a:t>
            </a:r>
          </a:p>
          <a:p>
            <a:pPr marL="742950" lvl="1" indent="-285750">
              <a:buFont typeface="Wingdings" panose="05000000000000000000" pitchFamily="2" charset="2"/>
              <a:buChar char="§"/>
            </a:pPr>
            <a:r>
              <a:rPr lang="en-US">
                <a:solidFill>
                  <a:srgbClr val="3E3E3F"/>
                </a:solidFill>
                <a:ea typeface="Source Sans Pro" panose="020B0503030403020204" pitchFamily="34" charset="0"/>
              </a:rPr>
              <a:t>Radio-based walkie-talkies</a:t>
            </a:r>
          </a:p>
          <a:p>
            <a:pPr marL="742950" lvl="1" indent="-285750">
              <a:buFont typeface="Wingdings" panose="05000000000000000000" pitchFamily="2" charset="2"/>
              <a:buChar char="§"/>
            </a:pPr>
            <a:r>
              <a:rPr lang="en-US">
                <a:solidFill>
                  <a:srgbClr val="3E3E3F"/>
                </a:solidFill>
                <a:ea typeface="Source Sans Pro" panose="020B0503030403020204" pitchFamily="34" charset="0"/>
              </a:rPr>
              <a:t>Mobile Radio and TV Broadcast Facilities</a:t>
            </a:r>
          </a:p>
        </p:txBody>
      </p:sp>
      <p:sp>
        <p:nvSpPr>
          <p:cNvPr id="11" name="Rectangle 10">
            <a:extLst>
              <a:ext uri="{FF2B5EF4-FFF2-40B4-BE49-F238E27FC236}">
                <a16:creationId xmlns:a16="http://schemas.microsoft.com/office/drawing/2014/main" id="{D4CDC55C-5C7B-4CDB-FB19-180C3F111CB9}"/>
              </a:ext>
            </a:extLst>
          </p:cNvPr>
          <p:cNvSpPr/>
          <p:nvPr/>
        </p:nvSpPr>
        <p:spPr>
          <a:xfrm>
            <a:off x="8461977" y="3832383"/>
            <a:ext cx="3231682" cy="1324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Consider:</a:t>
            </a:r>
          </a:p>
          <a:p>
            <a:r>
              <a:rPr lang="en-US">
                <a:solidFill>
                  <a:schemeClr val="bg1"/>
                </a:solidFill>
                <a:ea typeface="Source Sans Pro" panose="020B0503030403020204" pitchFamily="34" charset="0"/>
              </a:rPr>
              <a:t>What is your relationship with the Alerting Authorities and Emergency Managers in your SLTT areas?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68</a:t>
            </a:fld>
            <a:endParaRPr lang="en-US"/>
          </a:p>
        </p:txBody>
      </p:sp>
      <p:sp>
        <p:nvSpPr>
          <p:cNvPr id="3" name="Rectangle 2">
            <a:extLst>
              <a:ext uri="{FF2B5EF4-FFF2-40B4-BE49-F238E27FC236}">
                <a16:creationId xmlns:a16="http://schemas.microsoft.com/office/drawing/2014/main" id="{C6D96CB9-2502-378B-6182-9F2FBC583BFD}"/>
              </a:ext>
            </a:extLst>
          </p:cNvPr>
          <p:cNvSpPr/>
          <p:nvPr/>
        </p:nvSpPr>
        <p:spPr>
          <a:xfrm>
            <a:off x="2903728" y="1420243"/>
            <a:ext cx="6378087" cy="101940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Source Sans Pro" panose="020B0503030403020204" pitchFamily="34" charset="0"/>
              </a:rPr>
              <a:t>Invest in Reliable EAS Hardware and Software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Source Sans Pro" panose="020B0503030403020204" pitchFamily="34" charset="0"/>
              </a:rPr>
              <a:t>Solutions that are tailored for your station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Source Sans Pro" panose="020B0503030403020204" pitchFamily="34" charset="0"/>
              </a:rPr>
              <a:t>Certified by regulatory authorities</a:t>
            </a:r>
          </a:p>
        </p:txBody>
      </p:sp>
    </p:spTree>
    <p:extLst>
      <p:ext uri="{BB962C8B-B14F-4D97-AF65-F5344CB8AC3E}">
        <p14:creationId xmlns:p14="http://schemas.microsoft.com/office/powerpoint/2010/main" val="221716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Strategies for Seamless Integration with Regular Programming</a:t>
            </a:r>
          </a:p>
        </p:txBody>
      </p:sp>
      <p:sp>
        <p:nvSpPr>
          <p:cNvPr id="6" name="Rectangle 5">
            <a:extLst>
              <a:ext uri="{FF2B5EF4-FFF2-40B4-BE49-F238E27FC236}">
                <a16:creationId xmlns:a16="http://schemas.microsoft.com/office/drawing/2014/main" id="{81522B42-6011-EBE2-1B90-1EED2187DCA1}"/>
              </a:ext>
            </a:extLst>
          </p:cNvPr>
          <p:cNvSpPr/>
          <p:nvPr/>
        </p:nvSpPr>
        <p:spPr>
          <a:xfrm>
            <a:off x="837294" y="1425103"/>
            <a:ext cx="6384540" cy="3416720"/>
          </a:xfrm>
          <a:prstGeom prst="rect">
            <a:avLst/>
          </a:prstGeom>
          <a:solidFill>
            <a:srgbClr val="CFD9EA"/>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a:solidFill>
                  <a:srgbClr val="3E3E3F"/>
                </a:solidFill>
                <a:ea typeface="Source Sans Pro" panose="020B0503030403020204" pitchFamily="34" charset="0"/>
              </a:rPr>
              <a:t>Develop Communication protocols for receiving emergency alerts</a:t>
            </a:r>
          </a:p>
          <a:p>
            <a:pPr marL="742950" lvl="1" indent="-285750">
              <a:buFont typeface="Arial" panose="020B0604020202020204" pitchFamily="34" charset="0"/>
              <a:buChar char="•"/>
            </a:pPr>
            <a:r>
              <a:rPr lang="en-US" sz="2000">
                <a:solidFill>
                  <a:srgbClr val="3E3E3F"/>
                </a:solidFill>
                <a:ea typeface="Source Sans Pro" panose="020B0503030403020204" pitchFamily="34" charset="0"/>
              </a:rPr>
              <a:t>Secure communications for emergency responders</a:t>
            </a:r>
          </a:p>
          <a:p>
            <a:pPr marL="742950" lvl="1" indent="-285750">
              <a:buFont typeface="Arial" panose="020B0604020202020204" pitchFamily="34" charset="0"/>
              <a:buChar char="•"/>
            </a:pPr>
            <a:r>
              <a:rPr lang="en-US" sz="2000">
                <a:solidFill>
                  <a:srgbClr val="3E3E3F"/>
                </a:solidFill>
                <a:ea typeface="Source Sans Pro" panose="020B0503030403020204" pitchFamily="34" charset="0"/>
              </a:rPr>
              <a:t>Develop a relationship with your State Emergency Management and Alerting Authorities</a:t>
            </a:r>
          </a:p>
          <a:p>
            <a:pPr marL="285750" indent="-285750">
              <a:buFont typeface="Arial" panose="020B0604020202020204" pitchFamily="34" charset="0"/>
              <a:buChar char="•"/>
            </a:pPr>
            <a:r>
              <a:rPr lang="en-US" sz="2000">
                <a:solidFill>
                  <a:srgbClr val="3E3E3F"/>
                </a:solidFill>
                <a:ea typeface="Source Sans Pro" panose="020B0503030403020204" pitchFamily="34" charset="0"/>
              </a:rPr>
              <a:t>Use FEMA’s EAS Manual</a:t>
            </a:r>
          </a:p>
          <a:p>
            <a:pPr marL="285750" indent="-285750">
              <a:buFont typeface="Arial" panose="020B0604020202020204" pitchFamily="34" charset="0"/>
              <a:buChar char="•"/>
            </a:pPr>
            <a:r>
              <a:rPr lang="en-US" sz="2000">
                <a:solidFill>
                  <a:srgbClr val="3E3E3F"/>
                </a:solidFill>
                <a:ea typeface="Source Sans Pro" panose="020B0503030403020204" pitchFamily="34" charset="0"/>
              </a:rPr>
              <a:t>Train staff on EAS Operations and Procedures</a:t>
            </a:r>
          </a:p>
          <a:p>
            <a:pPr marL="285750" indent="-285750">
              <a:buFont typeface="Arial" panose="020B0604020202020204" pitchFamily="34" charset="0"/>
              <a:buChar char="•"/>
            </a:pPr>
            <a:r>
              <a:rPr lang="en-US" sz="2000">
                <a:solidFill>
                  <a:srgbClr val="3E3E3F"/>
                </a:solidFill>
                <a:ea typeface="Source Sans Pro" panose="020B0503030403020204" pitchFamily="34" charset="0"/>
              </a:rPr>
              <a:t>Implement automated alert monitoring and switching systems for seamless integration</a:t>
            </a:r>
          </a:p>
        </p:txBody>
      </p:sp>
      <p:sp>
        <p:nvSpPr>
          <p:cNvPr id="7" name="Rectangle 6">
            <a:extLst>
              <a:ext uri="{FF2B5EF4-FFF2-40B4-BE49-F238E27FC236}">
                <a16:creationId xmlns:a16="http://schemas.microsoft.com/office/drawing/2014/main" id="{2F4C4001-4E8A-254B-7353-0181D90A3C7E}"/>
              </a:ext>
            </a:extLst>
          </p:cNvPr>
          <p:cNvSpPr/>
          <p:nvPr/>
        </p:nvSpPr>
        <p:spPr>
          <a:xfrm>
            <a:off x="7391018" y="1447071"/>
            <a:ext cx="4062798" cy="31249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2"/>
                </a:solidFill>
                <a:ea typeface="Source Sans Pro" panose="020B0503030403020204" pitchFamily="34" charset="0"/>
              </a:rPr>
              <a:t>Resources:</a:t>
            </a:r>
          </a:p>
          <a:p>
            <a:pPr marL="285750" marR="0" indent="-285750">
              <a:spcBef>
                <a:spcPts val="0"/>
              </a:spcBef>
              <a:spcAft>
                <a:spcPts val="0"/>
              </a:spcAft>
              <a:buFont typeface="Arial" panose="020B0604020202020204" pitchFamily="34" charset="0"/>
              <a:buChar char="•"/>
            </a:pPr>
            <a:r>
              <a:rPr lang="en-US" sz="2000">
                <a:solidFill>
                  <a:schemeClr val="bg2"/>
                </a:solidFill>
                <a:hlinkClick r:id="rId3">
                  <a:extLst>
                    <a:ext uri="{A12FA001-AC4F-418D-AE19-62706E023703}">
                      <ahyp:hlinkClr xmlns:ahyp="http://schemas.microsoft.com/office/drawing/2018/hyperlinkcolor" val="tx"/>
                    </a:ext>
                  </a:extLst>
                </a:hlinkClick>
              </a:rPr>
              <a:t>IPAWS Best Practices (fema.gov)</a:t>
            </a:r>
            <a:endParaRPr lang="en-US" sz="2000">
              <a:solidFill>
                <a:schemeClr val="bg2"/>
              </a:solidFill>
            </a:endParaRPr>
          </a:p>
          <a:p>
            <a:pPr marL="285750" marR="0" indent="-285750">
              <a:spcBef>
                <a:spcPts val="0"/>
              </a:spcBef>
              <a:spcAft>
                <a:spcPts val="0"/>
              </a:spcAft>
              <a:buFont typeface="Arial" panose="020B0604020202020204" pitchFamily="34" charset="0"/>
              <a:buChar char="•"/>
            </a:pPr>
            <a:r>
              <a:rPr lang="en-US" sz="2000" err="1">
                <a:solidFill>
                  <a:schemeClr val="bg2"/>
                </a:solidFill>
                <a:hlinkClick r:id="rId4">
                  <a:extLst>
                    <a:ext uri="{A12FA001-AC4F-418D-AE19-62706E023703}">
                      <ahyp:hlinkClr xmlns:ahyp="http://schemas.microsoft.com/office/drawing/2018/hyperlinkcolor" val="tx"/>
                    </a:ext>
                  </a:extLst>
                </a:hlinkClick>
              </a:rPr>
              <a:t>PrepTalks</a:t>
            </a:r>
            <a:r>
              <a:rPr lang="en-US" sz="2000">
                <a:solidFill>
                  <a:schemeClr val="bg2"/>
                </a:solidFill>
                <a:hlinkClick r:id="rId4">
                  <a:extLst>
                    <a:ext uri="{A12FA001-AC4F-418D-AE19-62706E023703}">
                      <ahyp:hlinkClr xmlns:ahyp="http://schemas.microsoft.com/office/drawing/2018/hyperlinkcolor" val="tx"/>
                    </a:ext>
                  </a:extLst>
                </a:hlinkClick>
              </a:rPr>
              <a:t>: Dr. Dennis </a:t>
            </a:r>
            <a:r>
              <a:rPr lang="en-US" sz="2000" err="1">
                <a:solidFill>
                  <a:schemeClr val="bg2"/>
                </a:solidFill>
                <a:hlinkClick r:id="rId4">
                  <a:extLst>
                    <a:ext uri="{A12FA001-AC4F-418D-AE19-62706E023703}">
                      <ahyp:hlinkClr xmlns:ahyp="http://schemas.microsoft.com/office/drawing/2018/hyperlinkcolor" val="tx"/>
                    </a:ext>
                  </a:extLst>
                </a:hlinkClick>
              </a:rPr>
              <a:t>Mileti</a:t>
            </a:r>
            <a:r>
              <a:rPr lang="en-US" sz="2000">
                <a:solidFill>
                  <a:schemeClr val="bg2"/>
                </a:solidFill>
                <a:hlinkClick r:id="rId4">
                  <a:extLst>
                    <a:ext uri="{A12FA001-AC4F-418D-AE19-62706E023703}">
                      <ahyp:hlinkClr xmlns:ahyp="http://schemas.microsoft.com/office/drawing/2018/hyperlinkcolor" val="tx"/>
                    </a:ext>
                  </a:extLst>
                </a:hlinkClick>
              </a:rPr>
              <a:t> "Modernizing Public Warning Messaging" | FEMA.gov</a:t>
            </a:r>
            <a:endParaRPr lang="en-US" sz="2000">
              <a:solidFill>
                <a:schemeClr val="bg2"/>
              </a:solidFill>
            </a:endParaRPr>
          </a:p>
          <a:p>
            <a:pPr marL="285750" indent="-285750">
              <a:buFont typeface="Arial" panose="020B0604020202020204" pitchFamily="34" charset="0"/>
              <a:buChar char="•"/>
            </a:pPr>
            <a:r>
              <a:rPr lang="en-US" sz="2000">
                <a:solidFill>
                  <a:schemeClr val="bg2"/>
                </a:solidFill>
                <a:hlinkClick r:id="rId5">
                  <a:extLst>
                    <a:ext uri="{A12FA001-AC4F-418D-AE19-62706E023703}">
                      <ahyp:hlinkClr xmlns:ahyp="http://schemas.microsoft.com/office/drawing/2018/hyperlinkcolor" val="tx"/>
                    </a:ext>
                  </a:extLst>
                </a:hlinkClick>
              </a:rPr>
              <a:t>Home - The Warn Room</a:t>
            </a:r>
            <a:endParaRPr lang="en-US" sz="2000">
              <a:solidFill>
                <a:schemeClr val="bg2"/>
              </a:solidFill>
              <a:effectLst/>
              <a:ea typeface="Times New Roman" panose="02020603050405020304" pitchFamily="18" charset="0"/>
            </a:endParaRPr>
          </a:p>
          <a:p>
            <a:pPr marL="285750" indent="-285750">
              <a:buFont typeface="Arial" panose="020B0604020202020204" pitchFamily="34" charset="0"/>
              <a:buChar char="•"/>
            </a:pPr>
            <a:r>
              <a:rPr lang="en-US" sz="2000">
                <a:solidFill>
                  <a:schemeClr val="bg2"/>
                </a:solidFill>
                <a:hlinkClick r:id="rId6">
                  <a:extLst>
                    <a:ext uri="{A12FA001-AC4F-418D-AE19-62706E023703}">
                      <ahyp:hlinkClr xmlns:ahyp="http://schemas.microsoft.com/office/drawing/2018/hyperlinkcolor" val="tx"/>
                    </a:ext>
                  </a:extLst>
                </a:hlinkClick>
              </a:rPr>
              <a:t>The Emergency Alert System (EAS) | Federal Communications Commission (fcc.gov)</a:t>
            </a:r>
            <a:endParaRPr lang="en-US" sz="2000">
              <a:solidFill>
                <a:schemeClr val="bg2"/>
              </a:solidFill>
              <a:effectLst/>
              <a:ea typeface="Times New Roman" panose="02020603050405020304" pitchFamily="18" charset="0"/>
            </a:endParaRPr>
          </a:p>
          <a:p>
            <a:pPr marL="285750" indent="-285750">
              <a:buFont typeface="Arial" panose="020B0604020202020204" pitchFamily="34" charset="0"/>
              <a:buChar char="•"/>
            </a:pPr>
            <a:endParaRPr lang="en-US" sz="2000">
              <a:solidFill>
                <a:schemeClr val="bg2"/>
              </a:solidFill>
              <a:ea typeface="Source Sans Pro" panose="020B0503030403020204" pitchFamily="34" charset="0"/>
            </a:endParaRPr>
          </a:p>
        </p:txBody>
      </p:sp>
      <p:sp>
        <p:nvSpPr>
          <p:cNvPr id="8" name="Rectangle 7">
            <a:extLst>
              <a:ext uri="{FF2B5EF4-FFF2-40B4-BE49-F238E27FC236}">
                <a16:creationId xmlns:a16="http://schemas.microsoft.com/office/drawing/2014/main" id="{60E5EC81-0A9F-4F25-C75B-B2ED33E9AC1B}"/>
              </a:ext>
            </a:extLst>
          </p:cNvPr>
          <p:cNvSpPr/>
          <p:nvPr/>
        </p:nvSpPr>
        <p:spPr>
          <a:xfrm>
            <a:off x="7764932" y="4809328"/>
            <a:ext cx="3231682" cy="10735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Consider:</a:t>
            </a:r>
          </a:p>
          <a:p>
            <a:r>
              <a:rPr lang="en-US">
                <a:solidFill>
                  <a:schemeClr val="bg1"/>
                </a:solidFill>
                <a:ea typeface="Source Sans Pro" panose="020B0503030403020204" pitchFamily="34" charset="0"/>
              </a:rPr>
              <a:t>Who is training the trainer? </a:t>
            </a:r>
          </a:p>
          <a:p>
            <a:endParaRPr lang="en-US" b="1">
              <a:solidFill>
                <a:schemeClr val="bg1"/>
              </a:solidFill>
              <a:ea typeface="Source Sans Pro" panose="020B0503030403020204" pitchFamily="34"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69</a:t>
            </a:fld>
            <a:endParaRPr lang="en-US"/>
          </a:p>
        </p:txBody>
      </p:sp>
    </p:spTree>
    <p:extLst>
      <p:ext uri="{BB962C8B-B14F-4D97-AF65-F5344CB8AC3E}">
        <p14:creationId xmlns:p14="http://schemas.microsoft.com/office/powerpoint/2010/main" val="31676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387DC1-F813-58F8-D513-926A8BF58F70}"/>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fontScale="90000"/>
          </a:bodyPr>
          <a:lstStyle/>
          <a:p>
            <a:r>
              <a:rPr lang="en-US"/>
              <a:t>Introduction to FEMA’s Integrated Public Alert and Warning System (IPAWS)</a:t>
            </a:r>
          </a:p>
        </p:txBody>
      </p:sp>
      <p:sp>
        <p:nvSpPr>
          <p:cNvPr id="7" name="Rectangle 6">
            <a:extLst>
              <a:ext uri="{FF2B5EF4-FFF2-40B4-BE49-F238E27FC236}">
                <a16:creationId xmlns:a16="http://schemas.microsoft.com/office/drawing/2014/main" id="{0DE318F7-2013-65D9-ED5B-892A3C679101}"/>
              </a:ext>
            </a:extLst>
          </p:cNvPr>
          <p:cNvSpPr/>
          <p:nvPr/>
        </p:nvSpPr>
        <p:spPr>
          <a:xfrm>
            <a:off x="738189" y="1539069"/>
            <a:ext cx="7604533" cy="3779861"/>
          </a:xfrm>
          <a:prstGeom prst="rect">
            <a:avLst/>
          </a:prstGeom>
          <a:solidFill>
            <a:schemeClr val="bg1">
              <a:lumMod val="95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188"/>
                </a:solidFill>
                <a:effectLst/>
                <a:uLnTx/>
                <a:uFillTx/>
                <a:latin typeface="Franklin Gothic Book" panose="020B0503020102020204"/>
                <a:ea typeface="Source Sans Pro" panose="020B0503030403020204" pitchFamily="34" charset="0"/>
                <a:cs typeface="+mn-cs"/>
              </a:rPr>
              <a:t>Agenda</a:t>
            </a:r>
            <a:r>
              <a:rPr kumimoji="0" lang="en-US" sz="2000" b="1" i="0" u="none" strike="noStrike" kern="1200" cap="none" spc="0" normalizeH="0" baseline="0" noProof="0" dirty="0">
                <a:ln>
                  <a:noFill/>
                </a:ln>
                <a:solidFill>
                  <a:srgbClr val="0062A7"/>
                </a:solidFill>
                <a:effectLst/>
                <a:uLnTx/>
                <a:uFillTx/>
                <a:latin typeface="Franklin Gothic Book" panose="020B0503020102020204"/>
                <a:ea typeface="Source Sans Pro" panose="020B0503030403020204" pitchFamily="34" charset="0"/>
                <a:cs typeface="+mn-cs"/>
              </a:rPr>
              <a: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Source Sans Pro" panose="020B0503030403020204" pitchFamily="34" charset="0"/>
                <a:cs typeface="+mn-cs"/>
              </a:rPr>
              <a:t>What is IPAWS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Source Sans Pro" panose="020B0503030403020204" pitchFamily="34" charset="0"/>
                <a:cs typeface="+mn-cs"/>
              </a:rPr>
              <a:t>IPAWS Architecture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Source Sans Pro" panose="020B0503030403020204" pitchFamily="34" charset="0"/>
                <a:cs typeface="+mn-cs"/>
              </a:rPr>
              <a:t>Emergency Alert System (EAS)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Source Sans Pro" panose="020B0503030403020204" pitchFamily="34" charset="0"/>
                <a:cs typeface="+mn-cs"/>
              </a:rPr>
              <a:t>Alerting Authorities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Source Sans Pro" panose="020B0503030403020204" pitchFamily="34" charset="0"/>
                <a:cs typeface="+mn-cs"/>
              </a:rPr>
              <a:t>Continuity of Broadcast Operations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Source Sans Pro" panose="020B0503030403020204" pitchFamily="34" charset="0"/>
                <a:cs typeface="+mn-cs"/>
              </a:rPr>
              <a:t>Relationship between Alerting Authorities and Broadcasters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62A7"/>
              </a:solidFill>
              <a:effectLst/>
              <a:uLnTx/>
              <a:uFillTx/>
              <a:latin typeface="Franklin Gothic Book" panose="020B0503020102020204"/>
              <a:ea typeface="Source Sans Pro" panose="020B0503030403020204" pitchFamily="34" charset="0"/>
              <a:cs typeface="+mn-cs"/>
            </a:endParaRPr>
          </a:p>
        </p:txBody>
      </p:sp>
      <p:sp>
        <p:nvSpPr>
          <p:cNvPr id="9" name="Rectangle 8">
            <a:extLst>
              <a:ext uri="{FF2B5EF4-FFF2-40B4-BE49-F238E27FC236}">
                <a16:creationId xmlns:a16="http://schemas.microsoft.com/office/drawing/2014/main" id="{7E9EB39C-EFDD-C89E-EC74-8B78AAF1A37F}"/>
              </a:ext>
            </a:extLst>
          </p:cNvPr>
          <p:cNvSpPr/>
          <p:nvPr/>
        </p:nvSpPr>
        <p:spPr>
          <a:xfrm>
            <a:off x="8481372" y="1539069"/>
            <a:ext cx="2972439" cy="17885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Consider: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ranklin Gothic Book" panose="020B0503020102020204"/>
                <a:ea typeface="Source Sans Pro" panose="020B0503030403020204" pitchFamily="34" charset="0"/>
                <a:cs typeface="+mn-cs"/>
              </a:rPr>
              <a:t>What are your policies and procedures for redistributing emergency alerts sent by local public safety officials in your community?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92575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Leveraging RDS and HD Radio for EAS Messaging</a:t>
            </a:r>
          </a:p>
        </p:txBody>
      </p:sp>
      <p:graphicFrame>
        <p:nvGraphicFramePr>
          <p:cNvPr id="8" name="Table 7">
            <a:extLst>
              <a:ext uri="{FF2B5EF4-FFF2-40B4-BE49-F238E27FC236}">
                <a16:creationId xmlns:a16="http://schemas.microsoft.com/office/drawing/2014/main" id="{DB6D6E97-BB5D-5E67-4553-90D4F2BCAB46}"/>
              </a:ext>
            </a:extLst>
          </p:cNvPr>
          <p:cNvGraphicFramePr>
            <a:graphicFrameLocks noGrp="1"/>
          </p:cNvGraphicFramePr>
          <p:nvPr>
            <p:extLst>
              <p:ext uri="{D42A27DB-BD31-4B8C-83A1-F6EECF244321}">
                <p14:modId xmlns:p14="http://schemas.microsoft.com/office/powerpoint/2010/main" val="1825768158"/>
              </p:ext>
            </p:extLst>
          </p:nvPr>
        </p:nvGraphicFramePr>
        <p:xfrm>
          <a:off x="633751" y="1422596"/>
          <a:ext cx="6630649" cy="4236720"/>
        </p:xfrm>
        <a:graphic>
          <a:graphicData uri="http://schemas.openxmlformats.org/drawingml/2006/table">
            <a:tbl>
              <a:tblPr firstRow="1" bandRow="1">
                <a:tableStyleId>{22838BEF-8BB2-4498-84A7-C5851F593DF1}</a:tableStyleId>
              </a:tblPr>
              <a:tblGrid>
                <a:gridCol w="2380295">
                  <a:extLst>
                    <a:ext uri="{9D8B030D-6E8A-4147-A177-3AD203B41FA5}">
                      <a16:colId xmlns:a16="http://schemas.microsoft.com/office/drawing/2014/main" val="927261943"/>
                    </a:ext>
                  </a:extLst>
                </a:gridCol>
                <a:gridCol w="4250354">
                  <a:extLst>
                    <a:ext uri="{9D8B030D-6E8A-4147-A177-3AD203B41FA5}">
                      <a16:colId xmlns:a16="http://schemas.microsoft.com/office/drawing/2014/main" val="4256533393"/>
                    </a:ext>
                  </a:extLst>
                </a:gridCol>
              </a:tblGrid>
              <a:tr h="1080937">
                <a:tc>
                  <a:txBody>
                    <a:bodyPr/>
                    <a:lstStyle/>
                    <a:p>
                      <a:r>
                        <a:rPr lang="en-US" sz="1400" b="1"/>
                        <a:t>RDS</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t>Text-based information Transmission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Display detailed emergency information on compatible receivers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Include supplementary details, safety instructions, and evacuation routes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t>Targeted Emergency Alerts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Geographically targeted alerts using Program Identification (PI) Codes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Provide localized information to specific areas or regions</a:t>
                      </a:r>
                    </a:p>
                  </a:txBody>
                  <a:tcPr/>
                </a:tc>
                <a:extLst>
                  <a:ext uri="{0D108BD9-81ED-4DB2-BD59-A6C34878D82A}">
                    <a16:rowId xmlns:a16="http://schemas.microsoft.com/office/drawing/2014/main" val="2129121992"/>
                  </a:ext>
                </a:extLst>
              </a:tr>
              <a:tr h="1837593">
                <a:tc>
                  <a:txBody>
                    <a:bodyPr/>
                    <a:lstStyle/>
                    <a:p>
                      <a:pPr marL="0" indent="0">
                        <a:buFont typeface="Arial" panose="020B0604020202020204" pitchFamily="34" charset="0"/>
                        <a:buNone/>
                      </a:pPr>
                      <a:r>
                        <a:rPr lang="en-US" sz="1400" b="1"/>
                        <a:t>HD Radio</a:t>
                      </a:r>
                    </a:p>
                    <a:p>
                      <a:pPr marL="285750" indent="-285750">
                        <a:buFont typeface="Arial" panose="020B0604020202020204" pitchFamily="34" charset="0"/>
                        <a:buChar char="•"/>
                      </a:pPr>
                      <a:endParaRPr lang="en-US" sz="1400" b="0"/>
                    </a:p>
                  </a:txBody>
                  <a:tcPr/>
                </a:tc>
                <a:tc>
                  <a:txBody>
                    <a:bodyPr/>
                    <a:lstStyle/>
                    <a:p>
                      <a:pPr marL="0" marR="0">
                        <a:spcBef>
                          <a:spcPts val="0"/>
                        </a:spcBef>
                        <a:spcAft>
                          <a:spcPts val="0"/>
                        </a:spcAft>
                      </a:pPr>
                      <a:r>
                        <a:rPr lang="en-US" sz="1400" b="1">
                          <a:effectLst/>
                          <a:ea typeface="Times New Roman" panose="02020603050405020304" pitchFamily="18" charset="0"/>
                        </a:rPr>
                        <a:t>Digital Technology for Enhanced EAS Messaging</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Improved audio quality and reduced static compared to analog broadcasts</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More bandwidth to transmit additional data alongside audio, such as emergency details</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Transmit traffic updates, road conditions, AMBER Alerts, etc.</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Multi-channel capabilities for additional programming options during emergencies </a:t>
                      </a:r>
                    </a:p>
                  </a:txBody>
                  <a:tcPr/>
                </a:tc>
                <a:extLst>
                  <a:ext uri="{0D108BD9-81ED-4DB2-BD59-A6C34878D82A}">
                    <a16:rowId xmlns:a16="http://schemas.microsoft.com/office/drawing/2014/main" val="1839636999"/>
                  </a:ext>
                </a:extLst>
              </a:tr>
            </a:tbl>
          </a:graphicData>
        </a:graphic>
      </p:graphicFrame>
      <p:pic>
        <p:nvPicPr>
          <p:cNvPr id="7" name="Picture 6" descr="Man at a computer with a radio transmitter on the table. Courtesy 2022 – 2026 FEMA Strategic Plan&#10;">
            <a:extLst>
              <a:ext uri="{FF2B5EF4-FFF2-40B4-BE49-F238E27FC236}">
                <a16:creationId xmlns:a16="http://schemas.microsoft.com/office/drawing/2014/main" id="{07BDC7F7-9EA1-FA76-3A2D-4CCEB8BE7E34}"/>
              </a:ext>
            </a:extLst>
          </p:cNvPr>
          <p:cNvPicPr>
            <a:picLocks noChangeAspect="1"/>
          </p:cNvPicPr>
          <p:nvPr/>
        </p:nvPicPr>
        <p:blipFill>
          <a:blip r:embed="rId3"/>
          <a:stretch>
            <a:fillRect/>
          </a:stretch>
        </p:blipFill>
        <p:spPr>
          <a:xfrm>
            <a:off x="7402383" y="1965075"/>
            <a:ext cx="4636394" cy="3151762"/>
          </a:xfrm>
          <a:prstGeom prst="rect">
            <a:avLst/>
          </a:prstGeom>
        </p:spPr>
      </p:pic>
      <p:pic>
        <p:nvPicPr>
          <p:cNvPr id="10" name="Picture 2" descr="An example of a car dashboard with RDS Radio Text showing the tuned radio station logo, the signal strength, the frequency, and program name for the FM Radio station received at 95.9 MHz, KFSH-FM." hidden="1">
            <a:extLst>
              <a:ext uri="{FF2B5EF4-FFF2-40B4-BE49-F238E27FC236}">
                <a16:creationId xmlns:a16="http://schemas.microsoft.com/office/drawing/2014/main" id="{6DA779FA-E8B7-4B7C-4486-FFBA7BFDE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011" y="1711173"/>
            <a:ext cx="4774377" cy="365956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descr="Example Car Dashboard Doppler Weather Radar using HD Radio Data Services. The display is showing the Portland, Oregon area weather map from The Weather Channel, along with the FM station KQAC-HD1 at 89.9 MHz, displaying the artist name and title, &quot;George Gershwin,&quot; &quot;An American In Paris.&quot; Courtesy Xperi Corporation" hidden="1">
            <a:extLst>
              <a:ext uri="{FF2B5EF4-FFF2-40B4-BE49-F238E27FC236}">
                <a16:creationId xmlns:a16="http://schemas.microsoft.com/office/drawing/2014/main" id="{7DF3A37B-D591-D158-6623-CF6DA2CE79F4}"/>
              </a:ext>
            </a:extLst>
          </p:cNvPr>
          <p:cNvGrpSpPr/>
          <p:nvPr/>
        </p:nvGrpSpPr>
        <p:grpSpPr>
          <a:xfrm>
            <a:off x="633751" y="1382960"/>
            <a:ext cx="11481637" cy="4276356"/>
            <a:chOff x="1524000" y="2884370"/>
            <a:chExt cx="9165265" cy="3373120"/>
          </a:xfrm>
        </p:grpSpPr>
        <p:pic>
          <p:nvPicPr>
            <p:cNvPr id="6" name="Picture 5">
              <a:extLst>
                <a:ext uri="{FF2B5EF4-FFF2-40B4-BE49-F238E27FC236}">
                  <a16:creationId xmlns:a16="http://schemas.microsoft.com/office/drawing/2014/main" id="{74166D3D-E4E6-6346-F720-7B37B4AA62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0" y="2884370"/>
              <a:ext cx="9165265" cy="3373120"/>
            </a:xfrm>
            <a:prstGeom prst="rect">
              <a:avLst/>
            </a:prstGeom>
          </p:spPr>
        </p:pic>
        <p:sp>
          <p:nvSpPr>
            <p:cNvPr id="11" name="Rectangle 10">
              <a:extLst>
                <a:ext uri="{FF2B5EF4-FFF2-40B4-BE49-F238E27FC236}">
                  <a16:creationId xmlns:a16="http://schemas.microsoft.com/office/drawing/2014/main" id="{7F35218D-0ACF-2D97-8D01-01B04DACB253}"/>
                </a:ext>
              </a:extLst>
            </p:cNvPr>
            <p:cNvSpPr/>
            <p:nvPr/>
          </p:nvSpPr>
          <p:spPr>
            <a:xfrm>
              <a:off x="1524001" y="2902713"/>
              <a:ext cx="9143995" cy="3354777"/>
            </a:xfrm>
            <a:prstGeom prst="rect">
              <a:avLst/>
            </a:prstGeom>
            <a:solidFill>
              <a:schemeClr val="tx1">
                <a:lumMod val="85000"/>
                <a:lumOff val="15000"/>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a:extLst>
                <a:ext uri="{FF2B5EF4-FFF2-40B4-BE49-F238E27FC236}">
                  <a16:creationId xmlns:a16="http://schemas.microsoft.com/office/drawing/2014/main" id="{5B7F3CA5-9363-1C31-1C7B-615C76C730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31805" y="3351474"/>
              <a:ext cx="6484054" cy="2423094"/>
            </a:xfrm>
            <a:prstGeom prst="rect">
              <a:avLst/>
            </a:prstGeom>
            <a:ln>
              <a:noFill/>
            </a:ln>
          </p:spPr>
        </p:pic>
      </p:grpSp>
      <p:sp>
        <p:nvSpPr>
          <p:cNvPr id="13" name="TextBox 12" hidden="1">
            <a:extLst>
              <a:ext uri="{FF2B5EF4-FFF2-40B4-BE49-F238E27FC236}">
                <a16:creationId xmlns:a16="http://schemas.microsoft.com/office/drawing/2014/main" id="{8FDDB627-B298-5720-2FFB-3A4A2AFB59BF}"/>
              </a:ext>
            </a:extLst>
          </p:cNvPr>
          <p:cNvSpPr txBox="1"/>
          <p:nvPr/>
        </p:nvSpPr>
        <p:spPr>
          <a:xfrm>
            <a:off x="2861543" y="5659316"/>
            <a:ext cx="7824065" cy="369332"/>
          </a:xfrm>
          <a:prstGeom prst="rect">
            <a:avLst/>
          </a:prstGeom>
          <a:noFill/>
        </p:spPr>
        <p:txBody>
          <a:bodyPr wrap="none" rtlCol="0">
            <a:spAutoFit/>
          </a:bodyPr>
          <a:lstStyle/>
          <a:p>
            <a:r>
              <a:rPr lang="en-US"/>
              <a:t>Example Car Dashboard Doppler Weather Radar using HD Radio Data Services</a:t>
            </a:r>
          </a:p>
        </p:txBody>
      </p:sp>
      <p:pic>
        <p:nvPicPr>
          <p:cNvPr id="14" name="Picture 13" descr="Xperi logo" hidden="1">
            <a:extLst>
              <a:ext uri="{FF2B5EF4-FFF2-40B4-BE49-F238E27FC236}">
                <a16:creationId xmlns:a16="http://schemas.microsoft.com/office/drawing/2014/main" id="{E1A5F84E-0F74-9D1A-96B8-F712727F93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2253" y="5532107"/>
            <a:ext cx="1376490" cy="570956"/>
          </a:xfrm>
          <a:prstGeom prst="rect">
            <a:avLst/>
          </a:prstGeom>
        </p:spPr>
      </p:pic>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70</a:t>
            </a:fld>
            <a:endParaRPr lang="en-US"/>
          </a:p>
        </p:txBody>
      </p:sp>
    </p:spTree>
    <p:extLst>
      <p:ext uri="{BB962C8B-B14F-4D97-AF65-F5344CB8AC3E}">
        <p14:creationId xmlns:p14="http://schemas.microsoft.com/office/powerpoint/2010/main" val="908682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Leveraging RDS and HD Radio for EAS Messaging</a:t>
            </a:r>
          </a:p>
        </p:txBody>
      </p:sp>
      <p:graphicFrame>
        <p:nvGraphicFramePr>
          <p:cNvPr id="8" name="Table 7">
            <a:extLst>
              <a:ext uri="{FF2B5EF4-FFF2-40B4-BE49-F238E27FC236}">
                <a16:creationId xmlns:a16="http://schemas.microsoft.com/office/drawing/2014/main" id="{DB6D6E97-BB5D-5E67-4553-90D4F2BCAB46}"/>
              </a:ext>
            </a:extLst>
          </p:cNvPr>
          <p:cNvGraphicFramePr>
            <a:graphicFrameLocks noGrp="1"/>
          </p:cNvGraphicFramePr>
          <p:nvPr>
            <p:extLst>
              <p:ext uri="{D42A27DB-BD31-4B8C-83A1-F6EECF244321}">
                <p14:modId xmlns:p14="http://schemas.microsoft.com/office/powerpoint/2010/main" val="1094956154"/>
              </p:ext>
            </p:extLst>
          </p:nvPr>
        </p:nvGraphicFramePr>
        <p:xfrm>
          <a:off x="633751" y="1422596"/>
          <a:ext cx="6630649" cy="4236720"/>
        </p:xfrm>
        <a:graphic>
          <a:graphicData uri="http://schemas.openxmlformats.org/drawingml/2006/table">
            <a:tbl>
              <a:tblPr firstRow="1" bandRow="1">
                <a:tableStyleId>{22838BEF-8BB2-4498-84A7-C5851F593DF1}</a:tableStyleId>
              </a:tblPr>
              <a:tblGrid>
                <a:gridCol w="2380295">
                  <a:extLst>
                    <a:ext uri="{9D8B030D-6E8A-4147-A177-3AD203B41FA5}">
                      <a16:colId xmlns:a16="http://schemas.microsoft.com/office/drawing/2014/main" val="927261943"/>
                    </a:ext>
                  </a:extLst>
                </a:gridCol>
                <a:gridCol w="4250354">
                  <a:extLst>
                    <a:ext uri="{9D8B030D-6E8A-4147-A177-3AD203B41FA5}">
                      <a16:colId xmlns:a16="http://schemas.microsoft.com/office/drawing/2014/main" val="4256533393"/>
                    </a:ext>
                  </a:extLst>
                </a:gridCol>
              </a:tblGrid>
              <a:tr h="1080937">
                <a:tc>
                  <a:txBody>
                    <a:bodyPr/>
                    <a:lstStyle/>
                    <a:p>
                      <a:r>
                        <a:rPr lang="en-US" sz="1400" b="1"/>
                        <a:t>RDS</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t>Text-based information Transmission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Display detailed emergency information on compatible receivers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Include supplementary details, safety instructions, and evacuation routes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t>Targeted Emergency Alerts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Geographically targeted alerts using Program Identification (PI) Codes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Provide localized information to specific areas or regions</a:t>
                      </a:r>
                    </a:p>
                  </a:txBody>
                  <a:tcPr/>
                </a:tc>
                <a:extLst>
                  <a:ext uri="{0D108BD9-81ED-4DB2-BD59-A6C34878D82A}">
                    <a16:rowId xmlns:a16="http://schemas.microsoft.com/office/drawing/2014/main" val="2129121992"/>
                  </a:ext>
                </a:extLst>
              </a:tr>
              <a:tr h="1837593">
                <a:tc>
                  <a:txBody>
                    <a:bodyPr/>
                    <a:lstStyle/>
                    <a:p>
                      <a:pPr marL="0" indent="0">
                        <a:buFont typeface="Arial" panose="020B0604020202020204" pitchFamily="34" charset="0"/>
                        <a:buNone/>
                      </a:pPr>
                      <a:r>
                        <a:rPr lang="en-US" sz="1400" b="1"/>
                        <a:t>HD Radio</a:t>
                      </a:r>
                    </a:p>
                    <a:p>
                      <a:pPr marL="285750" indent="-285750">
                        <a:buFont typeface="Arial" panose="020B0604020202020204" pitchFamily="34" charset="0"/>
                        <a:buChar char="•"/>
                      </a:pPr>
                      <a:endParaRPr lang="en-US" sz="1400" b="0"/>
                    </a:p>
                  </a:txBody>
                  <a:tcPr/>
                </a:tc>
                <a:tc>
                  <a:txBody>
                    <a:bodyPr/>
                    <a:lstStyle/>
                    <a:p>
                      <a:pPr marL="0" marR="0">
                        <a:spcBef>
                          <a:spcPts val="0"/>
                        </a:spcBef>
                        <a:spcAft>
                          <a:spcPts val="0"/>
                        </a:spcAft>
                      </a:pPr>
                      <a:r>
                        <a:rPr lang="en-US" sz="1400" b="1">
                          <a:effectLst/>
                          <a:ea typeface="Times New Roman" panose="02020603050405020304" pitchFamily="18" charset="0"/>
                        </a:rPr>
                        <a:t>Digital Technology for Enhanced EAS Messaging</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Improved audio quality and reduced static compared to analog broadcasts</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More bandwidth to transmit additional data alongside audio, such as emergency details</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Transmit traffic updates, road conditions, AMBER Alerts, etc.</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Multi-channel capabilities for additional programming options during emergencies </a:t>
                      </a:r>
                    </a:p>
                  </a:txBody>
                  <a:tcPr/>
                </a:tc>
                <a:extLst>
                  <a:ext uri="{0D108BD9-81ED-4DB2-BD59-A6C34878D82A}">
                    <a16:rowId xmlns:a16="http://schemas.microsoft.com/office/drawing/2014/main" val="1839636999"/>
                  </a:ext>
                </a:extLst>
              </a:tr>
            </a:tbl>
          </a:graphicData>
        </a:graphic>
      </p:graphicFrame>
      <p:pic>
        <p:nvPicPr>
          <p:cNvPr id="7" name="Picture 6" descr="Man at a computer with a radio transmitter on the table. Courtesy 2022 – 2026 FEMA Strategic Plan&#10;">
            <a:extLst>
              <a:ext uri="{FF2B5EF4-FFF2-40B4-BE49-F238E27FC236}">
                <a16:creationId xmlns:a16="http://schemas.microsoft.com/office/drawing/2014/main" id="{07BDC7F7-9EA1-FA76-3A2D-4CCEB8BE7E34}"/>
              </a:ext>
            </a:extLst>
          </p:cNvPr>
          <p:cNvPicPr>
            <a:picLocks noChangeAspect="1"/>
          </p:cNvPicPr>
          <p:nvPr/>
        </p:nvPicPr>
        <p:blipFill>
          <a:blip r:embed="rId3"/>
          <a:stretch>
            <a:fillRect/>
          </a:stretch>
        </p:blipFill>
        <p:spPr>
          <a:xfrm>
            <a:off x="7402383" y="1965075"/>
            <a:ext cx="4636394" cy="3151762"/>
          </a:xfrm>
          <a:prstGeom prst="rect">
            <a:avLst/>
          </a:prstGeom>
        </p:spPr>
      </p:pic>
      <p:pic>
        <p:nvPicPr>
          <p:cNvPr id="10" name="Picture 2" descr="An example of a car dashboard with RDS Radio Text showing the tuned radio station logo, the signal strength, the frequency, and program name for the FM Radio station received at 95.9 MHz, KFSH-FM.">
            <a:extLst>
              <a:ext uri="{FF2B5EF4-FFF2-40B4-BE49-F238E27FC236}">
                <a16:creationId xmlns:a16="http://schemas.microsoft.com/office/drawing/2014/main" id="{6DA779FA-E8B7-4B7C-4486-FFBA7BFDE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011" y="1711173"/>
            <a:ext cx="4774377" cy="365956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descr="Example Car Dashboard Doppler Weather Radar using HD Radio Data Services. The display is showing the Portland, Oregon area weather map from The Weather Channel, along with the FM station KQAC-HD1 at 89.9 MHz, displaying the artist name and title, &quot;George Gershwin,&quot; &quot;An American In Paris.&quot; Courtesy Xperi Corporation" hidden="1">
            <a:extLst>
              <a:ext uri="{FF2B5EF4-FFF2-40B4-BE49-F238E27FC236}">
                <a16:creationId xmlns:a16="http://schemas.microsoft.com/office/drawing/2014/main" id="{7DF3A37B-D591-D158-6623-CF6DA2CE79F4}"/>
              </a:ext>
            </a:extLst>
          </p:cNvPr>
          <p:cNvGrpSpPr/>
          <p:nvPr/>
        </p:nvGrpSpPr>
        <p:grpSpPr>
          <a:xfrm>
            <a:off x="633751" y="1382960"/>
            <a:ext cx="11481637" cy="4276356"/>
            <a:chOff x="1524000" y="2884370"/>
            <a:chExt cx="9165265" cy="3373120"/>
          </a:xfrm>
        </p:grpSpPr>
        <p:pic>
          <p:nvPicPr>
            <p:cNvPr id="6" name="Picture 5">
              <a:extLst>
                <a:ext uri="{FF2B5EF4-FFF2-40B4-BE49-F238E27FC236}">
                  <a16:creationId xmlns:a16="http://schemas.microsoft.com/office/drawing/2014/main" id="{74166D3D-E4E6-6346-F720-7B37B4AA62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0" y="2884370"/>
              <a:ext cx="9165265" cy="3373120"/>
            </a:xfrm>
            <a:prstGeom prst="rect">
              <a:avLst/>
            </a:prstGeom>
          </p:spPr>
        </p:pic>
        <p:sp>
          <p:nvSpPr>
            <p:cNvPr id="11" name="Rectangle 10">
              <a:extLst>
                <a:ext uri="{FF2B5EF4-FFF2-40B4-BE49-F238E27FC236}">
                  <a16:creationId xmlns:a16="http://schemas.microsoft.com/office/drawing/2014/main" id="{7F35218D-0ACF-2D97-8D01-01B04DACB253}"/>
                </a:ext>
              </a:extLst>
            </p:cNvPr>
            <p:cNvSpPr/>
            <p:nvPr/>
          </p:nvSpPr>
          <p:spPr>
            <a:xfrm>
              <a:off x="1524001" y="2902713"/>
              <a:ext cx="9143995" cy="3354777"/>
            </a:xfrm>
            <a:prstGeom prst="rect">
              <a:avLst/>
            </a:prstGeom>
            <a:solidFill>
              <a:schemeClr val="tx1">
                <a:lumMod val="85000"/>
                <a:lumOff val="15000"/>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a:extLst>
                <a:ext uri="{FF2B5EF4-FFF2-40B4-BE49-F238E27FC236}">
                  <a16:creationId xmlns:a16="http://schemas.microsoft.com/office/drawing/2014/main" id="{5B7F3CA5-9363-1C31-1C7B-615C76C730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31805" y="3351474"/>
              <a:ext cx="6484054" cy="2423094"/>
            </a:xfrm>
            <a:prstGeom prst="rect">
              <a:avLst/>
            </a:prstGeom>
            <a:ln>
              <a:noFill/>
            </a:ln>
          </p:spPr>
        </p:pic>
      </p:grpSp>
      <p:sp>
        <p:nvSpPr>
          <p:cNvPr id="13" name="TextBox 12" hidden="1">
            <a:extLst>
              <a:ext uri="{FF2B5EF4-FFF2-40B4-BE49-F238E27FC236}">
                <a16:creationId xmlns:a16="http://schemas.microsoft.com/office/drawing/2014/main" id="{8FDDB627-B298-5720-2FFB-3A4A2AFB59BF}"/>
              </a:ext>
            </a:extLst>
          </p:cNvPr>
          <p:cNvSpPr txBox="1"/>
          <p:nvPr/>
        </p:nvSpPr>
        <p:spPr>
          <a:xfrm>
            <a:off x="2861543" y="5659316"/>
            <a:ext cx="7824065" cy="369332"/>
          </a:xfrm>
          <a:prstGeom prst="rect">
            <a:avLst/>
          </a:prstGeom>
          <a:noFill/>
        </p:spPr>
        <p:txBody>
          <a:bodyPr wrap="none" rtlCol="0">
            <a:spAutoFit/>
          </a:bodyPr>
          <a:lstStyle/>
          <a:p>
            <a:r>
              <a:rPr lang="en-US"/>
              <a:t>Example Car Dashboard Doppler Weather Radar using HD Radio Data Services</a:t>
            </a:r>
          </a:p>
        </p:txBody>
      </p:sp>
      <p:pic>
        <p:nvPicPr>
          <p:cNvPr id="14" name="Picture 13" descr="Xperi logo" hidden="1">
            <a:extLst>
              <a:ext uri="{FF2B5EF4-FFF2-40B4-BE49-F238E27FC236}">
                <a16:creationId xmlns:a16="http://schemas.microsoft.com/office/drawing/2014/main" id="{E1A5F84E-0F74-9D1A-96B8-F712727F93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2253" y="5532107"/>
            <a:ext cx="1376490" cy="570956"/>
          </a:xfrm>
          <a:prstGeom prst="rect">
            <a:avLst/>
          </a:prstGeom>
        </p:spPr>
      </p:pic>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71</a:t>
            </a:fld>
            <a:endParaRPr lang="en-US"/>
          </a:p>
        </p:txBody>
      </p:sp>
    </p:spTree>
    <p:extLst>
      <p:ext uri="{BB962C8B-B14F-4D97-AF65-F5344CB8AC3E}">
        <p14:creationId xmlns:p14="http://schemas.microsoft.com/office/powerpoint/2010/main" val="3282487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Leveraging RDS and HD Radio for EAS Messaging</a:t>
            </a:r>
          </a:p>
        </p:txBody>
      </p:sp>
      <p:sp>
        <p:nvSpPr>
          <p:cNvPr id="3" name="Content Placeholder 2">
            <a:extLst>
              <a:ext uri="{FF2B5EF4-FFF2-40B4-BE49-F238E27FC236}">
                <a16:creationId xmlns:a16="http://schemas.microsoft.com/office/drawing/2014/main" id="{5463107B-718B-315A-A5D4-C758EC457892}"/>
              </a:ext>
            </a:extLst>
          </p:cNvPr>
          <p:cNvSpPr>
            <a:spLocks noGrp="1"/>
          </p:cNvSpPr>
          <p:nvPr>
            <p:ph idx="1"/>
          </p:nvPr>
        </p:nvSpPr>
        <p:spPr/>
        <p:txBody>
          <a:bodyPr/>
          <a:lstStyle/>
          <a:p>
            <a:endParaRPr lang="en-US"/>
          </a:p>
        </p:txBody>
      </p:sp>
      <p:graphicFrame>
        <p:nvGraphicFramePr>
          <p:cNvPr id="8" name="Table 7">
            <a:extLst>
              <a:ext uri="{FF2B5EF4-FFF2-40B4-BE49-F238E27FC236}">
                <a16:creationId xmlns:a16="http://schemas.microsoft.com/office/drawing/2014/main" id="{DB6D6E97-BB5D-5E67-4553-90D4F2BCAB46}"/>
              </a:ext>
            </a:extLst>
          </p:cNvPr>
          <p:cNvGraphicFramePr>
            <a:graphicFrameLocks noGrp="1"/>
          </p:cNvGraphicFramePr>
          <p:nvPr/>
        </p:nvGraphicFramePr>
        <p:xfrm>
          <a:off x="633751" y="1422596"/>
          <a:ext cx="6630649" cy="4236720"/>
        </p:xfrm>
        <a:graphic>
          <a:graphicData uri="http://schemas.openxmlformats.org/drawingml/2006/table">
            <a:tbl>
              <a:tblPr firstRow="1" bandRow="1">
                <a:tableStyleId>{22838BEF-8BB2-4498-84A7-C5851F593DF1}</a:tableStyleId>
              </a:tblPr>
              <a:tblGrid>
                <a:gridCol w="2380295">
                  <a:extLst>
                    <a:ext uri="{9D8B030D-6E8A-4147-A177-3AD203B41FA5}">
                      <a16:colId xmlns:a16="http://schemas.microsoft.com/office/drawing/2014/main" val="927261943"/>
                    </a:ext>
                  </a:extLst>
                </a:gridCol>
                <a:gridCol w="4250354">
                  <a:extLst>
                    <a:ext uri="{9D8B030D-6E8A-4147-A177-3AD203B41FA5}">
                      <a16:colId xmlns:a16="http://schemas.microsoft.com/office/drawing/2014/main" val="4256533393"/>
                    </a:ext>
                  </a:extLst>
                </a:gridCol>
              </a:tblGrid>
              <a:tr h="1080937">
                <a:tc>
                  <a:txBody>
                    <a:bodyPr/>
                    <a:lstStyle/>
                    <a:p>
                      <a:r>
                        <a:rPr lang="en-US" sz="1400" b="1"/>
                        <a:t>RDS</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t>Text-based information Transmission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Display detailed emergency information on compatible receivers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Include supplementary details, safety instructions, and evacuation routes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t>Targeted Emergency Alerts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Geographically targeted alerts using Program Identification (PI) Codes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Provide localized information to specific areas or regions</a:t>
                      </a:r>
                    </a:p>
                  </a:txBody>
                  <a:tcPr/>
                </a:tc>
                <a:extLst>
                  <a:ext uri="{0D108BD9-81ED-4DB2-BD59-A6C34878D82A}">
                    <a16:rowId xmlns:a16="http://schemas.microsoft.com/office/drawing/2014/main" val="2129121992"/>
                  </a:ext>
                </a:extLst>
              </a:tr>
              <a:tr h="1837593">
                <a:tc>
                  <a:txBody>
                    <a:bodyPr/>
                    <a:lstStyle/>
                    <a:p>
                      <a:pPr marL="0" indent="0">
                        <a:buFont typeface="Arial" panose="020B0604020202020204" pitchFamily="34" charset="0"/>
                        <a:buNone/>
                      </a:pPr>
                      <a:r>
                        <a:rPr lang="en-US" sz="1400" b="1"/>
                        <a:t>HD Radio</a:t>
                      </a:r>
                    </a:p>
                    <a:p>
                      <a:pPr marL="285750" indent="-285750">
                        <a:buFont typeface="Arial" panose="020B0604020202020204" pitchFamily="34" charset="0"/>
                        <a:buChar char="•"/>
                      </a:pPr>
                      <a:endParaRPr lang="en-US" sz="1400" b="0"/>
                    </a:p>
                  </a:txBody>
                  <a:tcPr/>
                </a:tc>
                <a:tc>
                  <a:txBody>
                    <a:bodyPr/>
                    <a:lstStyle/>
                    <a:p>
                      <a:pPr marL="0" marR="0">
                        <a:spcBef>
                          <a:spcPts val="0"/>
                        </a:spcBef>
                        <a:spcAft>
                          <a:spcPts val="0"/>
                        </a:spcAft>
                      </a:pPr>
                      <a:r>
                        <a:rPr lang="en-US" sz="1400" b="1">
                          <a:effectLst/>
                          <a:ea typeface="Times New Roman" panose="02020603050405020304" pitchFamily="18" charset="0"/>
                        </a:rPr>
                        <a:t>Digital Technology for Enhanced EAS Messaging</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Improved audio quality and reduced static compared to analog broadcasts</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More bandwidth to transmit additional data alongside audio, such as emergency details</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Transmit traffic updates, road conditions, AMBER Alerts, etc.</a:t>
                      </a:r>
                    </a:p>
                    <a:p>
                      <a:pPr marL="285750" marR="0" indent="-285750">
                        <a:spcBef>
                          <a:spcPts val="0"/>
                        </a:spcBef>
                        <a:spcAft>
                          <a:spcPts val="0"/>
                        </a:spcAft>
                        <a:buFont typeface="Arial" panose="020B0604020202020204" pitchFamily="34" charset="0"/>
                        <a:buChar char="•"/>
                      </a:pPr>
                      <a:r>
                        <a:rPr lang="en-US" sz="1400" b="0">
                          <a:effectLst/>
                          <a:ea typeface="Times New Roman" panose="02020603050405020304" pitchFamily="18" charset="0"/>
                        </a:rPr>
                        <a:t>Multi-channel capabilities for additional programming options during emergencies </a:t>
                      </a:r>
                    </a:p>
                  </a:txBody>
                  <a:tcPr/>
                </a:tc>
                <a:extLst>
                  <a:ext uri="{0D108BD9-81ED-4DB2-BD59-A6C34878D82A}">
                    <a16:rowId xmlns:a16="http://schemas.microsoft.com/office/drawing/2014/main" val="1839636999"/>
                  </a:ext>
                </a:extLst>
              </a:tr>
            </a:tbl>
          </a:graphicData>
        </a:graphic>
      </p:graphicFrame>
      <p:pic>
        <p:nvPicPr>
          <p:cNvPr id="7" name="Picture 6" descr="Man at a computer with a radio transmitter on the table. Courtesy 2022 – 2026 FEMA Strategic Plan&#10;">
            <a:extLst>
              <a:ext uri="{FF2B5EF4-FFF2-40B4-BE49-F238E27FC236}">
                <a16:creationId xmlns:a16="http://schemas.microsoft.com/office/drawing/2014/main" id="{07BDC7F7-9EA1-FA76-3A2D-4CCEB8BE7E34}"/>
              </a:ext>
            </a:extLst>
          </p:cNvPr>
          <p:cNvPicPr>
            <a:picLocks noChangeAspect="1"/>
          </p:cNvPicPr>
          <p:nvPr/>
        </p:nvPicPr>
        <p:blipFill>
          <a:blip r:embed="rId3"/>
          <a:stretch>
            <a:fillRect/>
          </a:stretch>
        </p:blipFill>
        <p:spPr>
          <a:xfrm>
            <a:off x="7402383" y="1965075"/>
            <a:ext cx="4636394" cy="3151762"/>
          </a:xfrm>
          <a:prstGeom prst="rect">
            <a:avLst/>
          </a:prstGeom>
        </p:spPr>
      </p:pic>
      <p:pic>
        <p:nvPicPr>
          <p:cNvPr id="10" name="Picture 2" descr="An example of a car dashboard with RDS Radio Text showing the tuned radio station logo, the signal strength, the frequency, and program name for the FM Radio station received at 95.9 MHz, KFSH-FM.">
            <a:extLst>
              <a:ext uri="{FF2B5EF4-FFF2-40B4-BE49-F238E27FC236}">
                <a16:creationId xmlns:a16="http://schemas.microsoft.com/office/drawing/2014/main" id="{6DA779FA-E8B7-4B7C-4486-FFBA7BFDE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011" y="1711173"/>
            <a:ext cx="4774377" cy="365956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descr="Example Car Dashboard Doppler Weather Radar using HD Radio Data Services. The display is showing the Portland, Oregon area weather map from The Weather Channel, along with the FM station KQAC-HD1 at 89.9 MHz, displaying the artist name and title, &quot;George Gershwin,&quot; &quot;An American In Paris.&quot; Courtesy Xperi Corporation">
            <a:extLst>
              <a:ext uri="{FF2B5EF4-FFF2-40B4-BE49-F238E27FC236}">
                <a16:creationId xmlns:a16="http://schemas.microsoft.com/office/drawing/2014/main" id="{7DF3A37B-D591-D158-6623-CF6DA2CE79F4}"/>
              </a:ext>
            </a:extLst>
          </p:cNvPr>
          <p:cNvGrpSpPr/>
          <p:nvPr/>
        </p:nvGrpSpPr>
        <p:grpSpPr>
          <a:xfrm>
            <a:off x="633751" y="1382960"/>
            <a:ext cx="11481637" cy="4276356"/>
            <a:chOff x="1524000" y="2884370"/>
            <a:chExt cx="9165265" cy="3373120"/>
          </a:xfrm>
        </p:grpSpPr>
        <p:pic>
          <p:nvPicPr>
            <p:cNvPr id="6" name="Picture 5">
              <a:extLst>
                <a:ext uri="{FF2B5EF4-FFF2-40B4-BE49-F238E27FC236}">
                  <a16:creationId xmlns:a16="http://schemas.microsoft.com/office/drawing/2014/main" id="{74166D3D-E4E6-6346-F720-7B37B4AA62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0" y="2884370"/>
              <a:ext cx="9165265" cy="3373120"/>
            </a:xfrm>
            <a:prstGeom prst="rect">
              <a:avLst/>
            </a:prstGeom>
          </p:spPr>
        </p:pic>
        <p:sp>
          <p:nvSpPr>
            <p:cNvPr id="11" name="Rectangle 10">
              <a:extLst>
                <a:ext uri="{FF2B5EF4-FFF2-40B4-BE49-F238E27FC236}">
                  <a16:creationId xmlns:a16="http://schemas.microsoft.com/office/drawing/2014/main" id="{7F35218D-0ACF-2D97-8D01-01B04DACB253}"/>
                </a:ext>
              </a:extLst>
            </p:cNvPr>
            <p:cNvSpPr/>
            <p:nvPr/>
          </p:nvSpPr>
          <p:spPr>
            <a:xfrm>
              <a:off x="1524001" y="2902713"/>
              <a:ext cx="9143995" cy="3354777"/>
            </a:xfrm>
            <a:prstGeom prst="rect">
              <a:avLst/>
            </a:prstGeom>
            <a:solidFill>
              <a:schemeClr val="tx1">
                <a:lumMod val="85000"/>
                <a:lumOff val="15000"/>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a:extLst>
                <a:ext uri="{FF2B5EF4-FFF2-40B4-BE49-F238E27FC236}">
                  <a16:creationId xmlns:a16="http://schemas.microsoft.com/office/drawing/2014/main" id="{5B7F3CA5-9363-1C31-1C7B-615C76C730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31805" y="3351474"/>
              <a:ext cx="6484054" cy="2423094"/>
            </a:xfrm>
            <a:prstGeom prst="rect">
              <a:avLst/>
            </a:prstGeom>
            <a:ln>
              <a:noFill/>
            </a:ln>
          </p:spPr>
        </p:pic>
      </p:grpSp>
      <p:sp>
        <p:nvSpPr>
          <p:cNvPr id="13" name="TextBox 12">
            <a:extLst>
              <a:ext uri="{FF2B5EF4-FFF2-40B4-BE49-F238E27FC236}">
                <a16:creationId xmlns:a16="http://schemas.microsoft.com/office/drawing/2014/main" id="{8FDDB627-B298-5720-2FFB-3A4A2AFB59BF}"/>
              </a:ext>
            </a:extLst>
          </p:cNvPr>
          <p:cNvSpPr txBox="1"/>
          <p:nvPr/>
        </p:nvSpPr>
        <p:spPr>
          <a:xfrm>
            <a:off x="2861543" y="5659316"/>
            <a:ext cx="7824065" cy="369332"/>
          </a:xfrm>
          <a:prstGeom prst="rect">
            <a:avLst/>
          </a:prstGeom>
          <a:noFill/>
        </p:spPr>
        <p:txBody>
          <a:bodyPr wrap="none" rtlCol="0">
            <a:spAutoFit/>
          </a:bodyPr>
          <a:lstStyle/>
          <a:p>
            <a:r>
              <a:rPr lang="en-US"/>
              <a:t>Example Car Dashboard Doppler Weather Radar using HD Radio Data Services</a:t>
            </a:r>
          </a:p>
        </p:txBody>
      </p:sp>
      <p:pic>
        <p:nvPicPr>
          <p:cNvPr id="14" name="Picture 13" descr="Xperi logo">
            <a:extLst>
              <a:ext uri="{FF2B5EF4-FFF2-40B4-BE49-F238E27FC236}">
                <a16:creationId xmlns:a16="http://schemas.microsoft.com/office/drawing/2014/main" id="{E1A5F84E-0F74-9D1A-96B8-F712727F93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2253" y="5532107"/>
            <a:ext cx="1376490" cy="570956"/>
          </a:xfrm>
          <a:prstGeom prst="rect">
            <a:avLst/>
          </a:prstGeom>
        </p:spPr>
      </p:pic>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72</a:t>
            </a:fld>
            <a:endParaRPr lang="en-US"/>
          </a:p>
        </p:txBody>
      </p:sp>
    </p:spTree>
    <p:extLst>
      <p:ext uri="{BB962C8B-B14F-4D97-AF65-F5344CB8AC3E}">
        <p14:creationId xmlns:p14="http://schemas.microsoft.com/office/powerpoint/2010/main" val="17079649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1AC98D-5FC2-7054-ECDA-7273FE591FB3}"/>
              </a:ext>
            </a:extLst>
          </p:cNvPr>
          <p:cNvSpPr>
            <a:spLocks noGrp="1"/>
          </p:cNvSpPr>
          <p:nvPr>
            <p:ph type="sldNum" sz="quarter" idx="12"/>
          </p:nvPr>
        </p:nvSpPr>
        <p:spPr/>
        <p:txBody>
          <a:bodyPr/>
          <a:lstStyle/>
          <a:p>
            <a:fld id="{8FCC257D-A786-9244-9E17-CE618C8B9275}" type="slidenum">
              <a:rPr lang="en-US" smtClean="0"/>
              <a:pPr/>
              <a:t>73</a:t>
            </a:fld>
            <a:endParaRPr lang="en-US"/>
          </a:p>
        </p:txBody>
      </p:sp>
      <p:graphicFrame>
        <p:nvGraphicFramePr>
          <p:cNvPr id="5" name="Content Placeholder 4">
            <a:extLst>
              <a:ext uri="{FF2B5EF4-FFF2-40B4-BE49-F238E27FC236}">
                <a16:creationId xmlns:a16="http://schemas.microsoft.com/office/drawing/2014/main" id="{860837DC-5B96-7AC4-5F9C-46BFC723FDE4}"/>
              </a:ext>
            </a:extLst>
          </p:cNvPr>
          <p:cNvGraphicFramePr>
            <a:graphicFrameLocks noGrp="1"/>
          </p:cNvGraphicFramePr>
          <p:nvPr>
            <p:ph idx="1"/>
            <p:extLst>
              <p:ext uri="{D42A27DB-BD31-4B8C-83A1-F6EECF244321}">
                <p14:modId xmlns:p14="http://schemas.microsoft.com/office/powerpoint/2010/main" val="1896383229"/>
              </p:ext>
            </p:extLst>
          </p:nvPr>
        </p:nvGraphicFramePr>
        <p:xfrm>
          <a:off x="738189" y="1492469"/>
          <a:ext cx="10715627" cy="4246179"/>
        </p:xfrm>
        <a:graphic>
          <a:graphicData uri="http://schemas.openxmlformats.org/drawingml/2006/table">
            <a:tbl>
              <a:tblPr firstRow="1" bandRow="1">
                <a:tableStyleId>{22838BEF-8BB2-4498-84A7-C5851F593DF1}</a:tableStyleId>
              </a:tblPr>
              <a:tblGrid>
                <a:gridCol w="2697970">
                  <a:extLst>
                    <a:ext uri="{9D8B030D-6E8A-4147-A177-3AD203B41FA5}">
                      <a16:colId xmlns:a16="http://schemas.microsoft.com/office/drawing/2014/main" val="927261943"/>
                    </a:ext>
                  </a:extLst>
                </a:gridCol>
                <a:gridCol w="8017657">
                  <a:extLst>
                    <a:ext uri="{9D8B030D-6E8A-4147-A177-3AD203B41FA5}">
                      <a16:colId xmlns:a16="http://schemas.microsoft.com/office/drawing/2014/main" val="4256533393"/>
                    </a:ext>
                  </a:extLst>
                </a:gridCol>
              </a:tblGrid>
              <a:tr h="1986994">
                <a:tc>
                  <a:txBody>
                    <a:bodyPr/>
                    <a:lstStyle/>
                    <a:p>
                      <a:r>
                        <a:rPr lang="en-US" sz="1800" b="1"/>
                        <a:t>RDS</a:t>
                      </a:r>
                    </a:p>
                  </a:txBody>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t>Text-based information Transmission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a:t>Display detailed emergency information on compatible receivers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a:t>Include supplementary details, safety instructions, and evacuation routes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a:t>Targeted Emergency Alerts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a:t>Geographically targeted alerts using Program Identification (PI) Codes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a:t>Provide localized information to specific areas or regions</a:t>
                      </a:r>
                    </a:p>
                  </a:txBody>
                  <a:tcPr/>
                </a:tc>
                <a:extLst>
                  <a:ext uri="{0D108BD9-81ED-4DB2-BD59-A6C34878D82A}">
                    <a16:rowId xmlns:a16="http://schemas.microsoft.com/office/drawing/2014/main" val="2129121992"/>
                  </a:ext>
                </a:extLst>
              </a:tr>
              <a:tr h="2259185">
                <a:tc>
                  <a:txBody>
                    <a:bodyPr/>
                    <a:lstStyle/>
                    <a:p>
                      <a:pPr marL="0" indent="0">
                        <a:buFont typeface="Arial" panose="020B0604020202020204" pitchFamily="34" charset="0"/>
                        <a:buNone/>
                      </a:pPr>
                      <a:r>
                        <a:rPr lang="en-US" sz="1800" b="1"/>
                        <a:t>HD Radio</a:t>
                      </a:r>
                    </a:p>
                    <a:p>
                      <a:pPr marL="285750" indent="-285750">
                        <a:buFont typeface="Arial" panose="020B0604020202020204" pitchFamily="34" charset="0"/>
                        <a:buChar char="•"/>
                      </a:pPr>
                      <a:endParaRPr lang="en-US" sz="1800" b="0"/>
                    </a:p>
                  </a:txBody>
                  <a:tcPr/>
                </a:tc>
                <a:tc>
                  <a:txBody>
                    <a:bodyPr/>
                    <a:lstStyle/>
                    <a:p>
                      <a:pPr marL="0" marR="0">
                        <a:spcBef>
                          <a:spcPts val="0"/>
                        </a:spcBef>
                        <a:spcAft>
                          <a:spcPts val="0"/>
                        </a:spcAft>
                      </a:pPr>
                      <a:r>
                        <a:rPr lang="en-US" sz="1800" b="1">
                          <a:effectLst/>
                          <a:ea typeface="Times New Roman" panose="02020603050405020304" pitchFamily="18" charset="0"/>
                        </a:rPr>
                        <a:t>Digital Technology for Enhanced EAS Messaging</a:t>
                      </a:r>
                    </a:p>
                    <a:p>
                      <a:pPr marL="285750" marR="0" indent="-285750">
                        <a:spcBef>
                          <a:spcPts val="0"/>
                        </a:spcBef>
                        <a:spcAft>
                          <a:spcPts val="0"/>
                        </a:spcAft>
                        <a:buFont typeface="Arial" panose="020B0604020202020204" pitchFamily="34" charset="0"/>
                        <a:buChar char="•"/>
                      </a:pPr>
                      <a:r>
                        <a:rPr lang="en-US" sz="1800" b="0">
                          <a:effectLst/>
                          <a:ea typeface="Times New Roman" panose="02020603050405020304" pitchFamily="18" charset="0"/>
                        </a:rPr>
                        <a:t>Improved audio quality and reduced static compared to analog broadcasts</a:t>
                      </a:r>
                    </a:p>
                    <a:p>
                      <a:pPr marL="285750" marR="0" indent="-285750">
                        <a:spcBef>
                          <a:spcPts val="0"/>
                        </a:spcBef>
                        <a:spcAft>
                          <a:spcPts val="0"/>
                        </a:spcAft>
                        <a:buFont typeface="Arial" panose="020B0604020202020204" pitchFamily="34" charset="0"/>
                        <a:buChar char="•"/>
                      </a:pPr>
                      <a:r>
                        <a:rPr lang="en-US" sz="1800" b="0">
                          <a:effectLst/>
                          <a:ea typeface="Times New Roman" panose="02020603050405020304" pitchFamily="18" charset="0"/>
                        </a:rPr>
                        <a:t>More bandwidth to transmit additional data alongside audio, such as emergency details</a:t>
                      </a:r>
                    </a:p>
                    <a:p>
                      <a:pPr marL="285750" marR="0" indent="-285750">
                        <a:spcBef>
                          <a:spcPts val="0"/>
                        </a:spcBef>
                        <a:spcAft>
                          <a:spcPts val="0"/>
                        </a:spcAft>
                        <a:buFont typeface="Arial" panose="020B0604020202020204" pitchFamily="34" charset="0"/>
                        <a:buChar char="•"/>
                      </a:pPr>
                      <a:r>
                        <a:rPr lang="en-US" sz="1800" b="0">
                          <a:effectLst/>
                          <a:ea typeface="Times New Roman" panose="02020603050405020304" pitchFamily="18" charset="0"/>
                        </a:rPr>
                        <a:t>Transmit traffic updates, road conditions, AMBER Alerts, etc.</a:t>
                      </a:r>
                    </a:p>
                    <a:p>
                      <a:pPr marL="285750" marR="0" indent="-285750">
                        <a:spcBef>
                          <a:spcPts val="0"/>
                        </a:spcBef>
                        <a:spcAft>
                          <a:spcPts val="0"/>
                        </a:spcAft>
                        <a:buFont typeface="Arial" panose="020B0604020202020204" pitchFamily="34" charset="0"/>
                        <a:buChar char="•"/>
                      </a:pPr>
                      <a:r>
                        <a:rPr lang="en-US" sz="1800" b="0">
                          <a:effectLst/>
                          <a:ea typeface="Times New Roman" panose="02020603050405020304" pitchFamily="18" charset="0"/>
                        </a:rPr>
                        <a:t>Multi-channel capabilities for additional programming options during emergencies </a:t>
                      </a:r>
                    </a:p>
                  </a:txBody>
                  <a:tcPr/>
                </a:tc>
                <a:extLst>
                  <a:ext uri="{0D108BD9-81ED-4DB2-BD59-A6C34878D82A}">
                    <a16:rowId xmlns:a16="http://schemas.microsoft.com/office/drawing/2014/main" val="1839636999"/>
                  </a:ext>
                </a:extLst>
              </a:tr>
            </a:tbl>
          </a:graphicData>
        </a:graphic>
      </p:graphicFrame>
      <p:sp>
        <p:nvSpPr>
          <p:cNvPr id="6" name="Title 1">
            <a:extLst>
              <a:ext uri="{FF2B5EF4-FFF2-40B4-BE49-F238E27FC236}">
                <a16:creationId xmlns:a16="http://schemas.microsoft.com/office/drawing/2014/main" id="{DED9B07E-2A22-24DD-A49D-7F4357DE345B}"/>
              </a:ext>
            </a:extLst>
          </p:cNvPr>
          <p:cNvSpPr>
            <a:spLocks noGrp="1"/>
          </p:cNvSpPr>
          <p:nvPr>
            <p:ph type="title"/>
          </p:nvPr>
        </p:nvSpPr>
        <p:spPr>
          <a:xfrm>
            <a:off x="738188" y="452438"/>
            <a:ext cx="10715625" cy="742950"/>
          </a:xfrm>
        </p:spPr>
        <p:txBody>
          <a:bodyPr>
            <a:normAutofit/>
          </a:bodyPr>
          <a:lstStyle/>
          <a:p>
            <a:r>
              <a:rPr lang="en-US"/>
              <a:t>Leveraging RDS and HD Radio for EAS Messaging</a:t>
            </a:r>
          </a:p>
        </p:txBody>
      </p:sp>
    </p:spTree>
    <p:extLst>
      <p:ext uri="{BB962C8B-B14F-4D97-AF65-F5344CB8AC3E}">
        <p14:creationId xmlns:p14="http://schemas.microsoft.com/office/powerpoint/2010/main" val="26040184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3046" y="344977"/>
            <a:ext cx="10972800" cy="1143000"/>
          </a:xfrm>
        </p:spPr>
        <p:txBody>
          <a:bodyPr anchor="t"/>
          <a:lstStyle/>
          <a:p>
            <a:r>
              <a:rPr lang="en-US" sz="4000">
                <a:solidFill>
                  <a:schemeClr val="bg1"/>
                </a:solidFill>
                <a:ea typeface="Calibri" charset="0"/>
                <a:cs typeface="Calibri" charset="0"/>
              </a:rPr>
              <a:t>EMERGENCY ALERTS PHASE 1 – </a:t>
            </a:r>
            <a:br>
              <a:rPr lang="en-US" sz="4000">
                <a:solidFill>
                  <a:schemeClr val="bg1"/>
                </a:solidFill>
                <a:ea typeface="Calibri" charset="0"/>
                <a:cs typeface="Calibri" charset="0"/>
              </a:rPr>
            </a:br>
            <a:r>
              <a:rPr lang="en-US" sz="4000">
                <a:solidFill>
                  <a:srgbClr val="7030A0"/>
                </a:solidFill>
                <a:ea typeface="Calibri" charset="0"/>
                <a:cs typeface="Calibri" charset="0"/>
              </a:rPr>
              <a:t>TEXT NOTIFICATION</a:t>
            </a:r>
          </a:p>
        </p:txBody>
      </p:sp>
      <p:pic>
        <p:nvPicPr>
          <p:cNvPr id="5" name="Picture 4" descr="Car after-market HD Radio showing an emergency alert message from the National Weather Center."/>
          <p:cNvPicPr>
            <a:picLocks noChangeAspect="1"/>
          </p:cNvPicPr>
          <p:nvPr/>
        </p:nvPicPr>
        <p:blipFill rotWithShape="1">
          <a:blip r:embed="rId3"/>
          <a:srcRect l="4647" t="34046" r="-887" b="27288"/>
          <a:stretch/>
        </p:blipFill>
        <p:spPr>
          <a:xfrm>
            <a:off x="1012617" y="1874965"/>
            <a:ext cx="4886632" cy="1180330"/>
          </a:xfrm>
          <a:prstGeom prst="rect">
            <a:avLst/>
          </a:prstGeom>
        </p:spPr>
      </p:pic>
      <p:pic>
        <p:nvPicPr>
          <p:cNvPr id="8" name="Picture 7" descr="Weather Alert for Thunderstorm Alert on a car radio dashboard"/>
          <p:cNvPicPr>
            <a:picLocks noChangeAspect="1"/>
          </p:cNvPicPr>
          <p:nvPr/>
        </p:nvPicPr>
        <p:blipFill rotWithShape="1">
          <a:blip r:embed="rId4"/>
          <a:srcRect l="371" t="18933"/>
          <a:stretch/>
        </p:blipFill>
        <p:spPr>
          <a:xfrm>
            <a:off x="8385636" y="1417639"/>
            <a:ext cx="2641992" cy="1292408"/>
          </a:xfrm>
          <a:prstGeom prst="rect">
            <a:avLst/>
          </a:prstGeom>
        </p:spPr>
      </p:pic>
      <p:pic>
        <p:nvPicPr>
          <p:cNvPr id="7" name="Picture 6" descr="Portable HD Radio showing a weather alert in text message."/>
          <p:cNvPicPr>
            <a:picLocks noChangeAspect="1"/>
          </p:cNvPicPr>
          <p:nvPr/>
        </p:nvPicPr>
        <p:blipFill rotWithShape="1">
          <a:blip r:embed="rId5"/>
          <a:srcRect l="46517" t="40654" r="23606" b="41649"/>
          <a:stretch/>
        </p:blipFill>
        <p:spPr>
          <a:xfrm>
            <a:off x="331184" y="4053015"/>
            <a:ext cx="5764816" cy="2052871"/>
          </a:xfrm>
          <a:prstGeom prst="rect">
            <a:avLst/>
          </a:prstGeom>
        </p:spPr>
      </p:pic>
      <p:pic>
        <p:nvPicPr>
          <p:cNvPr id="3" name="Picture 2" descr="Image of HD1 WETA-FM at 90.9 MHz from a car radio showing a &quot;Rescue Alert&quot; with options for &quot;Snooze&quot; and &quot;Ignore&quot;"/>
          <p:cNvPicPr>
            <a:picLocks noChangeAspect="1"/>
          </p:cNvPicPr>
          <p:nvPr/>
        </p:nvPicPr>
        <p:blipFill>
          <a:blip r:embed="rId6"/>
          <a:stretch>
            <a:fillRect/>
          </a:stretch>
        </p:blipFill>
        <p:spPr>
          <a:xfrm>
            <a:off x="7431696" y="3055295"/>
            <a:ext cx="3716950" cy="2852371"/>
          </a:xfrm>
          <a:prstGeom prst="rect">
            <a:avLst/>
          </a:prstGeom>
        </p:spPr>
      </p:pic>
      <p:sp>
        <p:nvSpPr>
          <p:cNvPr id="2" name="Slide Number Placeholder 1"/>
          <p:cNvSpPr>
            <a:spLocks noGrp="1"/>
          </p:cNvSpPr>
          <p:nvPr>
            <p:ph type="sldNum" sz="quarter" idx="12"/>
          </p:nvPr>
        </p:nvSpPr>
        <p:spPr>
          <a:xfrm>
            <a:off x="260513" y="6492875"/>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288171-D7CE-A848-880C-F0994EE84753}" type="slidenum">
              <a:rPr kumimoji="0" lang="en-US" sz="1200" b="1" i="0" u="none" strike="noStrike" kern="1200" cap="none" spc="0" normalizeH="0" baseline="0" noProof="0" smtClean="0">
                <a:ln>
                  <a:noFill/>
                </a:ln>
                <a:solidFill>
                  <a:srgbClr val="3C4144">
                    <a:tint val="75000"/>
                  </a:srgbClr>
                </a:solidFill>
                <a:effectLst/>
                <a:uLnTx/>
                <a:uFillTx/>
                <a:latin typeface="Arial"/>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1200" b="1" i="0" u="none" strike="noStrike" kern="1200" cap="none" spc="0" normalizeH="0" baseline="0" noProof="0">
              <a:ln>
                <a:noFill/>
              </a:ln>
              <a:solidFill>
                <a:srgbClr val="3C4144">
                  <a:tint val="75000"/>
                </a:srgbClr>
              </a:solidFill>
              <a:effectLst/>
              <a:uLnTx/>
              <a:uFillTx/>
              <a:latin typeface="Arial"/>
              <a:cs typeface="Arial" panose="020B0604020202020204" pitchFamily="34" charset="0"/>
            </a:endParaRPr>
          </a:p>
        </p:txBody>
      </p:sp>
    </p:spTree>
    <p:extLst>
      <p:ext uri="{BB962C8B-B14F-4D97-AF65-F5344CB8AC3E}">
        <p14:creationId xmlns:p14="http://schemas.microsoft.com/office/powerpoint/2010/main" val="44412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505" y="352031"/>
            <a:ext cx="10958616" cy="626455"/>
          </a:xfrm>
        </p:spPr>
        <p:txBody>
          <a:bodyPr anchor="t"/>
          <a:lstStyle/>
          <a:p>
            <a:r>
              <a:rPr lang="en-US" sz="4000">
                <a:solidFill>
                  <a:schemeClr val="bg1"/>
                </a:solidFill>
              </a:rPr>
              <a:t>EMERGENCY ALERTS PHASE 1 – </a:t>
            </a:r>
            <a:br>
              <a:rPr lang="en-US" sz="4000">
                <a:solidFill>
                  <a:schemeClr val="bg1"/>
                </a:solidFill>
              </a:rPr>
            </a:br>
            <a:r>
              <a:rPr lang="en-US" sz="4000">
                <a:solidFill>
                  <a:srgbClr val="7030A0"/>
                </a:solidFill>
              </a:rPr>
              <a:t>CURRENT USER EXPERIENCE</a:t>
            </a:r>
          </a:p>
        </p:txBody>
      </p:sp>
      <p:sp>
        <p:nvSpPr>
          <p:cNvPr id="13" name="Text Placeholder 12"/>
          <p:cNvSpPr>
            <a:spLocks noGrp="1"/>
          </p:cNvSpPr>
          <p:nvPr>
            <p:ph type="body" sz="quarter" idx="4294967295"/>
          </p:nvPr>
        </p:nvSpPr>
        <p:spPr>
          <a:xfrm>
            <a:off x="265429" y="1773685"/>
            <a:ext cx="3944938" cy="2624137"/>
          </a:xfrm>
          <a:prstGeom prst="rect">
            <a:avLst/>
          </a:prstGeom>
        </p:spPr>
        <p:txBody>
          <a:bodyPr/>
          <a:lstStyle/>
          <a:p>
            <a:pPr marL="457200" indent="-457200" algn="l">
              <a:buFont typeface="Arial" panose="020B0604020202020204" pitchFamily="34" charset="0"/>
              <a:buChar char="•"/>
            </a:pPr>
            <a:r>
              <a:rPr lang="en-US">
                <a:solidFill>
                  <a:schemeClr val="bg1"/>
                </a:solidFill>
              </a:rPr>
              <a:t>“Wake-up” receiver</a:t>
            </a:r>
          </a:p>
          <a:p>
            <a:pPr marL="457200" indent="-457200" algn="l">
              <a:buFont typeface="Arial" panose="020B0604020202020204" pitchFamily="34" charset="0"/>
              <a:buChar char="•"/>
            </a:pPr>
            <a:r>
              <a:rPr lang="en-US">
                <a:solidFill>
                  <a:schemeClr val="bg1"/>
                </a:solidFill>
              </a:rPr>
              <a:t>Visual notification</a:t>
            </a:r>
          </a:p>
          <a:p>
            <a:pPr marL="457200" indent="-457200" algn="l">
              <a:buFont typeface="Arial" panose="020B0604020202020204" pitchFamily="34" charset="0"/>
              <a:buChar char="•"/>
            </a:pPr>
            <a:r>
              <a:rPr lang="en-US">
                <a:solidFill>
                  <a:schemeClr val="bg1"/>
                </a:solidFill>
              </a:rPr>
              <a:t>Alert reminders</a:t>
            </a:r>
          </a:p>
          <a:p>
            <a:pPr marL="457200" indent="-457200" algn="l">
              <a:buFont typeface="Arial" panose="020B0604020202020204" pitchFamily="34" charset="0"/>
              <a:buChar char="•"/>
            </a:pPr>
            <a:r>
              <a:rPr lang="en-US">
                <a:solidFill>
                  <a:schemeClr val="bg1"/>
                </a:solidFill>
              </a:rPr>
              <a:t>History log</a:t>
            </a:r>
          </a:p>
          <a:p>
            <a:pPr marL="457200" indent="-457200" algn="l">
              <a:buFont typeface="Arial" panose="020B0604020202020204" pitchFamily="34" charset="0"/>
              <a:buChar char="•"/>
            </a:pPr>
            <a:endParaRPr lang="en-US">
              <a:solidFill>
                <a:schemeClr val="bg1"/>
              </a:solidFill>
            </a:endParaRPr>
          </a:p>
        </p:txBody>
      </p:sp>
      <p:pic>
        <p:nvPicPr>
          <p:cNvPr id="14" name="Picture 13" descr="Car radio Alert Message Log showing multiple past alerts."/>
          <p:cNvPicPr>
            <a:picLocks noChangeAspect="1"/>
          </p:cNvPicPr>
          <p:nvPr/>
        </p:nvPicPr>
        <p:blipFill rotWithShape="1">
          <a:blip r:embed="rId3"/>
          <a:srcRect l="22868" t="56216" r="57694" b="23814"/>
          <a:stretch/>
        </p:blipFill>
        <p:spPr>
          <a:xfrm>
            <a:off x="212942" y="3959975"/>
            <a:ext cx="3997425" cy="2468998"/>
          </a:xfrm>
          <a:prstGeom prst="rect">
            <a:avLst/>
          </a:prstGeom>
        </p:spPr>
      </p:pic>
      <p:pic>
        <p:nvPicPr>
          <p:cNvPr id="6" name="Picture 5" descr="Car HD radio display of a &quot;Rescue Alert, Utilities Alert&quot; from HD1 RBQT-FM 97.7 MHz showing extreme weather warning with flooded roads."/>
          <p:cNvPicPr>
            <a:picLocks noChangeAspect="1"/>
          </p:cNvPicPr>
          <p:nvPr/>
        </p:nvPicPr>
        <p:blipFill rotWithShape="1">
          <a:blip r:embed="rId4"/>
          <a:srcRect l="52222" t="35126" r="25344" b="42696"/>
          <a:stretch/>
        </p:blipFill>
        <p:spPr>
          <a:xfrm>
            <a:off x="6946493" y="2117451"/>
            <a:ext cx="4227999" cy="2512867"/>
          </a:xfrm>
          <a:prstGeom prst="rect">
            <a:avLst/>
          </a:prstGeom>
        </p:spPr>
      </p:pic>
      <p:sp>
        <p:nvSpPr>
          <p:cNvPr id="7" name="Text Placeholder 3"/>
          <p:cNvSpPr txBox="1">
            <a:spLocks/>
          </p:cNvSpPr>
          <p:nvPr/>
        </p:nvSpPr>
        <p:spPr>
          <a:xfrm>
            <a:off x="4901851" y="4630318"/>
            <a:ext cx="7294323" cy="12027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C4143"/>
                </a:solidFill>
                <a:effectLst/>
                <a:uLnTx/>
                <a:uFillTx/>
                <a:latin typeface="Arial"/>
                <a:ea typeface="+mn-ea"/>
                <a:cs typeface="+mn-cs"/>
              </a:rPr>
              <a:t>Pop-up alert message with user action requests</a:t>
            </a:r>
          </a:p>
          <a:p>
            <a:pPr marL="11430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144"/>
                </a:solidFill>
                <a:effectLst/>
                <a:uLnTx/>
                <a:uFillTx/>
                <a:latin typeface="Arial"/>
                <a:ea typeface="+mn-ea"/>
                <a:cs typeface="+mn-cs"/>
              </a:rPr>
              <a:t>Receiver wake-up</a:t>
            </a:r>
          </a:p>
          <a:p>
            <a:pPr marL="11430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C4144"/>
                </a:solidFill>
                <a:effectLst/>
                <a:uLnTx/>
                <a:uFillTx/>
                <a:latin typeface="Arial"/>
                <a:ea typeface="+mn-ea"/>
                <a:cs typeface="+mn-cs"/>
              </a:rPr>
              <a:t>Special-needs functionality product</a:t>
            </a:r>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6E5175-E83B-48F1-A099-5B24A9A9EA93}" type="slidenum">
              <a:rPr kumimoji="0" lang="en-US" sz="1200" b="1" i="0" u="none" strike="noStrike" kern="1200" cap="none" spc="0" normalizeH="0" baseline="0" noProof="0" smtClean="0">
                <a:ln>
                  <a:noFill/>
                </a:ln>
                <a:solidFill>
                  <a:srgbClr val="3C4144">
                    <a:tint val="75000"/>
                  </a:srgbClr>
                </a:solidFill>
                <a:effectLst/>
                <a:uLnTx/>
                <a:uFillTx/>
                <a:latin typeface="Arial"/>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1200" b="1" i="0" u="none" strike="noStrike" kern="1200" cap="none" spc="0" normalizeH="0" baseline="0" noProof="0">
              <a:ln>
                <a:noFill/>
              </a:ln>
              <a:solidFill>
                <a:srgbClr val="3C4144">
                  <a:tint val="75000"/>
                </a:srgbClr>
              </a:solidFill>
              <a:effectLst/>
              <a:uLnTx/>
              <a:uFillTx/>
              <a:latin typeface="Arial"/>
              <a:cs typeface="Arial" panose="020B0604020202020204" pitchFamily="34" charset="0"/>
            </a:endParaRPr>
          </a:p>
        </p:txBody>
      </p:sp>
    </p:spTree>
    <p:extLst>
      <p:ext uri="{BB962C8B-B14F-4D97-AF65-F5344CB8AC3E}">
        <p14:creationId xmlns:p14="http://schemas.microsoft.com/office/powerpoint/2010/main" val="157488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additive="base">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7272" y="353101"/>
            <a:ext cx="11550437" cy="655084"/>
          </a:xfrm>
          <a:prstGeom prst="rect">
            <a:avLst/>
          </a:prstGeom>
        </p:spPr>
        <p:txBody>
          <a:bodyPr anchor="t"/>
          <a:lstStyle/>
          <a:p>
            <a:r>
              <a:rPr lang="en-US" sz="4000">
                <a:solidFill>
                  <a:schemeClr val="bg1"/>
                </a:solidFill>
              </a:rPr>
              <a:t>DIGITAL EMERGENCY ALERTS –</a:t>
            </a:r>
            <a:br>
              <a:rPr lang="en-US" sz="4000">
                <a:solidFill>
                  <a:schemeClr val="bg1"/>
                </a:solidFill>
              </a:rPr>
            </a:br>
            <a:r>
              <a:rPr lang="en-US" sz="4000">
                <a:solidFill>
                  <a:srgbClr val="7030A0"/>
                </a:solidFill>
              </a:rPr>
              <a:t>LAUNCH STATUS PHASE 1</a:t>
            </a:r>
          </a:p>
        </p:txBody>
      </p:sp>
      <p:sp>
        <p:nvSpPr>
          <p:cNvPr id="8" name="Text Placeholder 7"/>
          <p:cNvSpPr>
            <a:spLocks noGrp="1"/>
          </p:cNvSpPr>
          <p:nvPr>
            <p:ph type="body" sz="quarter" idx="4294967295"/>
          </p:nvPr>
        </p:nvSpPr>
        <p:spPr>
          <a:xfrm>
            <a:off x="-1" y="1790700"/>
            <a:ext cx="11872913" cy="1377950"/>
          </a:xfrm>
          <a:prstGeom prst="rect">
            <a:avLst/>
          </a:prstGeom>
        </p:spPr>
        <p:txBody>
          <a:bodyPr/>
          <a:lstStyle/>
          <a:p>
            <a:pPr algn="l"/>
            <a:r>
              <a:rPr lang="en-US">
                <a:solidFill>
                  <a:schemeClr val="bg1"/>
                </a:solidFill>
              </a:rPr>
              <a:t>Currently there are 322 stations in 83 markets transmitting emergency alerts over HD Radio.  These are simple text messages.</a:t>
            </a:r>
          </a:p>
        </p:txBody>
      </p:sp>
      <p:pic>
        <p:nvPicPr>
          <p:cNvPr id="10" name="Picture 9" descr="Image of map of the continental US showing where there are markets and radio stations that are transmitting emergency alerts over HD Radio."/>
          <p:cNvPicPr>
            <a:picLocks noChangeAspect="1"/>
          </p:cNvPicPr>
          <p:nvPr/>
        </p:nvPicPr>
        <p:blipFill rotWithShape="1">
          <a:blip r:embed="rId3">
            <a:extLst>
              <a:ext uri="{28A0092B-C50C-407E-A947-70E740481C1C}">
                <a14:useLocalDpi xmlns:a14="http://schemas.microsoft.com/office/drawing/2010/main" val="0"/>
              </a:ext>
            </a:extLst>
          </a:blip>
          <a:srcRect l="4668" t="7821" r="4708" b="5174"/>
          <a:stretch/>
        </p:blipFill>
        <p:spPr>
          <a:xfrm>
            <a:off x="2754418" y="2688189"/>
            <a:ext cx="7269940" cy="3790701"/>
          </a:xfrm>
          <a:prstGeom prst="rect">
            <a:avLst/>
          </a:prstGeom>
        </p:spPr>
      </p:pic>
      <p:sp>
        <p:nvSpPr>
          <p:cNvPr id="2" name="Slide Number Placehold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288171-D7CE-A848-880C-F0994EE84753}" type="slidenum">
              <a:rPr kumimoji="0" lang="en-US" sz="1200" b="1" i="0" u="none" strike="noStrike" kern="1200" cap="none" spc="0" normalizeH="0" baseline="0" noProof="0" smtClean="0">
                <a:ln>
                  <a:noFill/>
                </a:ln>
                <a:solidFill>
                  <a:srgbClr val="3C4144">
                    <a:tint val="75000"/>
                  </a:srgbClr>
                </a:solidFill>
                <a:effectLst/>
                <a:uLnTx/>
                <a:uFillTx/>
                <a:latin typeface="Arial"/>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1200" b="1" i="0" u="none" strike="noStrike" kern="1200" cap="none" spc="0" normalizeH="0" baseline="0" noProof="0">
              <a:ln>
                <a:noFill/>
              </a:ln>
              <a:solidFill>
                <a:srgbClr val="3C4144">
                  <a:tint val="75000"/>
                </a:srgbClr>
              </a:solidFill>
              <a:effectLst/>
              <a:uLnTx/>
              <a:uFillTx/>
              <a:latin typeface="Arial"/>
              <a:cs typeface="Arial" panose="020B0604020202020204" pitchFamily="34" charset="0"/>
            </a:endParaRPr>
          </a:p>
        </p:txBody>
      </p:sp>
    </p:spTree>
    <p:extLst>
      <p:ext uri="{BB962C8B-B14F-4D97-AF65-F5344CB8AC3E}">
        <p14:creationId xmlns:p14="http://schemas.microsoft.com/office/powerpoint/2010/main" val="4055449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1029" y="212943"/>
            <a:ext cx="10637848" cy="742098"/>
          </a:xfrm>
        </p:spPr>
        <p:txBody>
          <a:bodyPr anchor="t"/>
          <a:lstStyle/>
          <a:p>
            <a:r>
              <a:rPr lang="en-US" sz="4000">
                <a:solidFill>
                  <a:schemeClr val="bg1"/>
                </a:solidFill>
              </a:rPr>
              <a:t>EMERGENCY ALERTS PHASE 2 – </a:t>
            </a:r>
            <a:br>
              <a:rPr lang="en-US" sz="4000">
                <a:solidFill>
                  <a:schemeClr val="bg1"/>
                </a:solidFill>
              </a:rPr>
            </a:br>
            <a:r>
              <a:rPr lang="en-US" sz="4000">
                <a:solidFill>
                  <a:srgbClr val="7030A0"/>
                </a:solidFill>
              </a:rPr>
              <a:t>NRT Content</a:t>
            </a:r>
          </a:p>
        </p:txBody>
      </p:sp>
      <p:sp>
        <p:nvSpPr>
          <p:cNvPr id="4" name="Text Placeholder 3"/>
          <p:cNvSpPr>
            <a:spLocks noGrp="1"/>
          </p:cNvSpPr>
          <p:nvPr>
            <p:ph type="body" sz="quarter" idx="4294967295"/>
          </p:nvPr>
        </p:nvSpPr>
        <p:spPr>
          <a:xfrm>
            <a:off x="0" y="1408113"/>
            <a:ext cx="8066762" cy="609600"/>
          </a:xfrm>
          <a:prstGeom prst="rect">
            <a:avLst/>
          </a:prstGeom>
        </p:spPr>
        <p:txBody>
          <a:bodyPr/>
          <a:lstStyle/>
          <a:p>
            <a:r>
              <a:rPr lang="en-US" sz="3200">
                <a:solidFill>
                  <a:schemeClr val="bg1"/>
                </a:solidFill>
              </a:rPr>
              <a:t>Transmit graphics linked to alerts</a:t>
            </a:r>
          </a:p>
        </p:txBody>
      </p:sp>
      <p:grpSp>
        <p:nvGrpSpPr>
          <p:cNvPr id="26" name="Group 25" descr="Image of HD Radio displaying  an Emergency Alert Evacuation Notice, with a geographic map showing Voluntary and Mandatory evacuation areas. Shown on station HD1 KBIG-FM 104.3 MHz."/>
          <p:cNvGrpSpPr/>
          <p:nvPr/>
        </p:nvGrpSpPr>
        <p:grpSpPr>
          <a:xfrm>
            <a:off x="495252" y="2498880"/>
            <a:ext cx="4741252" cy="2420506"/>
            <a:chOff x="495252" y="2498880"/>
            <a:chExt cx="4741252" cy="2420506"/>
          </a:xfrm>
        </p:grpSpPr>
        <p:grpSp>
          <p:nvGrpSpPr>
            <p:cNvPr id="7" name="Group 6"/>
            <p:cNvGrpSpPr/>
            <p:nvPr/>
          </p:nvGrpSpPr>
          <p:grpSpPr>
            <a:xfrm>
              <a:off x="495252" y="2498880"/>
              <a:ext cx="4741252" cy="2420506"/>
              <a:chOff x="828495" y="3585917"/>
              <a:chExt cx="4741252" cy="2420506"/>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95" y="3585917"/>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a:srcRect l="26939" t="33904" r="27359" b="35345"/>
              <a:stretch/>
            </p:blipFill>
            <p:spPr>
              <a:xfrm>
                <a:off x="1635461" y="4021015"/>
                <a:ext cx="1693893" cy="1559650"/>
              </a:xfrm>
              <a:prstGeom prst="rect">
                <a:avLst/>
              </a:prstGeom>
            </p:spPr>
          </p:pic>
        </p:grpSp>
        <p:sp>
          <p:nvSpPr>
            <p:cNvPr id="9" name="TextBox 8"/>
            <p:cNvSpPr txBox="1"/>
            <p:nvPr/>
          </p:nvSpPr>
          <p:spPr>
            <a:xfrm>
              <a:off x="3206755" y="3198924"/>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Evacuation Notice</a:t>
              </a:r>
            </a:p>
          </p:txBody>
        </p:sp>
        <p:sp>
          <p:nvSpPr>
            <p:cNvPr id="21" name="TextBox 20"/>
            <p:cNvSpPr txBox="1"/>
            <p:nvPr/>
          </p:nvSpPr>
          <p:spPr>
            <a:xfrm>
              <a:off x="3206755" y="3512018"/>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Emergency Alert</a:t>
              </a:r>
            </a:p>
          </p:txBody>
        </p:sp>
      </p:grpSp>
      <p:grpSp>
        <p:nvGrpSpPr>
          <p:cNvPr id="10" name="Group 9" descr="Image of HD Radio displaying  an Emergency Alert Hurricane Warning, with a geographic map showing the current weather pattern for the path of the hurricane. Shown on station HD1 KBIG-FM 104.3 MHz."/>
          <p:cNvGrpSpPr/>
          <p:nvPr/>
        </p:nvGrpSpPr>
        <p:grpSpPr>
          <a:xfrm>
            <a:off x="7053448" y="1193686"/>
            <a:ext cx="4741252" cy="2420506"/>
            <a:chOff x="7053448" y="1193686"/>
            <a:chExt cx="4741252" cy="2420506"/>
          </a:xfrm>
        </p:grpSpPr>
        <p:grpSp>
          <p:nvGrpSpPr>
            <p:cNvPr id="6" name="Group 5"/>
            <p:cNvGrpSpPr/>
            <p:nvPr/>
          </p:nvGrpSpPr>
          <p:grpSpPr>
            <a:xfrm>
              <a:off x="7053448" y="1193686"/>
              <a:ext cx="4741252" cy="2420506"/>
              <a:chOff x="2421548" y="2644954"/>
              <a:chExt cx="5822950" cy="3292475"/>
            </a:xfrm>
          </p:grpSpPr>
          <p:pic>
            <p:nvPicPr>
              <p:cNvPr id="30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548" y="2644954"/>
                <a:ext cx="5822950" cy="32924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4"/>
              <p:cNvPicPr>
                <a:picLocks noChangeAspect="1" noChangeArrowheads="1"/>
              </p:cNvPicPr>
              <p:nvPr/>
            </p:nvPicPr>
            <p:blipFill>
              <a:blip r:embed="rId5">
                <a:extLst>
                  <a:ext uri="{28A0092B-C50C-407E-A947-70E740481C1C}">
                    <a14:useLocalDpi xmlns:a14="http://schemas.microsoft.com/office/drawing/2010/main" val="0"/>
                  </a:ext>
                </a:extLst>
              </a:blip>
              <a:srcRect l="12427" t="16669" r="12418" b="27940"/>
              <a:stretch>
                <a:fillRect/>
              </a:stretch>
            </p:blipFill>
            <p:spPr bwMode="auto">
              <a:xfrm>
                <a:off x="3410561" y="3294185"/>
                <a:ext cx="2028947" cy="2014594"/>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9795125" y="1893410"/>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Hurricane Warning</a:t>
              </a:r>
            </a:p>
          </p:txBody>
        </p:sp>
        <p:sp>
          <p:nvSpPr>
            <p:cNvPr id="23" name="TextBox 22"/>
            <p:cNvSpPr txBox="1"/>
            <p:nvPr/>
          </p:nvSpPr>
          <p:spPr>
            <a:xfrm>
              <a:off x="9795125" y="2206504"/>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Emergency Alert</a:t>
              </a:r>
            </a:p>
          </p:txBody>
        </p:sp>
      </p:grpSp>
      <p:grpSp>
        <p:nvGrpSpPr>
          <p:cNvPr id="11" name="Group 10" descr="Image of HD Radio displaying  an Emergency Alert for Person of Interest , with a visual display of a &quot;SEEKING INFORMATION&quot;poster with the image of a male person of interest and who to contact. Shown on station HD1 KBIG-FM 104.3 MHz."/>
          <p:cNvGrpSpPr/>
          <p:nvPr/>
        </p:nvGrpSpPr>
        <p:grpSpPr>
          <a:xfrm>
            <a:off x="5574815" y="4057106"/>
            <a:ext cx="4741252" cy="2420506"/>
            <a:chOff x="5574815" y="4057106"/>
            <a:chExt cx="4741252" cy="2420506"/>
          </a:xfrm>
        </p:grpSpPr>
        <p:grpSp>
          <p:nvGrpSpPr>
            <p:cNvPr id="8" name="Group 7"/>
            <p:cNvGrpSpPr/>
            <p:nvPr/>
          </p:nvGrpSpPr>
          <p:grpSpPr>
            <a:xfrm>
              <a:off x="5574815" y="4057106"/>
              <a:ext cx="4741252" cy="2420506"/>
              <a:chOff x="2788813" y="4334010"/>
              <a:chExt cx="4741252" cy="2420506"/>
            </a:xfrm>
          </p:grpSpPr>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813" y="4334010"/>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6"/>
              <a:srcRect l="4101" t="15719" r="5827" b="18646"/>
              <a:stretch/>
            </p:blipFill>
            <p:spPr>
              <a:xfrm>
                <a:off x="3606600" y="4771491"/>
                <a:ext cx="1552839" cy="1532588"/>
              </a:xfrm>
              <a:prstGeom prst="rect">
                <a:avLst/>
              </a:prstGeom>
            </p:spPr>
          </p:pic>
        </p:grpSp>
        <p:sp>
          <p:nvSpPr>
            <p:cNvPr id="24" name="TextBox 23"/>
            <p:cNvSpPr txBox="1"/>
            <p:nvPr/>
          </p:nvSpPr>
          <p:spPr>
            <a:xfrm>
              <a:off x="8344221" y="4780886"/>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Person of Interest</a:t>
              </a:r>
            </a:p>
          </p:txBody>
        </p:sp>
        <p:sp>
          <p:nvSpPr>
            <p:cNvPr id="25" name="TextBox 24"/>
            <p:cNvSpPr txBox="1"/>
            <p:nvPr/>
          </p:nvSpPr>
          <p:spPr>
            <a:xfrm>
              <a:off x="8344221" y="5093980"/>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Emergency Alert</a:t>
              </a:r>
            </a:p>
          </p:txBody>
        </p:sp>
      </p:grpSp>
      <p:sp>
        <p:nvSpPr>
          <p:cNvPr id="2" name="Slide Number Placehold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288171-D7CE-A848-880C-F0994EE84753}" type="slidenum">
              <a:rPr kumimoji="0" lang="en-US" sz="1200" b="1" i="0" u="none" strike="noStrike" kern="1200" cap="none" spc="0" normalizeH="0" baseline="0" noProof="0" smtClean="0">
                <a:ln>
                  <a:noFill/>
                </a:ln>
                <a:solidFill>
                  <a:srgbClr val="3C4144">
                    <a:tint val="75000"/>
                  </a:srgbClr>
                </a:solidFill>
                <a:effectLst/>
                <a:uLnTx/>
                <a:uFillTx/>
                <a:latin typeface="Arial"/>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1200" b="1" i="0" u="none" strike="noStrike" kern="1200" cap="none" spc="0" normalizeH="0" baseline="0" noProof="0">
              <a:ln>
                <a:noFill/>
              </a:ln>
              <a:solidFill>
                <a:srgbClr val="3C4144">
                  <a:tint val="75000"/>
                </a:srgbClr>
              </a:solidFill>
              <a:effectLst/>
              <a:uLnTx/>
              <a:uFillTx/>
              <a:latin typeface="Arial"/>
              <a:cs typeface="Arial" panose="020B0604020202020204" pitchFamily="34" charset="0"/>
            </a:endParaRPr>
          </a:p>
        </p:txBody>
      </p:sp>
    </p:spTree>
    <p:extLst>
      <p:ext uri="{BB962C8B-B14F-4D97-AF65-F5344CB8AC3E}">
        <p14:creationId xmlns:p14="http://schemas.microsoft.com/office/powerpoint/2010/main" val="267085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046" y="362807"/>
            <a:ext cx="10972800" cy="587375"/>
          </a:xfrm>
        </p:spPr>
        <p:txBody>
          <a:bodyPr anchor="t"/>
          <a:lstStyle/>
          <a:p>
            <a:r>
              <a:rPr lang="en-US" sz="4000">
                <a:solidFill>
                  <a:schemeClr val="bg1"/>
                </a:solidFill>
                <a:ea typeface="Calibri" charset="0"/>
                <a:cs typeface="Calibri" charset="0"/>
              </a:rPr>
              <a:t>ALERT DISTRIBUTION COMPARISON</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D4B94-8B2F-4842-89E6-F385D38D420A}" type="slidenum">
              <a:rPr kumimoji="0" lang="en-US" sz="1200" b="1" i="0" u="none" strike="noStrike" kern="1200" cap="none" spc="0" normalizeH="0" baseline="0" noProof="0" smtClean="0">
                <a:ln>
                  <a:noFill/>
                </a:ln>
                <a:solidFill>
                  <a:srgbClr val="3C4144">
                    <a:tint val="75000"/>
                  </a:srgbClr>
                </a:solidFill>
                <a:effectLst/>
                <a:uLnTx/>
                <a:uFillTx/>
                <a:latin typeface="Arial"/>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1200" b="1" i="0" u="none" strike="noStrike" kern="1200" cap="none" spc="0" normalizeH="0" baseline="0" noProof="0">
              <a:ln>
                <a:noFill/>
              </a:ln>
              <a:solidFill>
                <a:srgbClr val="3C4144">
                  <a:tint val="75000"/>
                </a:srgbClr>
              </a:solidFill>
              <a:effectLst/>
              <a:uLnTx/>
              <a:uFillTx/>
              <a:latin typeface="Arial"/>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891EF577-798E-4E29-846D-10CAFC57B018}"/>
              </a:ext>
            </a:extLst>
          </p:cNvPr>
          <p:cNvGraphicFramePr>
            <a:graphicFrameLocks noGrp="1"/>
          </p:cNvGraphicFramePr>
          <p:nvPr>
            <p:ph idx="1"/>
            <p:extLst>
              <p:ext uri="{D42A27DB-BD31-4B8C-83A1-F6EECF244321}">
                <p14:modId xmlns:p14="http://schemas.microsoft.com/office/powerpoint/2010/main" val="745696419"/>
              </p:ext>
            </p:extLst>
          </p:nvPr>
        </p:nvGraphicFramePr>
        <p:xfrm>
          <a:off x="609600" y="905607"/>
          <a:ext cx="10046676" cy="5444187"/>
        </p:xfrm>
        <a:graphic>
          <a:graphicData uri="http://schemas.openxmlformats.org/drawingml/2006/table">
            <a:tbl>
              <a:tblPr firstRow="1" bandRow="1">
                <a:tableStyleId>{21E4AEA4-8DFA-4A89-87EB-49C32662AFE0}</a:tableStyleId>
              </a:tblPr>
              <a:tblGrid>
                <a:gridCol w="2026961">
                  <a:extLst>
                    <a:ext uri="{9D8B030D-6E8A-4147-A177-3AD203B41FA5}">
                      <a16:colId xmlns:a16="http://schemas.microsoft.com/office/drawing/2014/main" val="20000"/>
                    </a:ext>
                  </a:extLst>
                </a:gridCol>
                <a:gridCol w="2731991">
                  <a:extLst>
                    <a:ext uri="{9D8B030D-6E8A-4147-A177-3AD203B41FA5}">
                      <a16:colId xmlns:a16="http://schemas.microsoft.com/office/drawing/2014/main" val="20001"/>
                    </a:ext>
                  </a:extLst>
                </a:gridCol>
                <a:gridCol w="2776055">
                  <a:extLst>
                    <a:ext uri="{9D8B030D-6E8A-4147-A177-3AD203B41FA5}">
                      <a16:colId xmlns:a16="http://schemas.microsoft.com/office/drawing/2014/main" val="20002"/>
                    </a:ext>
                  </a:extLst>
                </a:gridCol>
                <a:gridCol w="2511669">
                  <a:extLst>
                    <a:ext uri="{9D8B030D-6E8A-4147-A177-3AD203B41FA5}">
                      <a16:colId xmlns:a16="http://schemas.microsoft.com/office/drawing/2014/main" val="20003"/>
                    </a:ext>
                  </a:extLst>
                </a:gridCol>
              </a:tblGrid>
              <a:tr h="548875">
                <a:tc>
                  <a:txBody>
                    <a:bodyPr/>
                    <a:lstStyle/>
                    <a:p>
                      <a:endParaRPr lang="en-US" sz="1600"/>
                    </a:p>
                  </a:txBody>
                  <a:tcPr marT="45727" marB="45727"/>
                </a:tc>
                <a:tc>
                  <a:txBody>
                    <a:bodyPr/>
                    <a:lstStyle/>
                    <a:p>
                      <a:r>
                        <a:rPr lang="en-US" sz="1600"/>
                        <a:t>Analog</a:t>
                      </a:r>
                      <a:r>
                        <a:rPr lang="en-US" sz="1600" baseline="0"/>
                        <a:t> Radio </a:t>
                      </a:r>
                    </a:p>
                    <a:p>
                      <a:r>
                        <a:rPr lang="en-US" sz="1600" baseline="0"/>
                        <a:t>EAS</a:t>
                      </a:r>
                      <a:endParaRPr lang="en-US" sz="1600"/>
                    </a:p>
                  </a:txBody>
                  <a:tcPr marT="45727" marB="45727"/>
                </a:tc>
                <a:tc>
                  <a:txBody>
                    <a:bodyPr/>
                    <a:lstStyle/>
                    <a:p>
                      <a:r>
                        <a:rPr lang="en-US" sz="1600"/>
                        <a:t>HD Radio </a:t>
                      </a:r>
                    </a:p>
                    <a:p>
                      <a:r>
                        <a:rPr lang="en-US" sz="1600"/>
                        <a:t>Emergency Alerts</a:t>
                      </a:r>
                    </a:p>
                  </a:txBody>
                  <a:tcPr marT="45727" marB="45727"/>
                </a:tc>
                <a:tc>
                  <a:txBody>
                    <a:bodyPr/>
                    <a:lstStyle/>
                    <a:p>
                      <a:r>
                        <a:rPr lang="en-US" sz="1600"/>
                        <a:t>Cellular</a:t>
                      </a:r>
                    </a:p>
                    <a:p>
                      <a:r>
                        <a:rPr lang="en-US" sz="1600"/>
                        <a:t>WEA</a:t>
                      </a:r>
                    </a:p>
                  </a:txBody>
                  <a:tcPr marT="45727" marB="45727"/>
                </a:tc>
                <a:extLst>
                  <a:ext uri="{0D108BD9-81ED-4DB2-BD59-A6C34878D82A}">
                    <a16:rowId xmlns:a16="http://schemas.microsoft.com/office/drawing/2014/main" val="10000"/>
                  </a:ext>
                </a:extLst>
              </a:tr>
              <a:tr h="548875">
                <a:tc>
                  <a:txBody>
                    <a:bodyPr/>
                    <a:lstStyle/>
                    <a:p>
                      <a:r>
                        <a:rPr lang="en-US" sz="1600"/>
                        <a:t>Alert Method</a:t>
                      </a:r>
                    </a:p>
                  </a:txBody>
                  <a:tcPr marT="45727" marB="45727"/>
                </a:tc>
                <a:tc>
                  <a:txBody>
                    <a:bodyPr/>
                    <a:lstStyle/>
                    <a:p>
                      <a:r>
                        <a:rPr lang="en-US" sz="1600"/>
                        <a:t>Audible</a:t>
                      </a:r>
                      <a:r>
                        <a:rPr lang="en-US" sz="1600" baseline="0"/>
                        <a:t> tones and voice</a:t>
                      </a:r>
                      <a:endParaRPr lang="en-US" sz="1600"/>
                    </a:p>
                  </a:txBody>
                  <a:tcPr marT="45727" marB="45727"/>
                </a:tc>
                <a:tc>
                  <a:txBody>
                    <a:bodyPr/>
                    <a:lstStyle/>
                    <a:p>
                      <a:r>
                        <a:rPr lang="en-US" sz="1600"/>
                        <a:t>Radio</a:t>
                      </a:r>
                      <a:r>
                        <a:rPr lang="en-US" sz="1600" baseline="0"/>
                        <a:t> trigger, audible tones, text and voice</a:t>
                      </a:r>
                      <a:endParaRPr lang="en-US" sz="1600"/>
                    </a:p>
                  </a:txBody>
                  <a:tcPr marT="45727" marB="45727"/>
                </a:tc>
                <a:tc>
                  <a:txBody>
                    <a:bodyPr/>
                    <a:lstStyle/>
                    <a:p>
                      <a:r>
                        <a:rPr lang="en-US" sz="1600"/>
                        <a:t>Handset</a:t>
                      </a:r>
                      <a:r>
                        <a:rPr lang="en-US" sz="1600" baseline="0"/>
                        <a:t> trigger, text</a:t>
                      </a:r>
                      <a:endParaRPr lang="en-US" sz="1600"/>
                    </a:p>
                  </a:txBody>
                  <a:tcPr marT="45727" marB="45727"/>
                </a:tc>
                <a:extLst>
                  <a:ext uri="{0D108BD9-81ED-4DB2-BD59-A6C34878D82A}">
                    <a16:rowId xmlns:a16="http://schemas.microsoft.com/office/drawing/2014/main" val="10001"/>
                  </a:ext>
                </a:extLst>
              </a:tr>
              <a:tr h="329325">
                <a:tc>
                  <a:txBody>
                    <a:bodyPr/>
                    <a:lstStyle/>
                    <a:p>
                      <a:r>
                        <a:rPr lang="en-US" sz="1600"/>
                        <a:t>Audio Message</a:t>
                      </a:r>
                    </a:p>
                  </a:txBody>
                  <a:tcPr marT="45727" marB="45727"/>
                </a:tc>
                <a:tc>
                  <a:txBody>
                    <a:bodyPr/>
                    <a:lstStyle/>
                    <a:p>
                      <a:r>
                        <a:rPr lang="en-US" sz="1600"/>
                        <a:t>Yes</a:t>
                      </a:r>
                    </a:p>
                  </a:txBody>
                  <a:tcPr marT="45727" marB="45727"/>
                </a:tc>
                <a:tc>
                  <a:txBody>
                    <a:bodyPr/>
                    <a:lstStyle/>
                    <a:p>
                      <a:r>
                        <a:rPr lang="en-US" sz="1600"/>
                        <a:t>Yes</a:t>
                      </a:r>
                    </a:p>
                  </a:txBody>
                  <a:tcPr marT="45727" marB="45727"/>
                </a:tc>
                <a:tc>
                  <a:txBody>
                    <a:bodyPr/>
                    <a:lstStyle/>
                    <a:p>
                      <a:r>
                        <a:rPr lang="en-US" sz="1600"/>
                        <a:t>No</a:t>
                      </a:r>
                    </a:p>
                  </a:txBody>
                  <a:tcPr marT="45727" marB="45727"/>
                </a:tc>
                <a:extLst>
                  <a:ext uri="{0D108BD9-81ED-4DB2-BD59-A6C34878D82A}">
                    <a16:rowId xmlns:a16="http://schemas.microsoft.com/office/drawing/2014/main" val="10002"/>
                  </a:ext>
                </a:extLst>
              </a:tr>
              <a:tr h="365917">
                <a:tc>
                  <a:txBody>
                    <a:bodyPr/>
                    <a:lstStyle/>
                    <a:p>
                      <a:r>
                        <a:rPr lang="en-US" sz="1600"/>
                        <a:t>Text Message</a:t>
                      </a:r>
                    </a:p>
                  </a:txBody>
                  <a:tcPr marT="45727" marB="45727"/>
                </a:tc>
                <a:tc>
                  <a:txBody>
                    <a:bodyPr/>
                    <a:lstStyle/>
                    <a:p>
                      <a:r>
                        <a:rPr lang="en-US" sz="1600"/>
                        <a:t>No</a:t>
                      </a:r>
                    </a:p>
                  </a:txBody>
                  <a:tcPr marT="45727" marB="45727"/>
                </a:tc>
                <a:tc>
                  <a:txBody>
                    <a:bodyPr/>
                    <a:lstStyle/>
                    <a:p>
                      <a:r>
                        <a:rPr lang="en-US" sz="1600"/>
                        <a:t>Yes</a:t>
                      </a:r>
                    </a:p>
                  </a:txBody>
                  <a:tcPr marT="45727" marB="45727"/>
                </a:tc>
                <a:tc>
                  <a:txBody>
                    <a:bodyPr/>
                    <a:lstStyle/>
                    <a:p>
                      <a:r>
                        <a:rPr lang="en-US" sz="1600"/>
                        <a:t>Yes</a:t>
                      </a:r>
                    </a:p>
                  </a:txBody>
                  <a:tcPr marT="45727" marB="45727"/>
                </a:tc>
                <a:extLst>
                  <a:ext uri="{0D108BD9-81ED-4DB2-BD59-A6C34878D82A}">
                    <a16:rowId xmlns:a16="http://schemas.microsoft.com/office/drawing/2014/main" val="10003"/>
                  </a:ext>
                </a:extLst>
              </a:tr>
              <a:tr h="445198">
                <a:tc>
                  <a:txBody>
                    <a:bodyPr/>
                    <a:lstStyle/>
                    <a:p>
                      <a:r>
                        <a:rPr lang="en-US" sz="1600"/>
                        <a:t>Language selective</a:t>
                      </a:r>
                    </a:p>
                  </a:txBody>
                  <a:tcPr marT="45727" marB="45727"/>
                </a:tc>
                <a:tc>
                  <a:txBody>
                    <a:bodyPr/>
                    <a:lstStyle/>
                    <a:p>
                      <a:r>
                        <a:rPr lang="en-US" sz="1600"/>
                        <a:t>No</a:t>
                      </a:r>
                    </a:p>
                  </a:txBody>
                  <a:tcPr marT="45727" marB="45727"/>
                </a:tc>
                <a:tc>
                  <a:txBody>
                    <a:bodyPr/>
                    <a:lstStyle/>
                    <a:p>
                      <a:r>
                        <a:rPr lang="en-US" sz="1600"/>
                        <a:t>Yes</a:t>
                      </a:r>
                    </a:p>
                  </a:txBody>
                  <a:tcPr marT="45727" marB="45727"/>
                </a:tc>
                <a:tc>
                  <a:txBody>
                    <a:bodyPr/>
                    <a:lstStyle/>
                    <a:p>
                      <a:r>
                        <a:rPr lang="en-US" sz="1600"/>
                        <a:t>No*</a:t>
                      </a:r>
                    </a:p>
                  </a:txBody>
                  <a:tcPr marT="45727" marB="45727"/>
                </a:tc>
                <a:extLst>
                  <a:ext uri="{0D108BD9-81ED-4DB2-BD59-A6C34878D82A}">
                    <a16:rowId xmlns:a16="http://schemas.microsoft.com/office/drawing/2014/main" val="10004"/>
                  </a:ext>
                </a:extLst>
              </a:tr>
              <a:tr h="548875">
                <a:tc>
                  <a:txBody>
                    <a:bodyPr/>
                    <a:lstStyle/>
                    <a:p>
                      <a:r>
                        <a:rPr lang="en-US" sz="1600"/>
                        <a:t>Location-based</a:t>
                      </a:r>
                    </a:p>
                  </a:txBody>
                  <a:tcPr marT="45727" marB="45727"/>
                </a:tc>
                <a:tc>
                  <a:txBody>
                    <a:bodyPr/>
                    <a:lstStyle/>
                    <a:p>
                      <a:r>
                        <a:rPr lang="en-US" sz="1600"/>
                        <a:t>Listening area</a:t>
                      </a:r>
                    </a:p>
                  </a:txBody>
                  <a:tcPr marT="45727" marB="45727"/>
                </a:tc>
                <a:tc>
                  <a:txBody>
                    <a:bodyPr/>
                    <a:lstStyle/>
                    <a:p>
                      <a:r>
                        <a:rPr lang="en-US" sz="1600"/>
                        <a:t>Broadcast area and ZIP codes</a:t>
                      </a:r>
                    </a:p>
                  </a:txBody>
                  <a:tcPr marT="45727" marB="45727"/>
                </a:tc>
                <a:tc>
                  <a:txBody>
                    <a:bodyPr/>
                    <a:lstStyle/>
                    <a:p>
                      <a:r>
                        <a:rPr lang="en-US" sz="1600"/>
                        <a:t>Target location</a:t>
                      </a:r>
                    </a:p>
                  </a:txBody>
                  <a:tcPr marT="45727" marB="45727"/>
                </a:tc>
                <a:extLst>
                  <a:ext uri="{0D108BD9-81ED-4DB2-BD59-A6C34878D82A}">
                    <a16:rowId xmlns:a16="http://schemas.microsoft.com/office/drawing/2014/main" val="10005"/>
                  </a:ext>
                </a:extLst>
              </a:tr>
              <a:tr h="329325">
                <a:tc>
                  <a:txBody>
                    <a:bodyPr/>
                    <a:lstStyle/>
                    <a:p>
                      <a:r>
                        <a:rPr lang="en-US" sz="1600"/>
                        <a:t>Message history</a:t>
                      </a:r>
                    </a:p>
                  </a:txBody>
                  <a:tcPr marT="45727" marB="45727"/>
                </a:tc>
                <a:tc>
                  <a:txBody>
                    <a:bodyPr/>
                    <a:lstStyle/>
                    <a:p>
                      <a:r>
                        <a:rPr lang="en-US" sz="1600"/>
                        <a:t>No</a:t>
                      </a:r>
                    </a:p>
                  </a:txBody>
                  <a:tcPr marT="45727" marB="45727"/>
                </a:tc>
                <a:tc>
                  <a:txBody>
                    <a:bodyPr/>
                    <a:lstStyle/>
                    <a:p>
                      <a:r>
                        <a:rPr lang="en-US" sz="1600"/>
                        <a:t>Yes</a:t>
                      </a:r>
                    </a:p>
                  </a:txBody>
                  <a:tcPr marT="45727" marB="45727"/>
                </a:tc>
                <a:tc>
                  <a:txBody>
                    <a:bodyPr/>
                    <a:lstStyle/>
                    <a:p>
                      <a:r>
                        <a:rPr lang="en-US" sz="1600"/>
                        <a:t>Yes</a:t>
                      </a:r>
                    </a:p>
                  </a:txBody>
                  <a:tcPr marT="45727" marB="45727"/>
                </a:tc>
                <a:extLst>
                  <a:ext uri="{0D108BD9-81ED-4DB2-BD59-A6C34878D82A}">
                    <a16:rowId xmlns:a16="http://schemas.microsoft.com/office/drawing/2014/main" val="10006"/>
                  </a:ext>
                </a:extLst>
              </a:tr>
              <a:tr h="1207525">
                <a:tc>
                  <a:txBody>
                    <a:bodyPr/>
                    <a:lstStyle/>
                    <a:p>
                      <a:r>
                        <a:rPr lang="en-US" sz="1600"/>
                        <a:t>Message</a:t>
                      </a:r>
                      <a:r>
                        <a:rPr lang="en-US" sz="1600" baseline="0"/>
                        <a:t> Types</a:t>
                      </a:r>
                    </a:p>
                    <a:p>
                      <a:endParaRPr lang="en-US" sz="1600" baseline="0"/>
                    </a:p>
                    <a:p>
                      <a:r>
                        <a:rPr lang="en-US" sz="1600" baseline="0"/>
                        <a:t>(NWR-Specific Area Message Encoding)</a:t>
                      </a:r>
                      <a:endParaRPr lang="en-US" sz="1600"/>
                    </a:p>
                  </a:txBody>
                  <a:tcPr marT="45727" marB="45727"/>
                </a:tc>
                <a:tc>
                  <a:txBody>
                    <a:bodyPr/>
                    <a:lstStyle/>
                    <a:p>
                      <a:pPr marL="171450" indent="-171450">
                        <a:buFont typeface="Arial" panose="020B0604020202020204" pitchFamily="34" charset="0"/>
                        <a:buChar char="•"/>
                      </a:pPr>
                      <a:r>
                        <a:rPr lang="en-US" sz="1600"/>
                        <a:t>Presidential</a:t>
                      </a:r>
                    </a:p>
                    <a:p>
                      <a:pPr marL="171450" indent="-171450">
                        <a:buFont typeface="Arial" panose="020B0604020202020204" pitchFamily="34" charset="0"/>
                        <a:buChar char="•"/>
                      </a:pPr>
                      <a:r>
                        <a:rPr lang="en-US" sz="1600"/>
                        <a:t>Weather</a:t>
                      </a:r>
                    </a:p>
                    <a:p>
                      <a:pPr marL="171450" indent="-171450">
                        <a:buFont typeface="Arial" panose="020B0604020202020204" pitchFamily="34" charset="0"/>
                        <a:buChar char="•"/>
                      </a:pPr>
                      <a:r>
                        <a:rPr lang="en-US" sz="1600"/>
                        <a:t>Life</a:t>
                      </a:r>
                      <a:r>
                        <a:rPr lang="en-US" sz="1600" baseline="0"/>
                        <a:t> or Safety</a:t>
                      </a:r>
                    </a:p>
                    <a:p>
                      <a:pPr marL="171450" indent="-171450">
                        <a:buFont typeface="Arial" panose="020B0604020202020204" pitchFamily="34" charset="0"/>
                        <a:buChar char="•"/>
                      </a:pPr>
                      <a:r>
                        <a:rPr lang="en-US" sz="1600" baseline="0"/>
                        <a:t>Amber Alerts</a:t>
                      </a:r>
                    </a:p>
                    <a:p>
                      <a:pPr marL="171450" indent="-171450">
                        <a:buFont typeface="Arial" panose="020B0604020202020204" pitchFamily="34" charset="0"/>
                        <a:buChar char="•"/>
                      </a:pPr>
                      <a:r>
                        <a:rPr lang="en-US" sz="1600" baseline="0"/>
                        <a:t>Periodic Tests</a:t>
                      </a:r>
                      <a:endParaRPr lang="en-US" sz="1600"/>
                    </a:p>
                  </a:txBody>
                  <a:tcPr marT="45727" marB="45727"/>
                </a:tc>
                <a:tc>
                  <a:txBody>
                    <a:bodyPr/>
                    <a:lstStyle/>
                    <a:p>
                      <a:pPr marL="171450" indent="-171450">
                        <a:buFont typeface="Arial" panose="020B0604020202020204" pitchFamily="34" charset="0"/>
                        <a:buChar char="•"/>
                      </a:pPr>
                      <a:r>
                        <a:rPr lang="en-US" sz="1600"/>
                        <a:t>Presidential</a:t>
                      </a:r>
                    </a:p>
                    <a:p>
                      <a:pPr marL="171450" indent="-171450">
                        <a:buFont typeface="Arial" panose="020B0604020202020204" pitchFamily="34" charset="0"/>
                        <a:buChar char="•"/>
                      </a:pPr>
                      <a:r>
                        <a:rPr lang="en-US" sz="1600"/>
                        <a:t>Weather</a:t>
                      </a:r>
                    </a:p>
                    <a:p>
                      <a:pPr marL="171450" indent="-171450">
                        <a:buFont typeface="Arial" panose="020B0604020202020204" pitchFamily="34" charset="0"/>
                        <a:buChar char="•"/>
                      </a:pPr>
                      <a:r>
                        <a:rPr lang="en-US" sz="1600"/>
                        <a:t>Life</a:t>
                      </a:r>
                      <a:r>
                        <a:rPr lang="en-US" sz="1600" baseline="0"/>
                        <a:t> or Safety</a:t>
                      </a:r>
                    </a:p>
                    <a:p>
                      <a:pPr marL="171450" indent="-171450">
                        <a:buFont typeface="Arial" panose="020B0604020202020204" pitchFamily="34" charset="0"/>
                        <a:buChar char="•"/>
                      </a:pPr>
                      <a:r>
                        <a:rPr lang="en-US" sz="1600" baseline="0"/>
                        <a:t>Amber Alerts</a:t>
                      </a:r>
                    </a:p>
                    <a:p>
                      <a:pPr marL="171450" indent="-171450">
                        <a:buFont typeface="Arial" panose="020B0604020202020204" pitchFamily="34" charset="0"/>
                        <a:buChar char="•"/>
                      </a:pPr>
                      <a:r>
                        <a:rPr lang="en-US" sz="1600" baseline="0"/>
                        <a:t>Periodic Tests</a:t>
                      </a:r>
                      <a:endParaRPr lang="en-US" sz="1600"/>
                    </a:p>
                  </a:txBody>
                  <a:tcPr marT="45727" marB="45727"/>
                </a:tc>
                <a:tc>
                  <a:txBody>
                    <a:bodyPr/>
                    <a:lstStyle/>
                    <a:p>
                      <a:pPr marL="285750" indent="-285750">
                        <a:buFont typeface="Arial" panose="020B0604020202020204" pitchFamily="34" charset="0"/>
                        <a:buChar char="•"/>
                      </a:pPr>
                      <a:r>
                        <a:rPr lang="en-US" sz="1600"/>
                        <a:t>Presidential</a:t>
                      </a:r>
                    </a:p>
                    <a:p>
                      <a:pPr marL="285750" indent="-285750">
                        <a:buFont typeface="Arial" panose="020B0604020202020204" pitchFamily="34" charset="0"/>
                        <a:buChar char="•"/>
                      </a:pPr>
                      <a:r>
                        <a:rPr lang="en-US" sz="1600"/>
                        <a:t>Weather</a:t>
                      </a:r>
                    </a:p>
                    <a:p>
                      <a:pPr marL="285750" indent="-285750">
                        <a:buFont typeface="Arial" panose="020B0604020202020204" pitchFamily="34" charset="0"/>
                        <a:buChar char="•"/>
                      </a:pPr>
                      <a:r>
                        <a:rPr lang="en-US" sz="1600"/>
                        <a:t>Life</a:t>
                      </a:r>
                      <a:r>
                        <a:rPr lang="en-US" sz="1600" baseline="0"/>
                        <a:t> or Safety</a:t>
                      </a:r>
                    </a:p>
                    <a:p>
                      <a:pPr marL="285750" indent="-285750">
                        <a:buFont typeface="Arial" panose="020B0604020202020204" pitchFamily="34" charset="0"/>
                        <a:buChar char="•"/>
                      </a:pPr>
                      <a:r>
                        <a:rPr lang="en-US" sz="1600" baseline="0"/>
                        <a:t>Amber Alerts</a:t>
                      </a:r>
                      <a:endParaRPr lang="en-US" sz="1600"/>
                    </a:p>
                  </a:txBody>
                  <a:tcPr marT="45727" marB="45727"/>
                </a:tc>
                <a:extLst>
                  <a:ext uri="{0D108BD9-81ED-4DB2-BD59-A6C34878D82A}">
                    <a16:rowId xmlns:a16="http://schemas.microsoft.com/office/drawing/2014/main" val="10007"/>
                  </a:ext>
                </a:extLst>
              </a:tr>
              <a:tr h="329325">
                <a:tc>
                  <a:txBody>
                    <a:bodyPr/>
                    <a:lstStyle/>
                    <a:p>
                      <a:r>
                        <a:rPr lang="en-US" sz="1600"/>
                        <a:t>Severity Indication</a:t>
                      </a:r>
                    </a:p>
                  </a:txBody>
                  <a:tcPr marT="45727" marB="45727"/>
                </a:tc>
                <a:tc>
                  <a:txBody>
                    <a:bodyPr/>
                    <a:lstStyle/>
                    <a:p>
                      <a:r>
                        <a:rPr lang="en-US" sz="1600"/>
                        <a:t>Only</a:t>
                      </a:r>
                      <a:r>
                        <a:rPr lang="en-US" sz="1600" baseline="0"/>
                        <a:t> voice</a:t>
                      </a:r>
                      <a:endParaRPr lang="en-US" sz="1600"/>
                    </a:p>
                  </a:txBody>
                  <a:tcPr marT="45727" marB="45727"/>
                </a:tc>
                <a:tc>
                  <a:txBody>
                    <a:bodyPr/>
                    <a:lstStyle/>
                    <a:p>
                      <a:r>
                        <a:rPr lang="en-US" sz="1600"/>
                        <a:t>Yes</a:t>
                      </a:r>
                    </a:p>
                  </a:txBody>
                  <a:tcPr marT="45727" marB="45727"/>
                </a:tc>
                <a:tc>
                  <a:txBody>
                    <a:bodyPr/>
                    <a:lstStyle/>
                    <a:p>
                      <a:r>
                        <a:rPr lang="en-US" sz="1600"/>
                        <a:t>Yes</a:t>
                      </a:r>
                    </a:p>
                  </a:txBody>
                  <a:tcPr marT="45727" marB="45727"/>
                </a:tc>
                <a:extLst>
                  <a:ext uri="{0D108BD9-81ED-4DB2-BD59-A6C34878D82A}">
                    <a16:rowId xmlns:a16="http://schemas.microsoft.com/office/drawing/2014/main" val="10008"/>
                  </a:ext>
                </a:extLst>
              </a:tr>
              <a:tr h="548875">
                <a:tc>
                  <a:txBody>
                    <a:bodyPr/>
                    <a:lstStyle/>
                    <a:p>
                      <a:r>
                        <a:rPr lang="en-US" sz="1600"/>
                        <a:t>Reliability</a:t>
                      </a:r>
                    </a:p>
                  </a:txBody>
                  <a:tcPr marT="45727" marB="45727"/>
                </a:tc>
                <a:tc gridSpan="3">
                  <a:txBody>
                    <a:bodyPr/>
                    <a:lstStyle/>
                    <a:p>
                      <a:r>
                        <a:rPr lang="en-US" sz="1600"/>
                        <a:t>All technologies</a:t>
                      </a:r>
                      <a:r>
                        <a:rPr lang="en-US" sz="1600" baseline="0"/>
                        <a:t> complement existing EAS system mandated by FCC and FEMA.  </a:t>
                      </a:r>
                    </a:p>
                    <a:p>
                      <a:r>
                        <a:rPr lang="en-US" sz="1600" baseline="0"/>
                        <a:t>No one system is guaranteed 100% at any time or location.</a:t>
                      </a:r>
                      <a:endParaRPr lang="en-US" sz="1600"/>
                    </a:p>
                  </a:txBody>
                  <a:tcPr marT="45727" marB="45727"/>
                </a:tc>
                <a:tc hMerge="1">
                  <a:txBody>
                    <a:bodyPr/>
                    <a:lstStyle/>
                    <a:p>
                      <a:endParaRPr lang="en-US" sz="1400"/>
                    </a:p>
                  </a:txBody>
                  <a:tcPr/>
                </a:tc>
                <a:tc hMerge="1">
                  <a:txBody>
                    <a:bodyPr/>
                    <a:lstStyle/>
                    <a:p>
                      <a:endParaRPr lang="en-US" sz="1400"/>
                    </a:p>
                  </a:txBody>
                  <a:tcPr/>
                </a:tc>
                <a:extLst>
                  <a:ext uri="{0D108BD9-81ED-4DB2-BD59-A6C34878D82A}">
                    <a16:rowId xmlns:a16="http://schemas.microsoft.com/office/drawing/2014/main" val="10009"/>
                  </a:ext>
                </a:extLst>
              </a:tr>
            </a:tbl>
          </a:graphicData>
        </a:graphic>
      </p:graphicFrame>
      <p:sp>
        <p:nvSpPr>
          <p:cNvPr id="3" name="Star: 8 Points 2" descr="Highlight Yes for Language selective for HD Radio">
            <a:extLst>
              <a:ext uri="{FF2B5EF4-FFF2-40B4-BE49-F238E27FC236}">
                <a16:creationId xmlns:a16="http://schemas.microsoft.com/office/drawing/2014/main" id="{90A66D25-BDC6-6C60-D55A-95DEBC4B301B}"/>
              </a:ext>
            </a:extLst>
          </p:cNvPr>
          <p:cNvSpPr/>
          <p:nvPr/>
        </p:nvSpPr>
        <p:spPr>
          <a:xfrm>
            <a:off x="5344510" y="2632840"/>
            <a:ext cx="599090" cy="587375"/>
          </a:xfrm>
          <a:prstGeom prst="star8">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8 Points 5" descr="Highlight Location-based alerting using Broadcast area and ZIP codes for HD Radio">
            <a:extLst>
              <a:ext uri="{FF2B5EF4-FFF2-40B4-BE49-F238E27FC236}">
                <a16:creationId xmlns:a16="http://schemas.microsoft.com/office/drawing/2014/main" id="{5FE89FE4-AEBF-620F-F6FF-088F0CDB911A}"/>
              </a:ext>
            </a:extLst>
          </p:cNvPr>
          <p:cNvSpPr/>
          <p:nvPr/>
        </p:nvSpPr>
        <p:spPr>
          <a:xfrm>
            <a:off x="4966139" y="3135312"/>
            <a:ext cx="3216164" cy="743005"/>
          </a:xfrm>
          <a:prstGeom prst="star8">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8 Points 6" descr="Highlight Alert Method supports Radio trigger, audible tones, text and voice for HD Radio">
            <a:extLst>
              <a:ext uri="{FF2B5EF4-FFF2-40B4-BE49-F238E27FC236}">
                <a16:creationId xmlns:a16="http://schemas.microsoft.com/office/drawing/2014/main" id="{DC327FAC-CB04-55C4-58F1-FCEC29F0167A}"/>
              </a:ext>
            </a:extLst>
          </p:cNvPr>
          <p:cNvSpPr/>
          <p:nvPr/>
        </p:nvSpPr>
        <p:spPr>
          <a:xfrm>
            <a:off x="4855780" y="1437131"/>
            <a:ext cx="3783724" cy="743005"/>
          </a:xfrm>
          <a:prstGeom prst="star8">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08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Best Practices for EAS Integration for Radio Stations Key Takeaways</a:t>
            </a:r>
          </a:p>
        </p:txBody>
      </p:sp>
      <p:sp>
        <p:nvSpPr>
          <p:cNvPr id="3" name="Rectangle 2">
            <a:extLst>
              <a:ext uri="{FF2B5EF4-FFF2-40B4-BE49-F238E27FC236}">
                <a16:creationId xmlns:a16="http://schemas.microsoft.com/office/drawing/2014/main" id="{8409D653-51B3-88C3-E333-1245A985A743}"/>
              </a:ext>
            </a:extLst>
          </p:cNvPr>
          <p:cNvSpPr/>
          <p:nvPr/>
        </p:nvSpPr>
        <p:spPr>
          <a:xfrm>
            <a:off x="814229" y="1456174"/>
            <a:ext cx="6717787" cy="2343062"/>
          </a:xfrm>
          <a:prstGeom prst="rect">
            <a:avLst/>
          </a:prstGeom>
          <a:solidFill>
            <a:schemeClr val="bg1"/>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
            </a:pPr>
            <a:r>
              <a:rPr lang="en-US" sz="2000">
                <a:solidFill>
                  <a:srgbClr val="3E3E3F"/>
                </a:solidFill>
                <a:ea typeface="Source Sans Pro" panose="020B0503030403020204" pitchFamily="34" charset="0"/>
              </a:rPr>
              <a:t>Stay compliant with EAS regulations</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Maintain reliable hardware and software</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Train staff and develop communication protocols</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Utilize HD Radio for advanced emergency messaging</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Coordinate with local alerting authorities</a:t>
            </a:r>
          </a:p>
        </p:txBody>
      </p:sp>
      <p:sp>
        <p:nvSpPr>
          <p:cNvPr id="9" name="Rectangle 8">
            <a:extLst>
              <a:ext uri="{FF2B5EF4-FFF2-40B4-BE49-F238E27FC236}">
                <a16:creationId xmlns:a16="http://schemas.microsoft.com/office/drawing/2014/main" id="{6DCD4119-F026-F0E5-333B-B511DA3EA2AD}"/>
              </a:ext>
            </a:extLst>
          </p:cNvPr>
          <p:cNvSpPr/>
          <p:nvPr/>
        </p:nvSpPr>
        <p:spPr>
          <a:xfrm>
            <a:off x="7694233" y="1456174"/>
            <a:ext cx="3665066" cy="282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ea typeface="Source Sans Pro" panose="020B0503030403020204" pitchFamily="34" charset="0"/>
              </a:rPr>
              <a:t>Discussion Questions:</a:t>
            </a:r>
          </a:p>
          <a:p>
            <a:pPr marL="342900" indent="-342900">
              <a:buAutoNum type="arabicPeriod"/>
            </a:pPr>
            <a:r>
              <a:rPr lang="en-US">
                <a:solidFill>
                  <a:schemeClr val="bg1"/>
                </a:solidFill>
                <a:ea typeface="Source Sans Pro" panose="020B0503030403020204" pitchFamily="34" charset="0"/>
              </a:rPr>
              <a:t>How will enhanced emergency information alerting benefit your listenership?</a:t>
            </a:r>
          </a:p>
          <a:p>
            <a:pPr marL="342900" indent="-342900">
              <a:buAutoNum type="arabicPeriod"/>
            </a:pPr>
            <a:r>
              <a:rPr lang="en-US">
                <a:solidFill>
                  <a:schemeClr val="bg1"/>
                </a:solidFill>
                <a:ea typeface="Source Sans Pro" panose="020B0503030403020204" pitchFamily="34" charset="0"/>
              </a:rPr>
              <a:t>Do you know your State and Local Alerting Authorities?</a:t>
            </a:r>
          </a:p>
          <a:p>
            <a:pPr marL="342900" indent="-342900">
              <a:buAutoNum type="arabicPeriod"/>
            </a:pPr>
            <a:r>
              <a:rPr lang="en-US">
                <a:solidFill>
                  <a:schemeClr val="bg1"/>
                </a:solidFill>
                <a:ea typeface="Source Sans Pro" panose="020B0503030403020204" pitchFamily="34" charset="0"/>
              </a:rPr>
              <a:t>What are your current EAS protocols?</a:t>
            </a:r>
          </a:p>
          <a:p>
            <a:pPr marL="342900" indent="-342900">
              <a:buAutoNum type="arabicPeriod"/>
            </a:pPr>
            <a:r>
              <a:rPr lang="en-US">
                <a:solidFill>
                  <a:schemeClr val="bg1"/>
                </a:solidFill>
                <a:ea typeface="Source Sans Pro" panose="020B0503030403020204" pitchFamily="34" charset="0"/>
              </a:rPr>
              <a:t>Has your station gone digital with HD Radio?</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79</a:t>
            </a:fld>
            <a:endParaRPr lang="en-US"/>
          </a:p>
        </p:txBody>
      </p:sp>
    </p:spTree>
    <p:extLst>
      <p:ext uri="{BB962C8B-B14F-4D97-AF65-F5344CB8AC3E}">
        <p14:creationId xmlns:p14="http://schemas.microsoft.com/office/powerpoint/2010/main" val="151317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804BD-B3D6-1FF2-7E78-FD13B65FDC05}"/>
              </a:ext>
            </a:extLst>
          </p:cNvPr>
          <p:cNvSpPr>
            <a:spLocks noGrp="1"/>
          </p:cNvSpPr>
          <p:nvPr>
            <p:ph type="title"/>
          </p:nvPr>
        </p:nvSpPr>
        <p:spPr/>
        <p:txBody>
          <a:bodyPr/>
          <a:lstStyle/>
          <a:p>
            <a:r>
              <a:rPr lang="en-US"/>
              <a:t>What is IPAWS?</a:t>
            </a:r>
          </a:p>
        </p:txBody>
      </p:sp>
      <p:sp>
        <p:nvSpPr>
          <p:cNvPr id="4" name="Slide Number Placeholder 3">
            <a:extLst>
              <a:ext uri="{FF2B5EF4-FFF2-40B4-BE49-F238E27FC236}">
                <a16:creationId xmlns:a16="http://schemas.microsoft.com/office/drawing/2014/main" id="{C818BB4D-C1FD-A785-3694-08D4AD012750}"/>
              </a:ext>
            </a:extLst>
          </p:cNvPr>
          <p:cNvSpPr>
            <a:spLocks noGrp="1"/>
          </p:cNvSpPr>
          <p:nvPr>
            <p:ph type="sldNum" sz="quarter" idx="12"/>
          </p:nvPr>
        </p:nvSpPr>
        <p:spPr/>
        <p:txBody>
          <a:bodyPr/>
          <a:lstStyle/>
          <a:p>
            <a:fld id="{8FCC257D-A786-9244-9E17-CE618C8B9275}" type="slidenum">
              <a:rPr lang="en-US" smtClean="0"/>
              <a:pPr/>
              <a:t>8</a:t>
            </a:fld>
            <a:endParaRPr lang="en-US"/>
          </a:p>
        </p:txBody>
      </p:sp>
      <p:sp>
        <p:nvSpPr>
          <p:cNvPr id="5" name="Content Placeholder 1">
            <a:extLst>
              <a:ext uri="{FF2B5EF4-FFF2-40B4-BE49-F238E27FC236}">
                <a16:creationId xmlns:a16="http://schemas.microsoft.com/office/drawing/2014/main" id="{8194BC77-D7A3-3678-FF33-9DB42CC958E4}"/>
              </a:ext>
            </a:extLst>
          </p:cNvPr>
          <p:cNvSpPr>
            <a:spLocks noGrp="1"/>
          </p:cNvSpPr>
          <p:nvPr>
            <p:ph sz="half" idx="1"/>
          </p:nvPr>
        </p:nvSpPr>
        <p:spPr>
          <a:xfrm>
            <a:off x="726018" y="1334715"/>
            <a:ext cx="5664272" cy="3994150"/>
          </a:xfrm>
        </p:spPr>
        <p:txBody>
          <a:bodyPr vert="horz" lIns="91440" tIns="45720" rIns="91440" bIns="45720" rtlCol="0" anchor="t">
            <a:noAutofit/>
          </a:bodyPr>
          <a:lstStyle/>
          <a:p>
            <a:pPr indent="-347345">
              <a:spcBef>
                <a:spcPts val="0"/>
              </a:spcBef>
              <a:buClr>
                <a:schemeClr val="tx1"/>
              </a:buClr>
            </a:pPr>
            <a:r>
              <a:rPr lang="en-US" sz="2000"/>
              <a:t>IPAWS is a program and system built to ensure that the President, Federal, State, Tribal, Territorial, and Local authorities can alert and warn the civilian population in areas endangered by natural and man-made threats to public safety</a:t>
            </a:r>
          </a:p>
          <a:p>
            <a:pPr indent="-347345">
              <a:spcBef>
                <a:spcPts val="0"/>
              </a:spcBef>
              <a:buClr>
                <a:schemeClr val="tx1"/>
              </a:buClr>
            </a:pPr>
            <a:r>
              <a:rPr lang="en-US" sz="2000"/>
              <a:t>IPAWS enables public safety officials to send emergency alerts, warnings and information to the public through:</a:t>
            </a:r>
          </a:p>
          <a:p>
            <a:pPr lvl="1">
              <a:spcBef>
                <a:spcPts val="0"/>
              </a:spcBef>
              <a:buClr>
                <a:schemeClr val="tx1"/>
              </a:buClr>
              <a:buFont typeface="Wingdings" panose="05000000000000000000" pitchFamily="2" charset="2"/>
              <a:buChar char="§"/>
            </a:pPr>
            <a:r>
              <a:rPr lang="en-US" sz="1800"/>
              <a:t>Radio and Television as Emergency Alert System (EAS) broadcasts</a:t>
            </a:r>
          </a:p>
          <a:p>
            <a:pPr lvl="1">
              <a:spcBef>
                <a:spcPts val="0"/>
              </a:spcBef>
              <a:buClr>
                <a:schemeClr val="tx1"/>
              </a:buClr>
              <a:buFont typeface="Wingdings" panose="05000000000000000000" pitchFamily="2" charset="2"/>
              <a:buChar char="§"/>
            </a:pPr>
            <a:r>
              <a:rPr lang="en-US" sz="1800"/>
              <a:t>Cellular phones as Wireless Emergency Alerts (WEA)</a:t>
            </a:r>
          </a:p>
          <a:p>
            <a:pPr lvl="1">
              <a:spcBef>
                <a:spcPts val="0"/>
              </a:spcBef>
              <a:buClr>
                <a:schemeClr val="tx1"/>
              </a:buClr>
              <a:buFont typeface="Wingdings" panose="05000000000000000000" pitchFamily="2" charset="2"/>
              <a:buChar char="§"/>
            </a:pPr>
            <a:r>
              <a:rPr lang="en-US" sz="1800"/>
              <a:t>NOAA Weather Radio (NWR)</a:t>
            </a:r>
          </a:p>
          <a:p>
            <a:pPr lvl="1">
              <a:spcBef>
                <a:spcPts val="0"/>
              </a:spcBef>
              <a:buClr>
                <a:schemeClr val="tx1"/>
              </a:buClr>
              <a:buFont typeface="Wingdings" panose="05000000000000000000" pitchFamily="2" charset="2"/>
              <a:buChar char="§"/>
            </a:pPr>
            <a:r>
              <a:rPr lang="en-US" sz="1800"/>
              <a:t>Other private sector systems</a:t>
            </a:r>
          </a:p>
          <a:p>
            <a:pPr indent="-347345">
              <a:spcBef>
                <a:spcPts val="0"/>
              </a:spcBef>
            </a:pPr>
            <a:endParaRPr lang="en-US" sz="2000"/>
          </a:p>
          <a:p>
            <a:pPr indent="-347345">
              <a:spcBef>
                <a:spcPts val="0"/>
              </a:spcBef>
            </a:pPr>
            <a:endParaRPr lang="en-US" sz="2000"/>
          </a:p>
          <a:p>
            <a:endParaRPr lang="en-US" sz="2000"/>
          </a:p>
          <a:p>
            <a:endParaRPr lang="en-US" sz="2000"/>
          </a:p>
          <a:p>
            <a:endParaRPr lang="en-US" sz="2000"/>
          </a:p>
          <a:p>
            <a:endParaRPr lang="en-US" sz="2000"/>
          </a:p>
          <a:p>
            <a:endParaRPr lang="en-US" sz="2000"/>
          </a:p>
        </p:txBody>
      </p:sp>
      <p:sp>
        <p:nvSpPr>
          <p:cNvPr id="6" name="Rectangle 5">
            <a:extLst>
              <a:ext uri="{FF2B5EF4-FFF2-40B4-BE49-F238E27FC236}">
                <a16:creationId xmlns:a16="http://schemas.microsoft.com/office/drawing/2014/main" id="{26D39369-E509-9E3F-FA8F-13E6198CAC98}"/>
              </a:ext>
              <a:ext uri="{C183D7F6-B498-43B3-948B-1728B52AA6E4}">
                <adec:decorative xmlns:adec="http://schemas.microsoft.com/office/drawing/2017/decorative" val="1"/>
              </a:ext>
            </a:extLst>
          </p:cNvPr>
          <p:cNvSpPr/>
          <p:nvPr/>
        </p:nvSpPr>
        <p:spPr>
          <a:xfrm>
            <a:off x="6713647" y="1415331"/>
            <a:ext cx="4752335" cy="3913533"/>
          </a:xfrm>
          <a:prstGeom prst="rect">
            <a:avLst/>
          </a:prstGeom>
          <a:solidFill>
            <a:srgbClr val="CFD9EA"/>
          </a:solidFill>
          <a:ln w="19050" cap="flat" cmpd="sng" algn="ctr">
            <a:noFill/>
            <a:prstDash val="lg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p:txBody>
      </p:sp>
      <p:sp>
        <p:nvSpPr>
          <p:cNvPr id="7" name="Content Placeholder 6">
            <a:extLst>
              <a:ext uri="{FF2B5EF4-FFF2-40B4-BE49-F238E27FC236}">
                <a16:creationId xmlns:a16="http://schemas.microsoft.com/office/drawing/2014/main" id="{E447F895-2A56-A2C9-9463-FAB7B16F607C}"/>
              </a:ext>
            </a:extLst>
          </p:cNvPr>
          <p:cNvSpPr txBox="1">
            <a:spLocks/>
          </p:cNvSpPr>
          <p:nvPr/>
        </p:nvSpPr>
        <p:spPr>
          <a:xfrm>
            <a:off x="6725815" y="1549400"/>
            <a:ext cx="4740167" cy="3994150"/>
          </a:xfrm>
          <a:prstGeom prst="rect">
            <a:avLst/>
          </a:prstGeom>
        </p:spPr>
        <p:txBody>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buFont typeface="Wingdings" charset="2"/>
              <a:buNone/>
            </a:pPr>
            <a:r>
              <a:rPr lang="en-US" sz="2000" b="1">
                <a:solidFill>
                  <a:srgbClr val="1B1B1B"/>
                </a:solidFill>
              </a:rPr>
              <a:t>Mission: </a:t>
            </a:r>
            <a:r>
              <a:rPr lang="en-US" sz="2000">
                <a:solidFill>
                  <a:srgbClr val="1B1B1B"/>
                </a:solidFill>
              </a:rPr>
              <a:t>Provide integrated services and capabilities to Federal, State, </a:t>
            </a:r>
            <a:r>
              <a:rPr lang="en-US">
                <a:solidFill>
                  <a:srgbClr val="1B1B1B"/>
                </a:solidFill>
              </a:rPr>
              <a:t>L</a:t>
            </a:r>
            <a:r>
              <a:rPr lang="en-US" sz="2000">
                <a:solidFill>
                  <a:srgbClr val="1B1B1B"/>
                </a:solidFill>
              </a:rPr>
              <a:t>ocal, T</a:t>
            </a:r>
            <a:r>
              <a:rPr lang="en-US">
                <a:solidFill>
                  <a:srgbClr val="1B1B1B"/>
                </a:solidFill>
              </a:rPr>
              <a:t>ribal, and Territorial </a:t>
            </a:r>
            <a:r>
              <a:rPr lang="en-US" sz="2000">
                <a:solidFill>
                  <a:srgbClr val="1B1B1B"/>
                </a:solidFill>
              </a:rPr>
              <a:t>authorities that enable them to effectively alert and warn their respective communities via multiple communications methods.</a:t>
            </a:r>
            <a:endParaRPr lang="en-US" sz="2000"/>
          </a:p>
          <a:p>
            <a:pPr marL="0" indent="0">
              <a:lnSpc>
                <a:spcPct val="100000"/>
              </a:lnSpc>
              <a:spcBef>
                <a:spcPts val="0"/>
              </a:spcBef>
              <a:buFont typeface="Wingdings" charset="2"/>
              <a:buNone/>
            </a:pPr>
            <a:endParaRPr lang="en-US" sz="2000">
              <a:solidFill>
                <a:srgbClr val="1B1B1B"/>
              </a:solidFill>
            </a:endParaRPr>
          </a:p>
          <a:p>
            <a:pPr marL="0" indent="0">
              <a:lnSpc>
                <a:spcPct val="100000"/>
              </a:lnSpc>
              <a:spcBef>
                <a:spcPts val="0"/>
              </a:spcBef>
              <a:buFont typeface="Wingdings" charset="2"/>
              <a:buNone/>
            </a:pPr>
            <a:r>
              <a:rPr lang="en-US" sz="2000" b="1">
                <a:solidFill>
                  <a:srgbClr val="1B1B1B"/>
                </a:solidFill>
              </a:rPr>
              <a:t>Vision: </a:t>
            </a:r>
            <a:r>
              <a:rPr lang="en-US" sz="2000">
                <a:solidFill>
                  <a:srgbClr val="1B1B1B"/>
                </a:solidFill>
              </a:rPr>
              <a:t>To provide trusted timely alert and warning to people affected by threats to public safety in the preservation of life and property.</a:t>
            </a:r>
            <a:endParaRPr lang="en-US" sz="2000"/>
          </a:p>
          <a:p>
            <a:endParaRPr lang="en-US"/>
          </a:p>
        </p:txBody>
      </p:sp>
      <p:sp>
        <p:nvSpPr>
          <p:cNvPr id="8" name="Rectangle 7">
            <a:extLst>
              <a:ext uri="{FF2B5EF4-FFF2-40B4-BE49-F238E27FC236}">
                <a16:creationId xmlns:a16="http://schemas.microsoft.com/office/drawing/2014/main" id="{2A1C25CC-C1EE-DA87-FFF3-08912BD818F6}"/>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Tree>
    <p:extLst>
      <p:ext uri="{BB962C8B-B14F-4D97-AF65-F5344CB8AC3E}">
        <p14:creationId xmlns:p14="http://schemas.microsoft.com/office/powerpoint/2010/main" val="18960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a:xfrm>
            <a:off x="6541243" y="949636"/>
            <a:ext cx="5620512" cy="743347"/>
          </a:xfrm>
        </p:spPr>
        <p:txBody>
          <a:bodyPr>
            <a:noAutofit/>
          </a:bodyPr>
          <a:lstStyle/>
          <a:p>
            <a:r>
              <a:rPr lang="en-US"/>
              <a:t>Transitioning to Digital Radio: </a:t>
            </a:r>
            <a:br>
              <a:rPr lang="en-US"/>
            </a:br>
            <a:r>
              <a:rPr lang="en-US"/>
              <a:t>Pros and Cons</a:t>
            </a:r>
          </a:p>
        </p:txBody>
      </p:sp>
      <p:sp>
        <p:nvSpPr>
          <p:cNvPr id="3" name="Rectangle 2">
            <a:extLst>
              <a:ext uri="{FF2B5EF4-FFF2-40B4-BE49-F238E27FC236}">
                <a16:creationId xmlns:a16="http://schemas.microsoft.com/office/drawing/2014/main" id="{02E75E95-8039-D2E7-0AEC-55A9AB17FCAE}"/>
              </a:ext>
            </a:extLst>
          </p:cNvPr>
          <p:cNvSpPr/>
          <p:nvPr/>
        </p:nvSpPr>
        <p:spPr>
          <a:xfrm>
            <a:off x="6644640" y="1814072"/>
            <a:ext cx="5341051" cy="4286093"/>
          </a:xfrm>
          <a:prstGeom prst="rect">
            <a:avLst/>
          </a:prstGeom>
          <a:solidFill>
            <a:schemeClr val="accent3">
              <a:lumMod val="20000"/>
              <a:lumOff val="80000"/>
            </a:schemeClr>
          </a:solid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a:solidFill>
                  <a:schemeClr val="tx2"/>
                </a:solidFill>
                <a:ea typeface="Source Sans Pro" panose="020B0503030403020204" pitchFamily="34" charset="0"/>
              </a:rPr>
              <a:t>Purpose</a:t>
            </a:r>
            <a:r>
              <a:rPr lang="en-US" sz="2000" b="1">
                <a:solidFill>
                  <a:srgbClr val="0062A7"/>
                </a:solidFill>
                <a:ea typeface="Source Sans Pro" panose="020B0503030403020204" pitchFamily="34" charset="0"/>
              </a:rPr>
              <a:t>:</a:t>
            </a:r>
            <a:endParaRPr lang="en-US" sz="2000">
              <a:solidFill>
                <a:srgbClr val="0062A7"/>
              </a:solidFill>
              <a:ea typeface="Source Sans Pro" panose="020B0503030403020204" pitchFamily="34" charset="0"/>
            </a:endParaRP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Understand how to leverage HD Radio with:</a:t>
            </a:r>
          </a:p>
          <a:p>
            <a:pPr marL="800100" lvl="1" indent="-342900">
              <a:buFont typeface="Wingdings" panose="05000000000000000000" pitchFamily="2" charset="2"/>
              <a:buChar char="§"/>
            </a:pPr>
            <a:r>
              <a:rPr lang="en-US" sz="2000">
                <a:solidFill>
                  <a:srgbClr val="3E3E3F"/>
                </a:solidFill>
                <a:ea typeface="Source Sans Pro" panose="020B0503030403020204" pitchFamily="34" charset="0"/>
              </a:rPr>
              <a:t>Higher quality audio</a:t>
            </a:r>
          </a:p>
          <a:p>
            <a:pPr marL="800100" lvl="1" indent="-342900">
              <a:buFont typeface="Wingdings" panose="05000000000000000000" pitchFamily="2" charset="2"/>
              <a:buChar char="§"/>
            </a:pPr>
            <a:r>
              <a:rPr lang="en-US" sz="2000">
                <a:solidFill>
                  <a:srgbClr val="3E3E3F"/>
                </a:solidFill>
                <a:ea typeface="Source Sans Pro" panose="020B0503030403020204" pitchFamily="34" charset="0"/>
              </a:rPr>
              <a:t>Public messaging</a:t>
            </a:r>
          </a:p>
          <a:p>
            <a:pPr marL="800100" lvl="1" indent="-342900">
              <a:buFont typeface="Wingdings" panose="05000000000000000000" pitchFamily="2" charset="2"/>
              <a:buChar char="§"/>
            </a:pPr>
            <a:r>
              <a:rPr lang="en-US" sz="2000">
                <a:solidFill>
                  <a:srgbClr val="3E3E3F"/>
                </a:solidFill>
                <a:ea typeface="Source Sans Pro" panose="020B0503030403020204" pitchFamily="34" charset="0"/>
              </a:rPr>
              <a:t>Enhanced user experience</a:t>
            </a:r>
          </a:p>
          <a:p>
            <a:pPr marL="342900" indent="-342900">
              <a:buFont typeface="Wingdings" panose="05000000000000000000" pitchFamily="2" charset="2"/>
              <a:buChar char="§"/>
            </a:pPr>
            <a:r>
              <a:rPr lang="en-US" sz="2000">
                <a:solidFill>
                  <a:srgbClr val="3E3E3F"/>
                </a:solidFill>
                <a:ea typeface="Source Sans Pro" panose="020B0503030403020204" pitchFamily="34" charset="0"/>
              </a:rPr>
              <a:t>Discuss HD Radio transition options</a:t>
            </a:r>
          </a:p>
          <a:p>
            <a:pPr marL="800100" lvl="1" indent="-342900">
              <a:buFont typeface="Wingdings" panose="05000000000000000000" pitchFamily="2" charset="2"/>
              <a:buChar char="§"/>
            </a:pPr>
            <a:r>
              <a:rPr lang="en-US" sz="2000">
                <a:solidFill>
                  <a:srgbClr val="3E3E3F"/>
                </a:solidFill>
                <a:ea typeface="Source Sans Pro" panose="020B0503030403020204" pitchFamily="34" charset="0"/>
              </a:rPr>
              <a:t>Review Case Studies</a:t>
            </a:r>
          </a:p>
          <a:p>
            <a:pPr marL="342900" lvl="0" indent="-342900">
              <a:buFont typeface="Wingdings" panose="05000000000000000000" pitchFamily="2" charset="2"/>
              <a:buChar char="§"/>
              <a:defRPr/>
            </a:pPr>
            <a:r>
              <a:rPr lang="en-US" sz="2000">
                <a:solidFill>
                  <a:srgbClr val="3E3E3F"/>
                </a:solidFill>
                <a:ea typeface="Source Sans Pro" panose="020B0503030403020204" pitchFamily="34" charset="0"/>
              </a:rPr>
              <a:t>Discuss Public Awareness and Accessibility to AM/FM, and digital HD Radio receivers</a:t>
            </a:r>
          </a:p>
          <a:p>
            <a:pPr marL="342900" lvl="0" indent="-342900">
              <a:buFont typeface="Wingdings" panose="05000000000000000000" pitchFamily="2" charset="2"/>
              <a:buChar char="§"/>
              <a:defRPr/>
            </a:pPr>
            <a:r>
              <a:rPr lang="en-US" sz="2000">
                <a:solidFill>
                  <a:srgbClr val="3E3E3F"/>
                </a:solidFill>
                <a:ea typeface="Source Sans Pro" panose="020B0503030403020204" pitchFamily="34" charset="0"/>
              </a:rPr>
              <a:t>Consider costs</a:t>
            </a:r>
            <a:r>
              <a:rPr lang="en-US" sz="2000">
                <a:solidFill>
                  <a:srgbClr val="000000"/>
                </a:solidFill>
                <a:latin typeface="Franklin Gothic Book" panose="020B0503020102020204" pitchFamily="34" charset="0"/>
              </a:rPr>
              <a:t>, challenges and total cost of operations for HD Radio</a:t>
            </a:r>
            <a:endParaRPr lang="en-US" sz="2000">
              <a:solidFill>
                <a:srgbClr val="3E3E3F"/>
              </a:solidFill>
              <a:ea typeface="Source Sans Pro" panose="020B0503030403020204" pitchFamily="34" charset="0"/>
            </a:endParaRPr>
          </a:p>
          <a:p>
            <a:pPr marL="342900" indent="-342900">
              <a:buFont typeface="Wingdings" panose="05000000000000000000" pitchFamily="2" charset="2"/>
              <a:buChar char="§"/>
            </a:pPr>
            <a:r>
              <a:rPr lang="en-US" sz="2000">
                <a:solidFill>
                  <a:srgbClr val="000000"/>
                </a:solidFill>
                <a:latin typeface="Franklin Gothic Book" panose="020B0503020102020204" pitchFamily="34" charset="0"/>
                <a:ea typeface="Source Sans Pro" panose="020B0503030403020204" pitchFamily="34" charset="0"/>
              </a:rPr>
              <a:t>Review how HD Radio can be a tool to engage your audience</a:t>
            </a:r>
            <a:endParaRPr lang="en-US" sz="2000">
              <a:solidFill>
                <a:srgbClr val="3E3E3F"/>
              </a:solidFill>
              <a:ea typeface="Source Sans Pro" panose="020B0503030403020204" pitchFamily="34" charset="0"/>
            </a:endParaRPr>
          </a:p>
          <a:p>
            <a:endParaRPr lang="en-US" sz="2000">
              <a:solidFill>
                <a:srgbClr val="3E3E3F"/>
              </a:solidFill>
              <a:ea typeface="Source Sans Pro" panose="020B0503030403020204" pitchFamily="34"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80</a:t>
            </a:fld>
            <a:endParaRPr lang="en-US"/>
          </a:p>
        </p:txBody>
      </p:sp>
    </p:spTree>
    <p:extLst>
      <p:ext uri="{BB962C8B-B14F-4D97-AF65-F5344CB8AC3E}">
        <p14:creationId xmlns:p14="http://schemas.microsoft.com/office/powerpoint/2010/main" val="1423408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A83406-E90A-D061-6336-3952B3DF5A11}"/>
              </a:ext>
            </a:extLst>
          </p:cNvPr>
          <p:cNvSpPr>
            <a:spLocks noGrp="1"/>
          </p:cNvSpPr>
          <p:nvPr>
            <p:ph type="title"/>
          </p:nvPr>
        </p:nvSpPr>
        <p:spPr/>
        <p:txBody>
          <a:bodyPr>
            <a:normAutofit/>
          </a:bodyPr>
          <a:lstStyle/>
          <a:p>
            <a:r>
              <a:rPr lang="en-US"/>
              <a:t>Transitioning to Digital Radio – Better Audio, New Services</a:t>
            </a:r>
          </a:p>
        </p:txBody>
      </p:sp>
      <p:pic>
        <p:nvPicPr>
          <p:cNvPr id="4" name="Picture 4" descr="All-Digital AM - HD Radio - HD Radio image of AM HD Radio station 820 kHz WWFD &quot;Waking Up In Vegas (Radio Edit) Katy Perry&quot; with image of Katy Perry album cover, and indications of station signal strength.">
            <a:extLst>
              <a:ext uri="{FF2B5EF4-FFF2-40B4-BE49-F238E27FC236}">
                <a16:creationId xmlns:a16="http://schemas.microsoft.com/office/drawing/2014/main" id="{2A7EA9E3-A265-4F7C-CA08-06436E28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80" y="1444940"/>
            <a:ext cx="9801234" cy="42114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5" descr="Example of QR-code on HD Radio display, shown alongside text of FM channel number &quot;94.7 WCSX,&quot; and &quot;Donate to Hurricane Ian Relief&quot; with the web page address &quot;bbgi.com/donate&quot;" hidden="1">
            <a:extLst>
              <a:ext uri="{FF2B5EF4-FFF2-40B4-BE49-F238E27FC236}">
                <a16:creationId xmlns:a16="http://schemas.microsoft.com/office/drawing/2014/main" id="{2E0F3CB8-2360-E447-8CFC-20FFE60AA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404" y="1444941"/>
            <a:ext cx="6356976" cy="421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Image of HD Radio displaying  an Emergency Alert Evacuation Notice, with a geographic map showing Voluntary and Mandatory evacuation areas. Shown on station HD1 KBIG-FM 104.3 MHz." hidden="1">
            <a:extLst>
              <a:ext uri="{FF2B5EF4-FFF2-40B4-BE49-F238E27FC236}">
                <a16:creationId xmlns:a16="http://schemas.microsoft.com/office/drawing/2014/main" id="{E164D56E-F7C2-225C-F605-1B7A3DD9A435}"/>
              </a:ext>
            </a:extLst>
          </p:cNvPr>
          <p:cNvGrpSpPr/>
          <p:nvPr/>
        </p:nvGrpSpPr>
        <p:grpSpPr>
          <a:xfrm>
            <a:off x="2380620" y="1566614"/>
            <a:ext cx="7770776" cy="3968120"/>
            <a:chOff x="495252" y="2498880"/>
            <a:chExt cx="4741252" cy="2420506"/>
          </a:xfrm>
        </p:grpSpPr>
        <p:grpSp>
          <p:nvGrpSpPr>
            <p:cNvPr id="3" name="Group 2">
              <a:extLst>
                <a:ext uri="{FF2B5EF4-FFF2-40B4-BE49-F238E27FC236}">
                  <a16:creationId xmlns:a16="http://schemas.microsoft.com/office/drawing/2014/main" id="{DAC43848-D4FB-9D6F-8ACE-F3E7A362AFC6}"/>
                </a:ext>
              </a:extLst>
            </p:cNvPr>
            <p:cNvGrpSpPr/>
            <p:nvPr/>
          </p:nvGrpSpPr>
          <p:grpSpPr>
            <a:xfrm>
              <a:off x="495252" y="2498880"/>
              <a:ext cx="4741252" cy="2420506"/>
              <a:chOff x="828495" y="3585917"/>
              <a:chExt cx="4741252" cy="2420506"/>
            </a:xfrm>
          </p:grpSpPr>
          <p:pic>
            <p:nvPicPr>
              <p:cNvPr id="7" name="Picture 3">
                <a:extLst>
                  <a:ext uri="{FF2B5EF4-FFF2-40B4-BE49-F238E27FC236}">
                    <a16:creationId xmlns:a16="http://schemas.microsoft.com/office/drawing/2014/main" id="{B654877F-49F3-F5D3-D142-78F5DEB3F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495" y="3585917"/>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E5CCA56-5943-72EE-302F-E5C40759D459}"/>
                  </a:ext>
                </a:extLst>
              </p:cNvPr>
              <p:cNvPicPr>
                <a:picLocks noChangeAspect="1"/>
              </p:cNvPicPr>
              <p:nvPr/>
            </p:nvPicPr>
            <p:blipFill rotWithShape="1">
              <a:blip r:embed="rId6"/>
              <a:srcRect l="26939" t="33904" r="27359" b="35345"/>
              <a:stretch/>
            </p:blipFill>
            <p:spPr>
              <a:xfrm>
                <a:off x="1635461" y="4021015"/>
                <a:ext cx="1693893" cy="1559650"/>
              </a:xfrm>
              <a:prstGeom prst="rect">
                <a:avLst/>
              </a:prstGeom>
            </p:spPr>
          </p:pic>
        </p:grpSp>
        <p:sp>
          <p:nvSpPr>
            <p:cNvPr id="5" name="TextBox 4">
              <a:extLst>
                <a:ext uri="{FF2B5EF4-FFF2-40B4-BE49-F238E27FC236}">
                  <a16:creationId xmlns:a16="http://schemas.microsoft.com/office/drawing/2014/main" id="{D0526E1D-2034-68ED-61C9-7943434FB5A1}"/>
                </a:ext>
              </a:extLst>
            </p:cNvPr>
            <p:cNvSpPr txBox="1"/>
            <p:nvPr/>
          </p:nvSpPr>
          <p:spPr>
            <a:xfrm>
              <a:off x="3206755" y="3198924"/>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Evacuation Notice</a:t>
              </a:r>
            </a:p>
          </p:txBody>
        </p:sp>
        <p:sp>
          <p:nvSpPr>
            <p:cNvPr id="6" name="TextBox 5">
              <a:extLst>
                <a:ext uri="{FF2B5EF4-FFF2-40B4-BE49-F238E27FC236}">
                  <a16:creationId xmlns:a16="http://schemas.microsoft.com/office/drawing/2014/main" id="{06451D93-118A-4F45-18AB-0CB7F994CFF0}"/>
                </a:ext>
              </a:extLst>
            </p:cNvPr>
            <p:cNvSpPr txBox="1"/>
            <p:nvPr/>
          </p:nvSpPr>
          <p:spPr>
            <a:xfrm>
              <a:off x="3206755" y="3512018"/>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Emergency Alert</a:t>
              </a:r>
            </a:p>
          </p:txBody>
        </p:sp>
      </p:grpSp>
      <p:graphicFrame>
        <p:nvGraphicFramePr>
          <p:cNvPr id="12" name="Table 12" hidden="1">
            <a:extLst>
              <a:ext uri="{FF2B5EF4-FFF2-40B4-BE49-F238E27FC236}">
                <a16:creationId xmlns:a16="http://schemas.microsoft.com/office/drawing/2014/main" id="{15272C38-DBF0-9695-DA34-AD52FBEF0466}"/>
              </a:ext>
            </a:extLst>
          </p:cNvPr>
          <p:cNvGraphicFramePr>
            <a:graphicFrameLocks noGrp="1"/>
          </p:cNvGraphicFramePr>
          <p:nvPr>
            <p:extLst>
              <p:ext uri="{D42A27DB-BD31-4B8C-83A1-F6EECF244321}">
                <p14:modId xmlns:p14="http://schemas.microsoft.com/office/powerpoint/2010/main" val="3429536684"/>
              </p:ext>
            </p:extLst>
          </p:nvPr>
        </p:nvGraphicFramePr>
        <p:xfrm>
          <a:off x="738184" y="1420701"/>
          <a:ext cx="10715627" cy="4259948"/>
        </p:xfrm>
        <a:graphic>
          <a:graphicData uri="http://schemas.openxmlformats.org/drawingml/2006/table">
            <a:tbl>
              <a:tblPr firstRow="1" bandRow="1">
                <a:tableStyleId>{22838BEF-8BB2-4498-84A7-C5851F593DF1}</a:tableStyleId>
              </a:tblPr>
              <a:tblGrid>
                <a:gridCol w="1870105">
                  <a:extLst>
                    <a:ext uri="{9D8B030D-6E8A-4147-A177-3AD203B41FA5}">
                      <a16:colId xmlns:a16="http://schemas.microsoft.com/office/drawing/2014/main" val="4202913248"/>
                    </a:ext>
                  </a:extLst>
                </a:gridCol>
                <a:gridCol w="4497049">
                  <a:extLst>
                    <a:ext uri="{9D8B030D-6E8A-4147-A177-3AD203B41FA5}">
                      <a16:colId xmlns:a16="http://schemas.microsoft.com/office/drawing/2014/main" val="2170818680"/>
                    </a:ext>
                  </a:extLst>
                </a:gridCol>
                <a:gridCol w="4348473">
                  <a:extLst>
                    <a:ext uri="{9D8B030D-6E8A-4147-A177-3AD203B41FA5}">
                      <a16:colId xmlns:a16="http://schemas.microsoft.com/office/drawing/2014/main" val="1101530364"/>
                    </a:ext>
                  </a:extLst>
                </a:gridCol>
              </a:tblGrid>
              <a:tr h="346004">
                <a:tc>
                  <a:txBody>
                    <a:bodyPr/>
                    <a:lstStyle/>
                    <a:p>
                      <a:endParaRPr lang="en-US" sz="2000"/>
                    </a:p>
                  </a:txBody>
                  <a:tcPr/>
                </a:tc>
                <a:tc>
                  <a:txBody>
                    <a:bodyPr/>
                    <a:lstStyle/>
                    <a:p>
                      <a:pPr algn="ctr"/>
                      <a:r>
                        <a:rPr lang="en-US" sz="1800"/>
                        <a:t>Pros </a:t>
                      </a:r>
                    </a:p>
                  </a:txBody>
                  <a:tcPr/>
                </a:tc>
                <a:tc>
                  <a:txBody>
                    <a:bodyPr/>
                    <a:lstStyle/>
                    <a:p>
                      <a:pPr algn="ctr"/>
                      <a:r>
                        <a:rPr lang="en-US" sz="1800"/>
                        <a:t>Cons</a:t>
                      </a:r>
                    </a:p>
                  </a:txBody>
                  <a:tcPr/>
                </a:tc>
                <a:extLst>
                  <a:ext uri="{0D108BD9-81ED-4DB2-BD59-A6C34878D82A}">
                    <a16:rowId xmlns:a16="http://schemas.microsoft.com/office/drawing/2014/main" val="2008512326"/>
                  </a:ext>
                </a:extLst>
              </a:tr>
              <a:tr h="1931854">
                <a:tc>
                  <a:txBody>
                    <a:bodyPr/>
                    <a:lstStyle/>
                    <a:p>
                      <a:pPr algn="ctr"/>
                      <a:r>
                        <a:rPr lang="en-US" sz="1800" b="1"/>
                        <a:t>Transitioning to HD Radio for Better Quality Audio</a:t>
                      </a:r>
                    </a:p>
                  </a:txBody>
                  <a:tcPr/>
                </a:tc>
                <a:tc>
                  <a:txBody>
                    <a:bodyPr/>
                    <a:lstStyle/>
                    <a:p>
                      <a:pPr marL="285750" indent="-285750">
                        <a:buFont typeface="Wingdings" panose="05000000000000000000" pitchFamily="2" charset="2"/>
                        <a:buChar char="§"/>
                      </a:pPr>
                      <a:r>
                        <a:rPr lang="en-US" sz="1800" b="0"/>
                        <a:t>Improved audio quality with higher fidelity</a:t>
                      </a:r>
                    </a:p>
                    <a:p>
                      <a:pPr marL="285750" indent="-285750">
                        <a:buFont typeface="Wingdings" panose="05000000000000000000" pitchFamily="2" charset="2"/>
                        <a:buChar char="§"/>
                      </a:pPr>
                      <a:r>
                        <a:rPr lang="en-US" sz="1800" b="0"/>
                        <a:t>Reduced noise and distortion for enhanced listening experience</a:t>
                      </a:r>
                    </a:p>
                    <a:p>
                      <a:pPr marL="285750" indent="-285750">
                        <a:buFont typeface="Wingdings" panose="05000000000000000000" pitchFamily="2" charset="2"/>
                        <a:buChar char="§"/>
                      </a:pPr>
                      <a:r>
                        <a:rPr lang="en-US" sz="1800" b="0"/>
                        <a:t>Increased dynamic range, benefiting music-oriented stations</a:t>
                      </a:r>
                    </a:p>
                  </a:txBody>
                  <a:tcPr/>
                </a:tc>
                <a:tc>
                  <a:txBody>
                    <a:bodyPr/>
                    <a:lstStyle/>
                    <a:p>
                      <a:pPr marL="285750" marR="0" indent="-285750">
                        <a:spcBef>
                          <a:spcPts val="0"/>
                        </a:spcBef>
                        <a:spcAft>
                          <a:spcPts val="0"/>
                        </a:spcAft>
                        <a:buFont typeface="Wingdings" panose="05000000000000000000" pitchFamily="2" charset="2"/>
                        <a:buChar char="§"/>
                      </a:pPr>
                      <a:r>
                        <a:rPr lang="en-US" sz="1800">
                          <a:effectLst/>
                        </a:rPr>
                        <a:t>Upfront investment</a:t>
                      </a:r>
                    </a:p>
                    <a:p>
                      <a:pPr marL="285750" marR="0" indent="-285750">
                        <a:spcBef>
                          <a:spcPts val="0"/>
                        </a:spcBef>
                        <a:spcAft>
                          <a:spcPts val="0"/>
                        </a:spcAft>
                        <a:buFont typeface="Wingdings" panose="05000000000000000000" pitchFamily="2" charset="2"/>
                        <a:buChar char="§"/>
                      </a:pPr>
                      <a:r>
                        <a:rPr lang="en-US" sz="1800">
                          <a:effectLst/>
                        </a:rPr>
                        <a:t>Limited receiver adoption</a:t>
                      </a:r>
                    </a:p>
                    <a:p>
                      <a:pPr marL="285750" marR="0" indent="-285750">
                        <a:spcBef>
                          <a:spcPts val="0"/>
                        </a:spcBef>
                        <a:spcAft>
                          <a:spcPts val="0"/>
                        </a:spcAft>
                        <a:buFont typeface="Wingdings" panose="05000000000000000000" pitchFamily="2" charset="2"/>
                        <a:buChar char="§"/>
                      </a:pPr>
                      <a:r>
                        <a:rPr lang="en-US" sz="1800">
                          <a:effectLst/>
                        </a:rPr>
                        <a:t>Potential coverage limitations </a:t>
                      </a:r>
                    </a:p>
                    <a:p>
                      <a:pPr marL="285750" marR="0" indent="-285750">
                        <a:spcBef>
                          <a:spcPts val="0"/>
                        </a:spcBef>
                        <a:spcAft>
                          <a:spcPts val="0"/>
                        </a:spcAft>
                        <a:buFont typeface="Wingdings" panose="05000000000000000000" pitchFamily="2" charset="2"/>
                        <a:buChar char="§"/>
                      </a:pPr>
                      <a:r>
                        <a:rPr lang="en-US" sz="1800">
                          <a:effectLst/>
                        </a:rPr>
                        <a:t>Potential signal interference</a:t>
                      </a:r>
                      <a:endParaRPr lang="en-US" sz="1800">
                        <a:effectLst/>
                        <a:ea typeface="Times New Roman" panose="02020603050405020304" pitchFamily="18" charset="0"/>
                      </a:endParaRPr>
                    </a:p>
                  </a:txBody>
                  <a:tcPr/>
                </a:tc>
                <a:extLst>
                  <a:ext uri="{0D108BD9-81ED-4DB2-BD59-A6C34878D82A}">
                    <a16:rowId xmlns:a16="http://schemas.microsoft.com/office/drawing/2014/main" val="210011264"/>
                  </a:ext>
                </a:extLst>
              </a:tr>
              <a:tr h="1931854">
                <a:tc>
                  <a:txBody>
                    <a:bodyPr/>
                    <a:lstStyle/>
                    <a:p>
                      <a:pPr algn="ctr"/>
                      <a:r>
                        <a:rPr lang="en-US" sz="1800" b="1"/>
                        <a:t>Leveraging HD Radio for Public Messaging and Enhanced User Experience</a:t>
                      </a:r>
                      <a:endParaRPr lang="en-US" sz="1800" b="1">
                        <a:latin typeface="+mn-lt"/>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Ability to transmit supplementary data alongside audio</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Interactive features and personalized content options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Enhanced emergency messaging</a:t>
                      </a:r>
                      <a:endParaRPr lang="en-US" sz="1800">
                        <a:effectLst/>
                        <a:latin typeface="+mn-lt"/>
                        <a:ea typeface="Times New Roman" panose="02020603050405020304" pitchFamily="18" charset="0"/>
                      </a:endParaRPr>
                    </a:p>
                  </a:txBody>
                  <a:tcPr/>
                </a:tc>
                <a:tc>
                  <a:txBody>
                    <a:bodyPr/>
                    <a:lstStyle/>
                    <a:p>
                      <a:pPr marL="285750" indent="-285750">
                        <a:buFont typeface="Wingdings" panose="05000000000000000000" pitchFamily="2" charset="2"/>
                        <a:buChar char="§"/>
                      </a:pPr>
                      <a:r>
                        <a:rPr lang="en-US" sz="1800"/>
                        <a:t>Increased complexity</a:t>
                      </a:r>
                    </a:p>
                    <a:p>
                      <a:pPr marL="285750" indent="-285750">
                        <a:buFont typeface="Wingdings" panose="05000000000000000000" pitchFamily="2" charset="2"/>
                        <a:buChar char="§"/>
                      </a:pPr>
                      <a:r>
                        <a:rPr lang="en-US" sz="1800">
                          <a:effectLst/>
                        </a:rPr>
                        <a:t>Station operators may require additional resources for content creation and management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Compatibility challenges for listeners with older receivers</a:t>
                      </a:r>
                      <a:endParaRPr lang="en-US" sz="1800">
                        <a:effectLst/>
                        <a:latin typeface="+mn-lt"/>
                        <a:ea typeface="Times New Roman" panose="02020603050405020304" pitchFamily="18" charset="0"/>
                      </a:endParaRPr>
                    </a:p>
                  </a:txBody>
                  <a:tcPr/>
                </a:tc>
                <a:extLst>
                  <a:ext uri="{0D108BD9-81ED-4DB2-BD59-A6C34878D82A}">
                    <a16:rowId xmlns:a16="http://schemas.microsoft.com/office/drawing/2014/main" val="1779802719"/>
                  </a:ext>
                </a:extLst>
              </a:tr>
            </a:tbl>
          </a:graphicData>
        </a:graphic>
      </p:graphicFrame>
      <p:sp>
        <p:nvSpPr>
          <p:cNvPr id="8" name="Slide Number Placeholder 7">
            <a:extLst>
              <a:ext uri="{FF2B5EF4-FFF2-40B4-BE49-F238E27FC236}">
                <a16:creationId xmlns:a16="http://schemas.microsoft.com/office/drawing/2014/main" id="{C2CA5B5F-FB4C-C1A8-9926-59EF1AE081FF}"/>
              </a:ext>
            </a:extLst>
          </p:cNvPr>
          <p:cNvSpPr>
            <a:spLocks noGrp="1"/>
          </p:cNvSpPr>
          <p:nvPr>
            <p:ph type="sldNum" sz="quarter" idx="12"/>
          </p:nvPr>
        </p:nvSpPr>
        <p:spPr/>
        <p:txBody>
          <a:bodyPr/>
          <a:lstStyle/>
          <a:p>
            <a:fld id="{8FCC257D-A786-9244-9E17-CE618C8B9275}" type="slidenum">
              <a:rPr lang="en-US" smtClean="0"/>
              <a:pPr/>
              <a:t>81</a:t>
            </a:fld>
            <a:endParaRPr lang="en-US"/>
          </a:p>
        </p:txBody>
      </p:sp>
    </p:spTree>
    <p:extLst>
      <p:ext uri="{BB962C8B-B14F-4D97-AF65-F5344CB8AC3E}">
        <p14:creationId xmlns:p14="http://schemas.microsoft.com/office/powerpoint/2010/main" val="1962370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A83406-E90A-D061-6336-3952B3DF5A11}"/>
              </a:ext>
            </a:extLst>
          </p:cNvPr>
          <p:cNvSpPr>
            <a:spLocks noGrp="1"/>
          </p:cNvSpPr>
          <p:nvPr>
            <p:ph type="title"/>
          </p:nvPr>
        </p:nvSpPr>
        <p:spPr/>
        <p:txBody>
          <a:bodyPr>
            <a:normAutofit/>
          </a:bodyPr>
          <a:lstStyle/>
          <a:p>
            <a:r>
              <a:rPr lang="en-US"/>
              <a:t>Transitioning to Digital Radio – Better Audio, New Services</a:t>
            </a:r>
          </a:p>
        </p:txBody>
      </p:sp>
      <p:pic>
        <p:nvPicPr>
          <p:cNvPr id="4" name="Picture 4" descr="All-Digital AM - HD Radio - HD Radio image of AM HD Radio station 820 kHz WWFD &quot;Waking Up In Vegas (Radio Edit) Katy Perry&quot; with image of Katy Perry album cover, and indications of station signal strength.">
            <a:extLst>
              <a:ext uri="{FF2B5EF4-FFF2-40B4-BE49-F238E27FC236}">
                <a16:creationId xmlns:a16="http://schemas.microsoft.com/office/drawing/2014/main" id="{2A7EA9E3-A265-4F7C-CA08-06436E28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80" y="1444940"/>
            <a:ext cx="9801234" cy="42114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5" descr="Example of QR-code on HD Radio display, shown alongside text of FM channel number &quot;94.7 WCSX,&quot; and &quot;Donate to Hurricane Ian Relief&quot; with the web page address &quot;bbgi.com/donate&quot;">
            <a:extLst>
              <a:ext uri="{FF2B5EF4-FFF2-40B4-BE49-F238E27FC236}">
                <a16:creationId xmlns:a16="http://schemas.microsoft.com/office/drawing/2014/main" id="{2E0F3CB8-2360-E447-8CFC-20FFE60AA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404" y="1444941"/>
            <a:ext cx="6356976" cy="421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Image of HD Radio displaying  an Emergency Alert Evacuation Notice, with a geographic map showing Voluntary and Mandatory evacuation areas. Shown on station HD1 KBIG-FM 104.3 MHz." hidden="1">
            <a:extLst>
              <a:ext uri="{FF2B5EF4-FFF2-40B4-BE49-F238E27FC236}">
                <a16:creationId xmlns:a16="http://schemas.microsoft.com/office/drawing/2014/main" id="{E164D56E-F7C2-225C-F605-1B7A3DD9A435}"/>
              </a:ext>
            </a:extLst>
          </p:cNvPr>
          <p:cNvGrpSpPr/>
          <p:nvPr/>
        </p:nvGrpSpPr>
        <p:grpSpPr>
          <a:xfrm>
            <a:off x="2380620" y="1566614"/>
            <a:ext cx="7770776" cy="3968120"/>
            <a:chOff x="495252" y="2498880"/>
            <a:chExt cx="4741252" cy="2420506"/>
          </a:xfrm>
        </p:grpSpPr>
        <p:grpSp>
          <p:nvGrpSpPr>
            <p:cNvPr id="3" name="Group 2">
              <a:extLst>
                <a:ext uri="{FF2B5EF4-FFF2-40B4-BE49-F238E27FC236}">
                  <a16:creationId xmlns:a16="http://schemas.microsoft.com/office/drawing/2014/main" id="{DAC43848-D4FB-9D6F-8ACE-F3E7A362AFC6}"/>
                </a:ext>
              </a:extLst>
            </p:cNvPr>
            <p:cNvGrpSpPr/>
            <p:nvPr/>
          </p:nvGrpSpPr>
          <p:grpSpPr>
            <a:xfrm>
              <a:off x="495252" y="2498880"/>
              <a:ext cx="4741252" cy="2420506"/>
              <a:chOff x="828495" y="3585917"/>
              <a:chExt cx="4741252" cy="2420506"/>
            </a:xfrm>
          </p:grpSpPr>
          <p:pic>
            <p:nvPicPr>
              <p:cNvPr id="7" name="Picture 3">
                <a:extLst>
                  <a:ext uri="{FF2B5EF4-FFF2-40B4-BE49-F238E27FC236}">
                    <a16:creationId xmlns:a16="http://schemas.microsoft.com/office/drawing/2014/main" id="{B654877F-49F3-F5D3-D142-78F5DEB3F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495" y="3585917"/>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E5CCA56-5943-72EE-302F-E5C40759D459}"/>
                  </a:ext>
                </a:extLst>
              </p:cNvPr>
              <p:cNvPicPr>
                <a:picLocks noChangeAspect="1"/>
              </p:cNvPicPr>
              <p:nvPr/>
            </p:nvPicPr>
            <p:blipFill rotWithShape="1">
              <a:blip r:embed="rId6"/>
              <a:srcRect l="26939" t="33904" r="27359" b="35345"/>
              <a:stretch/>
            </p:blipFill>
            <p:spPr>
              <a:xfrm>
                <a:off x="1635461" y="4021015"/>
                <a:ext cx="1693893" cy="1559650"/>
              </a:xfrm>
              <a:prstGeom prst="rect">
                <a:avLst/>
              </a:prstGeom>
            </p:spPr>
          </p:pic>
        </p:grpSp>
        <p:sp>
          <p:nvSpPr>
            <p:cNvPr id="5" name="TextBox 4">
              <a:extLst>
                <a:ext uri="{FF2B5EF4-FFF2-40B4-BE49-F238E27FC236}">
                  <a16:creationId xmlns:a16="http://schemas.microsoft.com/office/drawing/2014/main" id="{D0526E1D-2034-68ED-61C9-7943434FB5A1}"/>
                </a:ext>
              </a:extLst>
            </p:cNvPr>
            <p:cNvSpPr txBox="1"/>
            <p:nvPr/>
          </p:nvSpPr>
          <p:spPr>
            <a:xfrm>
              <a:off x="3206755" y="3198924"/>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Evacuation Notice</a:t>
              </a:r>
            </a:p>
          </p:txBody>
        </p:sp>
        <p:sp>
          <p:nvSpPr>
            <p:cNvPr id="6" name="TextBox 5">
              <a:extLst>
                <a:ext uri="{FF2B5EF4-FFF2-40B4-BE49-F238E27FC236}">
                  <a16:creationId xmlns:a16="http://schemas.microsoft.com/office/drawing/2014/main" id="{06451D93-118A-4F45-18AB-0CB7F994CFF0}"/>
                </a:ext>
              </a:extLst>
            </p:cNvPr>
            <p:cNvSpPr txBox="1"/>
            <p:nvPr/>
          </p:nvSpPr>
          <p:spPr>
            <a:xfrm>
              <a:off x="3206755" y="3512018"/>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Emergency Alert</a:t>
              </a:r>
            </a:p>
          </p:txBody>
        </p:sp>
      </p:grpSp>
      <p:graphicFrame>
        <p:nvGraphicFramePr>
          <p:cNvPr id="12" name="Table 12" hidden="1">
            <a:extLst>
              <a:ext uri="{FF2B5EF4-FFF2-40B4-BE49-F238E27FC236}">
                <a16:creationId xmlns:a16="http://schemas.microsoft.com/office/drawing/2014/main" id="{15272C38-DBF0-9695-DA34-AD52FBEF0466}"/>
              </a:ext>
            </a:extLst>
          </p:cNvPr>
          <p:cNvGraphicFramePr>
            <a:graphicFrameLocks noGrp="1"/>
          </p:cNvGraphicFramePr>
          <p:nvPr>
            <p:extLst>
              <p:ext uri="{D42A27DB-BD31-4B8C-83A1-F6EECF244321}">
                <p14:modId xmlns:p14="http://schemas.microsoft.com/office/powerpoint/2010/main" val="2694143876"/>
              </p:ext>
            </p:extLst>
          </p:nvPr>
        </p:nvGraphicFramePr>
        <p:xfrm>
          <a:off x="738184" y="1420701"/>
          <a:ext cx="10715627" cy="4259948"/>
        </p:xfrm>
        <a:graphic>
          <a:graphicData uri="http://schemas.openxmlformats.org/drawingml/2006/table">
            <a:tbl>
              <a:tblPr firstRow="1" bandRow="1">
                <a:tableStyleId>{22838BEF-8BB2-4498-84A7-C5851F593DF1}</a:tableStyleId>
              </a:tblPr>
              <a:tblGrid>
                <a:gridCol w="1870105">
                  <a:extLst>
                    <a:ext uri="{9D8B030D-6E8A-4147-A177-3AD203B41FA5}">
                      <a16:colId xmlns:a16="http://schemas.microsoft.com/office/drawing/2014/main" val="4202913248"/>
                    </a:ext>
                  </a:extLst>
                </a:gridCol>
                <a:gridCol w="4497049">
                  <a:extLst>
                    <a:ext uri="{9D8B030D-6E8A-4147-A177-3AD203B41FA5}">
                      <a16:colId xmlns:a16="http://schemas.microsoft.com/office/drawing/2014/main" val="2170818680"/>
                    </a:ext>
                  </a:extLst>
                </a:gridCol>
                <a:gridCol w="4348473">
                  <a:extLst>
                    <a:ext uri="{9D8B030D-6E8A-4147-A177-3AD203B41FA5}">
                      <a16:colId xmlns:a16="http://schemas.microsoft.com/office/drawing/2014/main" val="1101530364"/>
                    </a:ext>
                  </a:extLst>
                </a:gridCol>
              </a:tblGrid>
              <a:tr h="346004">
                <a:tc>
                  <a:txBody>
                    <a:bodyPr/>
                    <a:lstStyle/>
                    <a:p>
                      <a:endParaRPr lang="en-US" sz="2000"/>
                    </a:p>
                  </a:txBody>
                  <a:tcPr/>
                </a:tc>
                <a:tc>
                  <a:txBody>
                    <a:bodyPr/>
                    <a:lstStyle/>
                    <a:p>
                      <a:pPr algn="ctr"/>
                      <a:r>
                        <a:rPr lang="en-US" sz="1800"/>
                        <a:t>Pros </a:t>
                      </a:r>
                    </a:p>
                  </a:txBody>
                  <a:tcPr/>
                </a:tc>
                <a:tc>
                  <a:txBody>
                    <a:bodyPr/>
                    <a:lstStyle/>
                    <a:p>
                      <a:pPr algn="ctr"/>
                      <a:r>
                        <a:rPr lang="en-US" sz="1800"/>
                        <a:t>Cons</a:t>
                      </a:r>
                    </a:p>
                  </a:txBody>
                  <a:tcPr/>
                </a:tc>
                <a:extLst>
                  <a:ext uri="{0D108BD9-81ED-4DB2-BD59-A6C34878D82A}">
                    <a16:rowId xmlns:a16="http://schemas.microsoft.com/office/drawing/2014/main" val="2008512326"/>
                  </a:ext>
                </a:extLst>
              </a:tr>
              <a:tr h="1931854">
                <a:tc>
                  <a:txBody>
                    <a:bodyPr/>
                    <a:lstStyle/>
                    <a:p>
                      <a:pPr algn="ctr"/>
                      <a:r>
                        <a:rPr lang="en-US" sz="1800" b="1"/>
                        <a:t>Transitioning to HD Radio for Better Quality Audio</a:t>
                      </a:r>
                    </a:p>
                  </a:txBody>
                  <a:tcPr/>
                </a:tc>
                <a:tc>
                  <a:txBody>
                    <a:bodyPr/>
                    <a:lstStyle/>
                    <a:p>
                      <a:pPr marL="285750" indent="-285750">
                        <a:buFont typeface="Wingdings" panose="05000000000000000000" pitchFamily="2" charset="2"/>
                        <a:buChar char="§"/>
                      </a:pPr>
                      <a:r>
                        <a:rPr lang="en-US" sz="1800" b="0"/>
                        <a:t>Improved audio quality with higher fidelity</a:t>
                      </a:r>
                    </a:p>
                    <a:p>
                      <a:pPr marL="285750" indent="-285750">
                        <a:buFont typeface="Wingdings" panose="05000000000000000000" pitchFamily="2" charset="2"/>
                        <a:buChar char="§"/>
                      </a:pPr>
                      <a:r>
                        <a:rPr lang="en-US" sz="1800" b="0"/>
                        <a:t>Reduced noise and distortion for enhanced listening experience</a:t>
                      </a:r>
                    </a:p>
                    <a:p>
                      <a:pPr marL="285750" indent="-285750">
                        <a:buFont typeface="Wingdings" panose="05000000000000000000" pitchFamily="2" charset="2"/>
                        <a:buChar char="§"/>
                      </a:pPr>
                      <a:r>
                        <a:rPr lang="en-US" sz="1800" b="0"/>
                        <a:t>Increased dynamic range, benefiting music-oriented stations</a:t>
                      </a:r>
                    </a:p>
                  </a:txBody>
                  <a:tcPr/>
                </a:tc>
                <a:tc>
                  <a:txBody>
                    <a:bodyPr/>
                    <a:lstStyle/>
                    <a:p>
                      <a:pPr marL="285750" marR="0" indent="-285750">
                        <a:spcBef>
                          <a:spcPts val="0"/>
                        </a:spcBef>
                        <a:spcAft>
                          <a:spcPts val="0"/>
                        </a:spcAft>
                        <a:buFont typeface="Wingdings" panose="05000000000000000000" pitchFamily="2" charset="2"/>
                        <a:buChar char="§"/>
                      </a:pPr>
                      <a:r>
                        <a:rPr lang="en-US" sz="1800">
                          <a:effectLst/>
                        </a:rPr>
                        <a:t>Upfront investment</a:t>
                      </a:r>
                    </a:p>
                    <a:p>
                      <a:pPr marL="285750" marR="0" indent="-285750">
                        <a:spcBef>
                          <a:spcPts val="0"/>
                        </a:spcBef>
                        <a:spcAft>
                          <a:spcPts val="0"/>
                        </a:spcAft>
                        <a:buFont typeface="Wingdings" panose="05000000000000000000" pitchFamily="2" charset="2"/>
                        <a:buChar char="§"/>
                      </a:pPr>
                      <a:r>
                        <a:rPr lang="en-US" sz="1800">
                          <a:effectLst/>
                        </a:rPr>
                        <a:t>Limited receiver adoption</a:t>
                      </a:r>
                    </a:p>
                    <a:p>
                      <a:pPr marL="285750" marR="0" indent="-285750">
                        <a:spcBef>
                          <a:spcPts val="0"/>
                        </a:spcBef>
                        <a:spcAft>
                          <a:spcPts val="0"/>
                        </a:spcAft>
                        <a:buFont typeface="Wingdings" panose="05000000000000000000" pitchFamily="2" charset="2"/>
                        <a:buChar char="§"/>
                      </a:pPr>
                      <a:r>
                        <a:rPr lang="en-US" sz="1800">
                          <a:effectLst/>
                        </a:rPr>
                        <a:t>Potential coverage limitations </a:t>
                      </a:r>
                    </a:p>
                    <a:p>
                      <a:pPr marL="285750" marR="0" indent="-285750">
                        <a:spcBef>
                          <a:spcPts val="0"/>
                        </a:spcBef>
                        <a:spcAft>
                          <a:spcPts val="0"/>
                        </a:spcAft>
                        <a:buFont typeface="Wingdings" panose="05000000000000000000" pitchFamily="2" charset="2"/>
                        <a:buChar char="§"/>
                      </a:pPr>
                      <a:r>
                        <a:rPr lang="en-US" sz="1800">
                          <a:effectLst/>
                        </a:rPr>
                        <a:t>Potential signal interference</a:t>
                      </a:r>
                      <a:endParaRPr lang="en-US" sz="1800">
                        <a:effectLst/>
                        <a:ea typeface="Times New Roman" panose="02020603050405020304" pitchFamily="18" charset="0"/>
                      </a:endParaRPr>
                    </a:p>
                  </a:txBody>
                  <a:tcPr/>
                </a:tc>
                <a:extLst>
                  <a:ext uri="{0D108BD9-81ED-4DB2-BD59-A6C34878D82A}">
                    <a16:rowId xmlns:a16="http://schemas.microsoft.com/office/drawing/2014/main" val="210011264"/>
                  </a:ext>
                </a:extLst>
              </a:tr>
              <a:tr h="1931854">
                <a:tc>
                  <a:txBody>
                    <a:bodyPr/>
                    <a:lstStyle/>
                    <a:p>
                      <a:pPr algn="ctr"/>
                      <a:r>
                        <a:rPr lang="en-US" sz="1800" b="1"/>
                        <a:t>Leveraging HD Radio for Public Messaging and Enhanced User Experience</a:t>
                      </a:r>
                      <a:endParaRPr lang="en-US" sz="1800" b="1">
                        <a:latin typeface="+mn-lt"/>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Ability to transmit supplementary data alongside audio</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Interactive features and personalized content options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Enhanced emergency messaging</a:t>
                      </a:r>
                      <a:endParaRPr lang="en-US" sz="1800">
                        <a:effectLst/>
                        <a:latin typeface="+mn-lt"/>
                        <a:ea typeface="Times New Roman" panose="02020603050405020304" pitchFamily="18" charset="0"/>
                      </a:endParaRPr>
                    </a:p>
                  </a:txBody>
                  <a:tcPr/>
                </a:tc>
                <a:tc>
                  <a:txBody>
                    <a:bodyPr/>
                    <a:lstStyle/>
                    <a:p>
                      <a:pPr marL="285750" indent="-285750">
                        <a:buFont typeface="Wingdings" panose="05000000000000000000" pitchFamily="2" charset="2"/>
                        <a:buChar char="§"/>
                      </a:pPr>
                      <a:r>
                        <a:rPr lang="en-US" sz="1800"/>
                        <a:t>Increased complexity</a:t>
                      </a:r>
                    </a:p>
                    <a:p>
                      <a:pPr marL="285750" indent="-285750">
                        <a:buFont typeface="Wingdings" panose="05000000000000000000" pitchFamily="2" charset="2"/>
                        <a:buChar char="§"/>
                      </a:pPr>
                      <a:r>
                        <a:rPr lang="en-US" sz="1800">
                          <a:effectLst/>
                        </a:rPr>
                        <a:t>Station operators may require additional resources for content creation and management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Compatibility challenges for listeners with older receivers</a:t>
                      </a:r>
                      <a:endParaRPr lang="en-US" sz="1800">
                        <a:effectLst/>
                        <a:latin typeface="+mn-lt"/>
                        <a:ea typeface="Times New Roman" panose="02020603050405020304" pitchFamily="18" charset="0"/>
                      </a:endParaRPr>
                    </a:p>
                  </a:txBody>
                  <a:tcPr/>
                </a:tc>
                <a:extLst>
                  <a:ext uri="{0D108BD9-81ED-4DB2-BD59-A6C34878D82A}">
                    <a16:rowId xmlns:a16="http://schemas.microsoft.com/office/drawing/2014/main" val="1779802719"/>
                  </a:ext>
                </a:extLst>
              </a:tr>
            </a:tbl>
          </a:graphicData>
        </a:graphic>
      </p:graphicFrame>
      <p:sp>
        <p:nvSpPr>
          <p:cNvPr id="8" name="Slide Number Placeholder 7">
            <a:extLst>
              <a:ext uri="{FF2B5EF4-FFF2-40B4-BE49-F238E27FC236}">
                <a16:creationId xmlns:a16="http://schemas.microsoft.com/office/drawing/2014/main" id="{C2CA5B5F-FB4C-C1A8-9926-59EF1AE081FF}"/>
              </a:ext>
            </a:extLst>
          </p:cNvPr>
          <p:cNvSpPr>
            <a:spLocks noGrp="1"/>
          </p:cNvSpPr>
          <p:nvPr>
            <p:ph type="sldNum" sz="quarter" idx="12"/>
          </p:nvPr>
        </p:nvSpPr>
        <p:spPr/>
        <p:txBody>
          <a:bodyPr/>
          <a:lstStyle/>
          <a:p>
            <a:fld id="{8FCC257D-A786-9244-9E17-CE618C8B9275}" type="slidenum">
              <a:rPr lang="en-US" smtClean="0"/>
              <a:pPr/>
              <a:t>82</a:t>
            </a:fld>
            <a:endParaRPr lang="en-US"/>
          </a:p>
        </p:txBody>
      </p:sp>
    </p:spTree>
    <p:extLst>
      <p:ext uri="{BB962C8B-B14F-4D97-AF65-F5344CB8AC3E}">
        <p14:creationId xmlns:p14="http://schemas.microsoft.com/office/powerpoint/2010/main" val="18852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A83406-E90A-D061-6336-3952B3DF5A11}"/>
              </a:ext>
            </a:extLst>
          </p:cNvPr>
          <p:cNvSpPr>
            <a:spLocks noGrp="1"/>
          </p:cNvSpPr>
          <p:nvPr>
            <p:ph type="title"/>
          </p:nvPr>
        </p:nvSpPr>
        <p:spPr/>
        <p:txBody>
          <a:bodyPr>
            <a:normAutofit/>
          </a:bodyPr>
          <a:lstStyle/>
          <a:p>
            <a:r>
              <a:rPr lang="en-US"/>
              <a:t>Transitioning to Digital Radio – Better Audio, New Services</a:t>
            </a:r>
          </a:p>
        </p:txBody>
      </p:sp>
      <p:pic>
        <p:nvPicPr>
          <p:cNvPr id="4" name="Picture 4" descr="All-Digital AM - HD Radio - HD Radio image of AM HD Radio station 820 kHz WWFD &quot;Waking Up In Vegas (Radio Edit) Katy Perry&quot; with image of Katy Perry album cover, and indications of station signal strength.">
            <a:extLst>
              <a:ext uri="{FF2B5EF4-FFF2-40B4-BE49-F238E27FC236}">
                <a16:creationId xmlns:a16="http://schemas.microsoft.com/office/drawing/2014/main" id="{2A7EA9E3-A265-4F7C-CA08-06436E28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80" y="1444940"/>
            <a:ext cx="9801234" cy="42114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5" descr="Example of QR-code on HD Radio display, shown alongside text of FM channel number &quot;94.7 WCSX,&quot; and &quot;Donate to Hurricane Ian Relief&quot; with the web page address &quot;bbgi.com/donate&quot;">
            <a:extLst>
              <a:ext uri="{FF2B5EF4-FFF2-40B4-BE49-F238E27FC236}">
                <a16:creationId xmlns:a16="http://schemas.microsoft.com/office/drawing/2014/main" id="{2E0F3CB8-2360-E447-8CFC-20FFE60AA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404" y="1444941"/>
            <a:ext cx="6356976" cy="421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Image of HD Radio displaying  an Emergency Alert Evacuation Notice, with a geographic map showing Voluntary and Mandatory evacuation areas. Shown on station HD1 KBIG-FM 104.3 MHz.">
            <a:extLst>
              <a:ext uri="{FF2B5EF4-FFF2-40B4-BE49-F238E27FC236}">
                <a16:creationId xmlns:a16="http://schemas.microsoft.com/office/drawing/2014/main" id="{E164D56E-F7C2-225C-F605-1B7A3DD9A435}"/>
              </a:ext>
            </a:extLst>
          </p:cNvPr>
          <p:cNvGrpSpPr/>
          <p:nvPr/>
        </p:nvGrpSpPr>
        <p:grpSpPr>
          <a:xfrm>
            <a:off x="2380620" y="1566614"/>
            <a:ext cx="7770776" cy="3968120"/>
            <a:chOff x="495252" y="2498880"/>
            <a:chExt cx="4741252" cy="2420506"/>
          </a:xfrm>
        </p:grpSpPr>
        <p:grpSp>
          <p:nvGrpSpPr>
            <p:cNvPr id="3" name="Group 2">
              <a:extLst>
                <a:ext uri="{FF2B5EF4-FFF2-40B4-BE49-F238E27FC236}">
                  <a16:creationId xmlns:a16="http://schemas.microsoft.com/office/drawing/2014/main" id="{DAC43848-D4FB-9D6F-8ACE-F3E7A362AFC6}"/>
                </a:ext>
              </a:extLst>
            </p:cNvPr>
            <p:cNvGrpSpPr/>
            <p:nvPr/>
          </p:nvGrpSpPr>
          <p:grpSpPr>
            <a:xfrm>
              <a:off x="495252" y="2498880"/>
              <a:ext cx="4741252" cy="2420506"/>
              <a:chOff x="828495" y="3585917"/>
              <a:chExt cx="4741252" cy="2420506"/>
            </a:xfrm>
          </p:grpSpPr>
          <p:pic>
            <p:nvPicPr>
              <p:cNvPr id="7" name="Picture 3">
                <a:extLst>
                  <a:ext uri="{FF2B5EF4-FFF2-40B4-BE49-F238E27FC236}">
                    <a16:creationId xmlns:a16="http://schemas.microsoft.com/office/drawing/2014/main" id="{B654877F-49F3-F5D3-D142-78F5DEB3F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495" y="3585917"/>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E5CCA56-5943-72EE-302F-E5C40759D459}"/>
                  </a:ext>
                </a:extLst>
              </p:cNvPr>
              <p:cNvPicPr>
                <a:picLocks noChangeAspect="1"/>
              </p:cNvPicPr>
              <p:nvPr/>
            </p:nvPicPr>
            <p:blipFill rotWithShape="1">
              <a:blip r:embed="rId6"/>
              <a:srcRect l="26939" t="33904" r="27359" b="35345"/>
              <a:stretch/>
            </p:blipFill>
            <p:spPr>
              <a:xfrm>
                <a:off x="1635461" y="4021015"/>
                <a:ext cx="1693893" cy="1559650"/>
              </a:xfrm>
              <a:prstGeom prst="rect">
                <a:avLst/>
              </a:prstGeom>
            </p:spPr>
          </p:pic>
        </p:grpSp>
        <p:sp>
          <p:nvSpPr>
            <p:cNvPr id="5" name="TextBox 4">
              <a:extLst>
                <a:ext uri="{FF2B5EF4-FFF2-40B4-BE49-F238E27FC236}">
                  <a16:creationId xmlns:a16="http://schemas.microsoft.com/office/drawing/2014/main" id="{D0526E1D-2034-68ED-61C9-7943434FB5A1}"/>
                </a:ext>
              </a:extLst>
            </p:cNvPr>
            <p:cNvSpPr txBox="1"/>
            <p:nvPr/>
          </p:nvSpPr>
          <p:spPr>
            <a:xfrm>
              <a:off x="3206755" y="3198924"/>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Evacuation Notice</a:t>
              </a:r>
            </a:p>
          </p:txBody>
        </p:sp>
        <p:sp>
          <p:nvSpPr>
            <p:cNvPr id="6" name="TextBox 5">
              <a:extLst>
                <a:ext uri="{FF2B5EF4-FFF2-40B4-BE49-F238E27FC236}">
                  <a16:creationId xmlns:a16="http://schemas.microsoft.com/office/drawing/2014/main" id="{06451D93-118A-4F45-18AB-0CB7F994CFF0}"/>
                </a:ext>
              </a:extLst>
            </p:cNvPr>
            <p:cNvSpPr txBox="1"/>
            <p:nvPr/>
          </p:nvSpPr>
          <p:spPr>
            <a:xfrm>
              <a:off x="3206755" y="3512018"/>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Emergency Alert</a:t>
              </a:r>
            </a:p>
          </p:txBody>
        </p:sp>
      </p:grpSp>
      <p:graphicFrame>
        <p:nvGraphicFramePr>
          <p:cNvPr id="12" name="Table 12" hidden="1">
            <a:extLst>
              <a:ext uri="{FF2B5EF4-FFF2-40B4-BE49-F238E27FC236}">
                <a16:creationId xmlns:a16="http://schemas.microsoft.com/office/drawing/2014/main" id="{15272C38-DBF0-9695-DA34-AD52FBEF0466}"/>
              </a:ext>
            </a:extLst>
          </p:cNvPr>
          <p:cNvGraphicFramePr>
            <a:graphicFrameLocks noGrp="1"/>
          </p:cNvGraphicFramePr>
          <p:nvPr>
            <p:extLst>
              <p:ext uri="{D42A27DB-BD31-4B8C-83A1-F6EECF244321}">
                <p14:modId xmlns:p14="http://schemas.microsoft.com/office/powerpoint/2010/main" val="1431044375"/>
              </p:ext>
            </p:extLst>
          </p:nvPr>
        </p:nvGraphicFramePr>
        <p:xfrm>
          <a:off x="738184" y="1420701"/>
          <a:ext cx="10715627" cy="4259948"/>
        </p:xfrm>
        <a:graphic>
          <a:graphicData uri="http://schemas.openxmlformats.org/drawingml/2006/table">
            <a:tbl>
              <a:tblPr firstRow="1" bandRow="1">
                <a:tableStyleId>{22838BEF-8BB2-4498-84A7-C5851F593DF1}</a:tableStyleId>
              </a:tblPr>
              <a:tblGrid>
                <a:gridCol w="1870105">
                  <a:extLst>
                    <a:ext uri="{9D8B030D-6E8A-4147-A177-3AD203B41FA5}">
                      <a16:colId xmlns:a16="http://schemas.microsoft.com/office/drawing/2014/main" val="4202913248"/>
                    </a:ext>
                  </a:extLst>
                </a:gridCol>
                <a:gridCol w="4497049">
                  <a:extLst>
                    <a:ext uri="{9D8B030D-6E8A-4147-A177-3AD203B41FA5}">
                      <a16:colId xmlns:a16="http://schemas.microsoft.com/office/drawing/2014/main" val="2170818680"/>
                    </a:ext>
                  </a:extLst>
                </a:gridCol>
                <a:gridCol w="4348473">
                  <a:extLst>
                    <a:ext uri="{9D8B030D-6E8A-4147-A177-3AD203B41FA5}">
                      <a16:colId xmlns:a16="http://schemas.microsoft.com/office/drawing/2014/main" val="1101530364"/>
                    </a:ext>
                  </a:extLst>
                </a:gridCol>
              </a:tblGrid>
              <a:tr h="346004">
                <a:tc>
                  <a:txBody>
                    <a:bodyPr/>
                    <a:lstStyle/>
                    <a:p>
                      <a:endParaRPr lang="en-US" sz="2000"/>
                    </a:p>
                  </a:txBody>
                  <a:tcPr/>
                </a:tc>
                <a:tc>
                  <a:txBody>
                    <a:bodyPr/>
                    <a:lstStyle/>
                    <a:p>
                      <a:pPr algn="ctr"/>
                      <a:r>
                        <a:rPr lang="en-US" sz="1800"/>
                        <a:t>Pros </a:t>
                      </a:r>
                    </a:p>
                  </a:txBody>
                  <a:tcPr/>
                </a:tc>
                <a:tc>
                  <a:txBody>
                    <a:bodyPr/>
                    <a:lstStyle/>
                    <a:p>
                      <a:pPr algn="ctr"/>
                      <a:r>
                        <a:rPr lang="en-US" sz="1800"/>
                        <a:t>Cons</a:t>
                      </a:r>
                    </a:p>
                  </a:txBody>
                  <a:tcPr/>
                </a:tc>
                <a:extLst>
                  <a:ext uri="{0D108BD9-81ED-4DB2-BD59-A6C34878D82A}">
                    <a16:rowId xmlns:a16="http://schemas.microsoft.com/office/drawing/2014/main" val="2008512326"/>
                  </a:ext>
                </a:extLst>
              </a:tr>
              <a:tr h="1931854">
                <a:tc>
                  <a:txBody>
                    <a:bodyPr/>
                    <a:lstStyle/>
                    <a:p>
                      <a:pPr algn="ctr"/>
                      <a:r>
                        <a:rPr lang="en-US" sz="1800" b="1"/>
                        <a:t>Transitioning to HD Radio for Better Quality Audio</a:t>
                      </a:r>
                    </a:p>
                  </a:txBody>
                  <a:tcPr/>
                </a:tc>
                <a:tc>
                  <a:txBody>
                    <a:bodyPr/>
                    <a:lstStyle/>
                    <a:p>
                      <a:pPr marL="285750" indent="-285750">
                        <a:buFont typeface="Wingdings" panose="05000000000000000000" pitchFamily="2" charset="2"/>
                        <a:buChar char="§"/>
                      </a:pPr>
                      <a:r>
                        <a:rPr lang="en-US" sz="1800" b="0"/>
                        <a:t>Improved audio quality with higher fidelity</a:t>
                      </a:r>
                    </a:p>
                    <a:p>
                      <a:pPr marL="285750" indent="-285750">
                        <a:buFont typeface="Wingdings" panose="05000000000000000000" pitchFamily="2" charset="2"/>
                        <a:buChar char="§"/>
                      </a:pPr>
                      <a:r>
                        <a:rPr lang="en-US" sz="1800" b="0"/>
                        <a:t>Reduced noise and distortion for enhanced listening experience</a:t>
                      </a:r>
                    </a:p>
                    <a:p>
                      <a:pPr marL="285750" indent="-285750">
                        <a:buFont typeface="Wingdings" panose="05000000000000000000" pitchFamily="2" charset="2"/>
                        <a:buChar char="§"/>
                      </a:pPr>
                      <a:r>
                        <a:rPr lang="en-US" sz="1800" b="0"/>
                        <a:t>Increased dynamic range, benefiting music-oriented stations</a:t>
                      </a:r>
                    </a:p>
                  </a:txBody>
                  <a:tcPr/>
                </a:tc>
                <a:tc>
                  <a:txBody>
                    <a:bodyPr/>
                    <a:lstStyle/>
                    <a:p>
                      <a:pPr marL="285750" marR="0" indent="-285750">
                        <a:spcBef>
                          <a:spcPts val="0"/>
                        </a:spcBef>
                        <a:spcAft>
                          <a:spcPts val="0"/>
                        </a:spcAft>
                        <a:buFont typeface="Wingdings" panose="05000000000000000000" pitchFamily="2" charset="2"/>
                        <a:buChar char="§"/>
                      </a:pPr>
                      <a:r>
                        <a:rPr lang="en-US" sz="1800">
                          <a:effectLst/>
                        </a:rPr>
                        <a:t>Upfront investment</a:t>
                      </a:r>
                    </a:p>
                    <a:p>
                      <a:pPr marL="285750" marR="0" indent="-285750">
                        <a:spcBef>
                          <a:spcPts val="0"/>
                        </a:spcBef>
                        <a:spcAft>
                          <a:spcPts val="0"/>
                        </a:spcAft>
                        <a:buFont typeface="Wingdings" panose="05000000000000000000" pitchFamily="2" charset="2"/>
                        <a:buChar char="§"/>
                      </a:pPr>
                      <a:r>
                        <a:rPr lang="en-US" sz="1800">
                          <a:effectLst/>
                        </a:rPr>
                        <a:t>Limited receiver adoption</a:t>
                      </a:r>
                    </a:p>
                    <a:p>
                      <a:pPr marL="285750" marR="0" indent="-285750">
                        <a:spcBef>
                          <a:spcPts val="0"/>
                        </a:spcBef>
                        <a:spcAft>
                          <a:spcPts val="0"/>
                        </a:spcAft>
                        <a:buFont typeface="Wingdings" panose="05000000000000000000" pitchFamily="2" charset="2"/>
                        <a:buChar char="§"/>
                      </a:pPr>
                      <a:r>
                        <a:rPr lang="en-US" sz="1800">
                          <a:effectLst/>
                        </a:rPr>
                        <a:t>Potential coverage limitations </a:t>
                      </a:r>
                    </a:p>
                    <a:p>
                      <a:pPr marL="285750" marR="0" indent="-285750">
                        <a:spcBef>
                          <a:spcPts val="0"/>
                        </a:spcBef>
                        <a:spcAft>
                          <a:spcPts val="0"/>
                        </a:spcAft>
                        <a:buFont typeface="Wingdings" panose="05000000000000000000" pitchFamily="2" charset="2"/>
                        <a:buChar char="§"/>
                      </a:pPr>
                      <a:r>
                        <a:rPr lang="en-US" sz="1800">
                          <a:effectLst/>
                        </a:rPr>
                        <a:t>Potential signal interference</a:t>
                      </a:r>
                      <a:endParaRPr lang="en-US" sz="1800">
                        <a:effectLst/>
                        <a:ea typeface="Times New Roman" panose="02020603050405020304" pitchFamily="18" charset="0"/>
                      </a:endParaRPr>
                    </a:p>
                  </a:txBody>
                  <a:tcPr/>
                </a:tc>
                <a:extLst>
                  <a:ext uri="{0D108BD9-81ED-4DB2-BD59-A6C34878D82A}">
                    <a16:rowId xmlns:a16="http://schemas.microsoft.com/office/drawing/2014/main" val="210011264"/>
                  </a:ext>
                </a:extLst>
              </a:tr>
              <a:tr h="1931854">
                <a:tc>
                  <a:txBody>
                    <a:bodyPr/>
                    <a:lstStyle/>
                    <a:p>
                      <a:pPr algn="ctr"/>
                      <a:r>
                        <a:rPr lang="en-US" sz="1800" b="1"/>
                        <a:t>Leveraging HD Radio for Public Messaging and Enhanced User Experience</a:t>
                      </a:r>
                      <a:endParaRPr lang="en-US" sz="1800" b="1">
                        <a:latin typeface="+mn-lt"/>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Ability to transmit supplementary data alongside audio</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Interactive features and personalized content options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Enhanced emergency messaging</a:t>
                      </a:r>
                      <a:endParaRPr lang="en-US" sz="1800">
                        <a:effectLst/>
                        <a:latin typeface="+mn-lt"/>
                        <a:ea typeface="Times New Roman" panose="02020603050405020304" pitchFamily="18" charset="0"/>
                      </a:endParaRPr>
                    </a:p>
                  </a:txBody>
                  <a:tcPr/>
                </a:tc>
                <a:tc>
                  <a:txBody>
                    <a:bodyPr/>
                    <a:lstStyle/>
                    <a:p>
                      <a:pPr marL="285750" indent="-285750">
                        <a:buFont typeface="Wingdings" panose="05000000000000000000" pitchFamily="2" charset="2"/>
                        <a:buChar char="§"/>
                      </a:pPr>
                      <a:r>
                        <a:rPr lang="en-US" sz="1800"/>
                        <a:t>Increased complexity</a:t>
                      </a:r>
                    </a:p>
                    <a:p>
                      <a:pPr marL="285750" indent="-285750">
                        <a:buFont typeface="Wingdings" panose="05000000000000000000" pitchFamily="2" charset="2"/>
                        <a:buChar char="§"/>
                      </a:pPr>
                      <a:r>
                        <a:rPr lang="en-US" sz="1800">
                          <a:effectLst/>
                        </a:rPr>
                        <a:t>Station operators may require additional resources for content creation and management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Compatibility challenges for listeners with older receivers</a:t>
                      </a:r>
                      <a:endParaRPr lang="en-US" sz="1800">
                        <a:effectLst/>
                        <a:latin typeface="+mn-lt"/>
                        <a:ea typeface="Times New Roman" panose="02020603050405020304" pitchFamily="18" charset="0"/>
                      </a:endParaRPr>
                    </a:p>
                  </a:txBody>
                  <a:tcPr/>
                </a:tc>
                <a:extLst>
                  <a:ext uri="{0D108BD9-81ED-4DB2-BD59-A6C34878D82A}">
                    <a16:rowId xmlns:a16="http://schemas.microsoft.com/office/drawing/2014/main" val="1779802719"/>
                  </a:ext>
                </a:extLst>
              </a:tr>
            </a:tbl>
          </a:graphicData>
        </a:graphic>
      </p:graphicFrame>
      <p:sp>
        <p:nvSpPr>
          <p:cNvPr id="8" name="Slide Number Placeholder 7">
            <a:extLst>
              <a:ext uri="{FF2B5EF4-FFF2-40B4-BE49-F238E27FC236}">
                <a16:creationId xmlns:a16="http://schemas.microsoft.com/office/drawing/2014/main" id="{C2CA5B5F-FB4C-C1A8-9926-59EF1AE081FF}"/>
              </a:ext>
            </a:extLst>
          </p:cNvPr>
          <p:cNvSpPr>
            <a:spLocks noGrp="1"/>
          </p:cNvSpPr>
          <p:nvPr>
            <p:ph type="sldNum" sz="quarter" idx="12"/>
          </p:nvPr>
        </p:nvSpPr>
        <p:spPr/>
        <p:txBody>
          <a:bodyPr/>
          <a:lstStyle/>
          <a:p>
            <a:fld id="{8FCC257D-A786-9244-9E17-CE618C8B9275}" type="slidenum">
              <a:rPr lang="en-US" smtClean="0"/>
              <a:pPr/>
              <a:t>83</a:t>
            </a:fld>
            <a:endParaRPr lang="en-US"/>
          </a:p>
        </p:txBody>
      </p:sp>
    </p:spTree>
    <p:extLst>
      <p:ext uri="{BB962C8B-B14F-4D97-AF65-F5344CB8AC3E}">
        <p14:creationId xmlns:p14="http://schemas.microsoft.com/office/powerpoint/2010/main" val="26852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A83406-E90A-D061-6336-3952B3DF5A11}"/>
              </a:ext>
            </a:extLst>
          </p:cNvPr>
          <p:cNvSpPr>
            <a:spLocks noGrp="1"/>
          </p:cNvSpPr>
          <p:nvPr>
            <p:ph type="title"/>
          </p:nvPr>
        </p:nvSpPr>
        <p:spPr/>
        <p:txBody>
          <a:bodyPr>
            <a:normAutofit/>
          </a:bodyPr>
          <a:lstStyle/>
          <a:p>
            <a:r>
              <a:rPr lang="en-US"/>
              <a:t>Transitioning to Digital Radio – Better Audio, New Services</a:t>
            </a:r>
          </a:p>
        </p:txBody>
      </p:sp>
      <p:pic>
        <p:nvPicPr>
          <p:cNvPr id="4" name="Picture 4" descr="All-Digital AM - HD Radio - HD Radio image of AM HD Radio station 820 kHz WWFD &quot;Waking Up In Vegas (Radio Edit) Katy Perry&quot; with image of Katy Perry album cover, and indications of station signal strength.">
            <a:extLst>
              <a:ext uri="{FF2B5EF4-FFF2-40B4-BE49-F238E27FC236}">
                <a16:creationId xmlns:a16="http://schemas.microsoft.com/office/drawing/2014/main" id="{2A7EA9E3-A265-4F7C-CA08-06436E28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80" y="1444940"/>
            <a:ext cx="9801234" cy="42114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5" descr="Example of QR-code on HD Radio display, shown alongside text of FM channel number &quot;94.7 WCSX,&quot; and &quot;Donate to Hurricane Ian Relief&quot; with the web page address &quot;bbgi.com/donate&quot;">
            <a:extLst>
              <a:ext uri="{FF2B5EF4-FFF2-40B4-BE49-F238E27FC236}">
                <a16:creationId xmlns:a16="http://schemas.microsoft.com/office/drawing/2014/main" id="{2E0F3CB8-2360-E447-8CFC-20FFE60AA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404" y="1444941"/>
            <a:ext cx="6356976" cy="421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Image of HD Radio displaying  an Emergency Alert Evacuation Notice, with a geographic map showing Voluntary and Mandatory evacuation areas. Shown on station HD1 KBIG-FM 104.3 MHz.">
            <a:extLst>
              <a:ext uri="{FF2B5EF4-FFF2-40B4-BE49-F238E27FC236}">
                <a16:creationId xmlns:a16="http://schemas.microsoft.com/office/drawing/2014/main" id="{E164D56E-F7C2-225C-F605-1B7A3DD9A435}"/>
              </a:ext>
            </a:extLst>
          </p:cNvPr>
          <p:cNvGrpSpPr/>
          <p:nvPr/>
        </p:nvGrpSpPr>
        <p:grpSpPr>
          <a:xfrm>
            <a:off x="2380620" y="1566614"/>
            <a:ext cx="7770776" cy="3968120"/>
            <a:chOff x="495252" y="2498880"/>
            <a:chExt cx="4741252" cy="2420506"/>
          </a:xfrm>
        </p:grpSpPr>
        <p:grpSp>
          <p:nvGrpSpPr>
            <p:cNvPr id="3" name="Group 2">
              <a:extLst>
                <a:ext uri="{FF2B5EF4-FFF2-40B4-BE49-F238E27FC236}">
                  <a16:creationId xmlns:a16="http://schemas.microsoft.com/office/drawing/2014/main" id="{DAC43848-D4FB-9D6F-8ACE-F3E7A362AFC6}"/>
                </a:ext>
              </a:extLst>
            </p:cNvPr>
            <p:cNvGrpSpPr/>
            <p:nvPr/>
          </p:nvGrpSpPr>
          <p:grpSpPr>
            <a:xfrm>
              <a:off x="495252" y="2498880"/>
              <a:ext cx="4741252" cy="2420506"/>
              <a:chOff x="828495" y="3585917"/>
              <a:chExt cx="4741252" cy="2420506"/>
            </a:xfrm>
          </p:grpSpPr>
          <p:pic>
            <p:nvPicPr>
              <p:cNvPr id="7" name="Picture 3">
                <a:extLst>
                  <a:ext uri="{FF2B5EF4-FFF2-40B4-BE49-F238E27FC236}">
                    <a16:creationId xmlns:a16="http://schemas.microsoft.com/office/drawing/2014/main" id="{B654877F-49F3-F5D3-D142-78F5DEB3F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495" y="3585917"/>
                <a:ext cx="4741252" cy="2420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E5CCA56-5943-72EE-302F-E5C40759D459}"/>
                  </a:ext>
                </a:extLst>
              </p:cNvPr>
              <p:cNvPicPr>
                <a:picLocks noChangeAspect="1"/>
              </p:cNvPicPr>
              <p:nvPr/>
            </p:nvPicPr>
            <p:blipFill rotWithShape="1">
              <a:blip r:embed="rId6"/>
              <a:srcRect l="26939" t="33904" r="27359" b="35345"/>
              <a:stretch/>
            </p:blipFill>
            <p:spPr>
              <a:xfrm>
                <a:off x="1635461" y="4021015"/>
                <a:ext cx="1693893" cy="1559650"/>
              </a:xfrm>
              <a:prstGeom prst="rect">
                <a:avLst/>
              </a:prstGeom>
            </p:spPr>
          </p:pic>
        </p:grpSp>
        <p:sp>
          <p:nvSpPr>
            <p:cNvPr id="5" name="TextBox 4">
              <a:extLst>
                <a:ext uri="{FF2B5EF4-FFF2-40B4-BE49-F238E27FC236}">
                  <a16:creationId xmlns:a16="http://schemas.microsoft.com/office/drawing/2014/main" id="{D0526E1D-2034-68ED-61C9-7943434FB5A1}"/>
                </a:ext>
              </a:extLst>
            </p:cNvPr>
            <p:cNvSpPr txBox="1"/>
            <p:nvPr/>
          </p:nvSpPr>
          <p:spPr>
            <a:xfrm>
              <a:off x="3206755" y="3198924"/>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Evacuation Notice</a:t>
              </a:r>
            </a:p>
          </p:txBody>
        </p:sp>
        <p:sp>
          <p:nvSpPr>
            <p:cNvPr id="6" name="TextBox 5">
              <a:extLst>
                <a:ext uri="{FF2B5EF4-FFF2-40B4-BE49-F238E27FC236}">
                  <a16:creationId xmlns:a16="http://schemas.microsoft.com/office/drawing/2014/main" id="{06451D93-118A-4F45-18AB-0CB7F994CFF0}"/>
                </a:ext>
              </a:extLst>
            </p:cNvPr>
            <p:cNvSpPr txBox="1"/>
            <p:nvPr/>
          </p:nvSpPr>
          <p:spPr>
            <a:xfrm>
              <a:off x="3206755" y="3512018"/>
              <a:ext cx="1892785" cy="276999"/>
            </a:xfrm>
            <a:prstGeom prst="rect">
              <a:avLst/>
            </a:prstGeom>
            <a:solidFill>
              <a:srgbClr val="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rPr>
                <a:t>Emergency Alert</a:t>
              </a:r>
            </a:p>
          </p:txBody>
        </p:sp>
      </p:grpSp>
      <p:graphicFrame>
        <p:nvGraphicFramePr>
          <p:cNvPr id="12" name="Table 12">
            <a:extLst>
              <a:ext uri="{FF2B5EF4-FFF2-40B4-BE49-F238E27FC236}">
                <a16:creationId xmlns:a16="http://schemas.microsoft.com/office/drawing/2014/main" id="{15272C38-DBF0-9695-DA34-AD52FBEF0466}"/>
              </a:ext>
            </a:extLst>
          </p:cNvPr>
          <p:cNvGraphicFramePr>
            <a:graphicFrameLocks noGrp="1"/>
          </p:cNvGraphicFramePr>
          <p:nvPr/>
        </p:nvGraphicFramePr>
        <p:xfrm>
          <a:off x="738184" y="1420701"/>
          <a:ext cx="10715627" cy="4259948"/>
        </p:xfrm>
        <a:graphic>
          <a:graphicData uri="http://schemas.openxmlformats.org/drawingml/2006/table">
            <a:tbl>
              <a:tblPr firstRow="1" bandRow="1">
                <a:tableStyleId>{22838BEF-8BB2-4498-84A7-C5851F593DF1}</a:tableStyleId>
              </a:tblPr>
              <a:tblGrid>
                <a:gridCol w="1870105">
                  <a:extLst>
                    <a:ext uri="{9D8B030D-6E8A-4147-A177-3AD203B41FA5}">
                      <a16:colId xmlns:a16="http://schemas.microsoft.com/office/drawing/2014/main" val="4202913248"/>
                    </a:ext>
                  </a:extLst>
                </a:gridCol>
                <a:gridCol w="4497049">
                  <a:extLst>
                    <a:ext uri="{9D8B030D-6E8A-4147-A177-3AD203B41FA5}">
                      <a16:colId xmlns:a16="http://schemas.microsoft.com/office/drawing/2014/main" val="2170818680"/>
                    </a:ext>
                  </a:extLst>
                </a:gridCol>
                <a:gridCol w="4348473">
                  <a:extLst>
                    <a:ext uri="{9D8B030D-6E8A-4147-A177-3AD203B41FA5}">
                      <a16:colId xmlns:a16="http://schemas.microsoft.com/office/drawing/2014/main" val="1101530364"/>
                    </a:ext>
                  </a:extLst>
                </a:gridCol>
              </a:tblGrid>
              <a:tr h="346004">
                <a:tc>
                  <a:txBody>
                    <a:bodyPr/>
                    <a:lstStyle/>
                    <a:p>
                      <a:endParaRPr lang="en-US" sz="2000"/>
                    </a:p>
                  </a:txBody>
                  <a:tcPr/>
                </a:tc>
                <a:tc>
                  <a:txBody>
                    <a:bodyPr/>
                    <a:lstStyle/>
                    <a:p>
                      <a:pPr algn="ctr"/>
                      <a:r>
                        <a:rPr lang="en-US" sz="1800"/>
                        <a:t>Pros </a:t>
                      </a:r>
                    </a:p>
                  </a:txBody>
                  <a:tcPr/>
                </a:tc>
                <a:tc>
                  <a:txBody>
                    <a:bodyPr/>
                    <a:lstStyle/>
                    <a:p>
                      <a:pPr algn="ctr"/>
                      <a:r>
                        <a:rPr lang="en-US" sz="1800"/>
                        <a:t>Cons</a:t>
                      </a:r>
                    </a:p>
                  </a:txBody>
                  <a:tcPr/>
                </a:tc>
                <a:extLst>
                  <a:ext uri="{0D108BD9-81ED-4DB2-BD59-A6C34878D82A}">
                    <a16:rowId xmlns:a16="http://schemas.microsoft.com/office/drawing/2014/main" val="2008512326"/>
                  </a:ext>
                </a:extLst>
              </a:tr>
              <a:tr h="1931854">
                <a:tc>
                  <a:txBody>
                    <a:bodyPr/>
                    <a:lstStyle/>
                    <a:p>
                      <a:pPr algn="ctr"/>
                      <a:r>
                        <a:rPr lang="en-US" sz="1800" b="1"/>
                        <a:t>Transitioning to HD Radio for Better Quality Audio</a:t>
                      </a:r>
                    </a:p>
                  </a:txBody>
                  <a:tcPr/>
                </a:tc>
                <a:tc>
                  <a:txBody>
                    <a:bodyPr/>
                    <a:lstStyle/>
                    <a:p>
                      <a:pPr marL="285750" indent="-285750">
                        <a:buFont typeface="Wingdings" panose="05000000000000000000" pitchFamily="2" charset="2"/>
                        <a:buChar char="§"/>
                      </a:pPr>
                      <a:r>
                        <a:rPr lang="en-US" sz="1800" b="0"/>
                        <a:t>Improved audio quality with higher fidelity</a:t>
                      </a:r>
                    </a:p>
                    <a:p>
                      <a:pPr marL="285750" indent="-285750">
                        <a:buFont typeface="Wingdings" panose="05000000000000000000" pitchFamily="2" charset="2"/>
                        <a:buChar char="§"/>
                      </a:pPr>
                      <a:r>
                        <a:rPr lang="en-US" sz="1800" b="0"/>
                        <a:t>Reduced noise and distortion for enhanced listening experience</a:t>
                      </a:r>
                    </a:p>
                    <a:p>
                      <a:pPr marL="285750" indent="-285750">
                        <a:buFont typeface="Wingdings" panose="05000000000000000000" pitchFamily="2" charset="2"/>
                        <a:buChar char="§"/>
                      </a:pPr>
                      <a:r>
                        <a:rPr lang="en-US" sz="1800" b="0"/>
                        <a:t>Increased dynamic range, benefiting music-oriented stations</a:t>
                      </a:r>
                    </a:p>
                  </a:txBody>
                  <a:tcPr/>
                </a:tc>
                <a:tc>
                  <a:txBody>
                    <a:bodyPr/>
                    <a:lstStyle/>
                    <a:p>
                      <a:pPr marL="285750" marR="0" indent="-285750">
                        <a:spcBef>
                          <a:spcPts val="0"/>
                        </a:spcBef>
                        <a:spcAft>
                          <a:spcPts val="0"/>
                        </a:spcAft>
                        <a:buFont typeface="Wingdings" panose="05000000000000000000" pitchFamily="2" charset="2"/>
                        <a:buChar char="§"/>
                      </a:pPr>
                      <a:r>
                        <a:rPr lang="en-US" sz="1800">
                          <a:effectLst/>
                        </a:rPr>
                        <a:t>Upfront investment</a:t>
                      </a:r>
                    </a:p>
                    <a:p>
                      <a:pPr marL="285750" marR="0" indent="-285750">
                        <a:spcBef>
                          <a:spcPts val="0"/>
                        </a:spcBef>
                        <a:spcAft>
                          <a:spcPts val="0"/>
                        </a:spcAft>
                        <a:buFont typeface="Wingdings" panose="05000000000000000000" pitchFamily="2" charset="2"/>
                        <a:buChar char="§"/>
                      </a:pPr>
                      <a:r>
                        <a:rPr lang="en-US" sz="1800">
                          <a:effectLst/>
                        </a:rPr>
                        <a:t>Limited receiver adoption</a:t>
                      </a:r>
                    </a:p>
                    <a:p>
                      <a:pPr marL="285750" marR="0" indent="-285750">
                        <a:spcBef>
                          <a:spcPts val="0"/>
                        </a:spcBef>
                        <a:spcAft>
                          <a:spcPts val="0"/>
                        </a:spcAft>
                        <a:buFont typeface="Wingdings" panose="05000000000000000000" pitchFamily="2" charset="2"/>
                        <a:buChar char="§"/>
                      </a:pPr>
                      <a:r>
                        <a:rPr lang="en-US" sz="1800">
                          <a:effectLst/>
                        </a:rPr>
                        <a:t>Potential coverage limitations </a:t>
                      </a:r>
                    </a:p>
                    <a:p>
                      <a:pPr marL="285750" marR="0" indent="-285750">
                        <a:spcBef>
                          <a:spcPts val="0"/>
                        </a:spcBef>
                        <a:spcAft>
                          <a:spcPts val="0"/>
                        </a:spcAft>
                        <a:buFont typeface="Wingdings" panose="05000000000000000000" pitchFamily="2" charset="2"/>
                        <a:buChar char="§"/>
                      </a:pPr>
                      <a:r>
                        <a:rPr lang="en-US" sz="1800">
                          <a:effectLst/>
                        </a:rPr>
                        <a:t>Potential signal interference</a:t>
                      </a:r>
                      <a:endParaRPr lang="en-US" sz="1800">
                        <a:effectLst/>
                        <a:ea typeface="Times New Roman" panose="02020603050405020304" pitchFamily="18" charset="0"/>
                      </a:endParaRPr>
                    </a:p>
                  </a:txBody>
                  <a:tcPr/>
                </a:tc>
                <a:extLst>
                  <a:ext uri="{0D108BD9-81ED-4DB2-BD59-A6C34878D82A}">
                    <a16:rowId xmlns:a16="http://schemas.microsoft.com/office/drawing/2014/main" val="210011264"/>
                  </a:ext>
                </a:extLst>
              </a:tr>
              <a:tr h="1931854">
                <a:tc>
                  <a:txBody>
                    <a:bodyPr/>
                    <a:lstStyle/>
                    <a:p>
                      <a:pPr algn="ctr"/>
                      <a:r>
                        <a:rPr lang="en-US" sz="1800" b="1"/>
                        <a:t>Leveraging HD Radio for Public Messaging and Enhanced User Experience</a:t>
                      </a:r>
                      <a:endParaRPr lang="en-US" sz="1800" b="1">
                        <a:latin typeface="+mn-lt"/>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Ability to transmit supplementary data alongside audio</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Interactive features and personalized content options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Enhanced emergency messaging</a:t>
                      </a:r>
                      <a:endParaRPr lang="en-US" sz="1800">
                        <a:effectLst/>
                        <a:latin typeface="+mn-lt"/>
                        <a:ea typeface="Times New Roman" panose="02020603050405020304" pitchFamily="18" charset="0"/>
                      </a:endParaRPr>
                    </a:p>
                  </a:txBody>
                  <a:tcPr/>
                </a:tc>
                <a:tc>
                  <a:txBody>
                    <a:bodyPr/>
                    <a:lstStyle/>
                    <a:p>
                      <a:pPr marL="285750" indent="-285750">
                        <a:buFont typeface="Wingdings" panose="05000000000000000000" pitchFamily="2" charset="2"/>
                        <a:buChar char="§"/>
                      </a:pPr>
                      <a:r>
                        <a:rPr lang="en-US" sz="1800"/>
                        <a:t>Increased complexity</a:t>
                      </a:r>
                    </a:p>
                    <a:p>
                      <a:pPr marL="285750" indent="-285750">
                        <a:buFont typeface="Wingdings" panose="05000000000000000000" pitchFamily="2" charset="2"/>
                        <a:buChar char="§"/>
                      </a:pPr>
                      <a:r>
                        <a:rPr lang="en-US" sz="1800">
                          <a:effectLst/>
                        </a:rPr>
                        <a:t>Station operators may require additional resources for content creation and management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Compatibility challenges for listeners with older receivers</a:t>
                      </a:r>
                      <a:endParaRPr lang="en-US" sz="1800">
                        <a:effectLst/>
                        <a:latin typeface="+mn-lt"/>
                        <a:ea typeface="Times New Roman" panose="02020603050405020304" pitchFamily="18" charset="0"/>
                      </a:endParaRPr>
                    </a:p>
                  </a:txBody>
                  <a:tcPr/>
                </a:tc>
                <a:extLst>
                  <a:ext uri="{0D108BD9-81ED-4DB2-BD59-A6C34878D82A}">
                    <a16:rowId xmlns:a16="http://schemas.microsoft.com/office/drawing/2014/main" val="1779802719"/>
                  </a:ext>
                </a:extLst>
              </a:tr>
            </a:tbl>
          </a:graphicData>
        </a:graphic>
      </p:graphicFrame>
      <p:sp>
        <p:nvSpPr>
          <p:cNvPr id="8" name="Slide Number Placeholder 7">
            <a:extLst>
              <a:ext uri="{FF2B5EF4-FFF2-40B4-BE49-F238E27FC236}">
                <a16:creationId xmlns:a16="http://schemas.microsoft.com/office/drawing/2014/main" id="{C2CA5B5F-FB4C-C1A8-9926-59EF1AE081FF}"/>
              </a:ext>
            </a:extLst>
          </p:cNvPr>
          <p:cNvSpPr>
            <a:spLocks noGrp="1"/>
          </p:cNvSpPr>
          <p:nvPr>
            <p:ph type="sldNum" sz="quarter" idx="12"/>
          </p:nvPr>
        </p:nvSpPr>
        <p:spPr/>
        <p:txBody>
          <a:bodyPr/>
          <a:lstStyle/>
          <a:p>
            <a:fld id="{8FCC257D-A786-9244-9E17-CE618C8B9275}" type="slidenum">
              <a:rPr lang="en-US" smtClean="0"/>
              <a:pPr/>
              <a:t>84</a:t>
            </a:fld>
            <a:endParaRPr lang="en-US"/>
          </a:p>
        </p:txBody>
      </p:sp>
    </p:spTree>
    <p:extLst>
      <p:ext uri="{BB962C8B-B14F-4D97-AF65-F5344CB8AC3E}">
        <p14:creationId xmlns:p14="http://schemas.microsoft.com/office/powerpoint/2010/main" val="401438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A83406-E90A-D061-6336-3952B3DF5A11}"/>
              </a:ext>
            </a:extLst>
          </p:cNvPr>
          <p:cNvSpPr>
            <a:spLocks noGrp="1"/>
          </p:cNvSpPr>
          <p:nvPr>
            <p:ph type="title"/>
          </p:nvPr>
        </p:nvSpPr>
        <p:spPr/>
        <p:txBody>
          <a:bodyPr>
            <a:normAutofit/>
          </a:bodyPr>
          <a:lstStyle/>
          <a:p>
            <a:r>
              <a:rPr lang="en-US"/>
              <a:t>Transitioning to Digital Radio – Public Awareness and Accessibility</a:t>
            </a:r>
          </a:p>
        </p:txBody>
      </p:sp>
      <p:graphicFrame>
        <p:nvGraphicFramePr>
          <p:cNvPr id="12" name="Table 12">
            <a:extLst>
              <a:ext uri="{FF2B5EF4-FFF2-40B4-BE49-F238E27FC236}">
                <a16:creationId xmlns:a16="http://schemas.microsoft.com/office/drawing/2014/main" id="{15272C38-DBF0-9695-DA34-AD52FBEF0466}"/>
              </a:ext>
            </a:extLst>
          </p:cNvPr>
          <p:cNvGraphicFramePr>
            <a:graphicFrameLocks noGrp="1"/>
          </p:cNvGraphicFramePr>
          <p:nvPr>
            <p:extLst>
              <p:ext uri="{D42A27DB-BD31-4B8C-83A1-F6EECF244321}">
                <p14:modId xmlns:p14="http://schemas.microsoft.com/office/powerpoint/2010/main" val="3062903342"/>
              </p:ext>
            </p:extLst>
          </p:nvPr>
        </p:nvGraphicFramePr>
        <p:xfrm>
          <a:off x="738186" y="1363742"/>
          <a:ext cx="10715628" cy="3977389"/>
        </p:xfrm>
        <a:graphic>
          <a:graphicData uri="http://schemas.openxmlformats.org/drawingml/2006/table">
            <a:tbl>
              <a:tblPr firstRow="1" bandRow="1">
                <a:tableStyleId>{22838BEF-8BB2-4498-84A7-C5851F593DF1}</a:tableStyleId>
              </a:tblPr>
              <a:tblGrid>
                <a:gridCol w="1855112">
                  <a:extLst>
                    <a:ext uri="{9D8B030D-6E8A-4147-A177-3AD203B41FA5}">
                      <a16:colId xmlns:a16="http://schemas.microsoft.com/office/drawing/2014/main" val="4202913248"/>
                    </a:ext>
                  </a:extLst>
                </a:gridCol>
                <a:gridCol w="4242217">
                  <a:extLst>
                    <a:ext uri="{9D8B030D-6E8A-4147-A177-3AD203B41FA5}">
                      <a16:colId xmlns:a16="http://schemas.microsoft.com/office/drawing/2014/main" val="2170818680"/>
                    </a:ext>
                  </a:extLst>
                </a:gridCol>
                <a:gridCol w="4618299">
                  <a:extLst>
                    <a:ext uri="{9D8B030D-6E8A-4147-A177-3AD203B41FA5}">
                      <a16:colId xmlns:a16="http://schemas.microsoft.com/office/drawing/2014/main" val="1101530364"/>
                    </a:ext>
                  </a:extLst>
                </a:gridCol>
              </a:tblGrid>
              <a:tr h="469110">
                <a:tc>
                  <a:txBody>
                    <a:bodyPr/>
                    <a:lstStyle/>
                    <a:p>
                      <a:endParaRPr lang="en-US" sz="1800"/>
                    </a:p>
                  </a:txBody>
                  <a:tcPr/>
                </a:tc>
                <a:tc>
                  <a:txBody>
                    <a:bodyPr/>
                    <a:lstStyle/>
                    <a:p>
                      <a:pPr algn="ctr"/>
                      <a:r>
                        <a:rPr lang="en-US" sz="1800"/>
                        <a:t>Pros </a:t>
                      </a:r>
                    </a:p>
                  </a:txBody>
                  <a:tcPr/>
                </a:tc>
                <a:tc>
                  <a:txBody>
                    <a:bodyPr/>
                    <a:lstStyle/>
                    <a:p>
                      <a:pPr algn="ctr"/>
                      <a:r>
                        <a:rPr lang="en-US" sz="1800"/>
                        <a:t>Cons</a:t>
                      </a:r>
                    </a:p>
                  </a:txBody>
                  <a:tcPr/>
                </a:tc>
                <a:extLst>
                  <a:ext uri="{0D108BD9-81ED-4DB2-BD59-A6C34878D82A}">
                    <a16:rowId xmlns:a16="http://schemas.microsoft.com/office/drawing/2014/main" val="2008512326"/>
                  </a:ext>
                </a:extLst>
              </a:tr>
              <a:tr h="1391615">
                <a:tc>
                  <a:txBody>
                    <a:bodyPr/>
                    <a:lstStyle/>
                    <a:p>
                      <a:pPr algn="ctr"/>
                      <a:r>
                        <a:rPr lang="en-US" sz="1800" b="1"/>
                        <a:t>Public Awareness and Accessibility to AM/FM</a:t>
                      </a:r>
                      <a:endParaRPr lang="en-US" sz="1800" b="1">
                        <a:latin typeface="+mn-lt"/>
                      </a:endParaRPr>
                    </a:p>
                  </a:txBody>
                  <a:tcPr/>
                </a:tc>
                <a:tc>
                  <a:txBody>
                    <a:bodyPr/>
                    <a:lstStyle/>
                    <a:p>
                      <a:pPr marL="285750" indent="-285750">
                        <a:buFont typeface="Wingdings" panose="05000000000000000000" pitchFamily="2" charset="2"/>
                        <a:buChar char="§"/>
                      </a:pPr>
                      <a:r>
                        <a:rPr lang="en-US" sz="1800">
                          <a:effectLst/>
                        </a:rPr>
                        <a:t>Widespread coverage</a:t>
                      </a:r>
                    </a:p>
                    <a:p>
                      <a:pPr marL="285750" indent="-285750">
                        <a:buFont typeface="Wingdings" panose="05000000000000000000" pitchFamily="2" charset="2"/>
                        <a:buChar char="§"/>
                      </a:pPr>
                      <a:r>
                        <a:rPr lang="en-US" sz="1800">
                          <a:effectLst/>
                        </a:rPr>
                        <a:t>Compatible with a wide range of devices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Lower cost</a:t>
                      </a:r>
                      <a:endParaRPr lang="en-US" sz="1800">
                        <a:effectLst/>
                        <a:latin typeface="+mn-lt"/>
                      </a:endParaRPr>
                    </a:p>
                  </a:txBody>
                  <a:tcPr/>
                </a:tc>
                <a:tc>
                  <a:txBody>
                    <a:bodyPr/>
                    <a:lstStyle/>
                    <a:p>
                      <a:pPr marL="285750" marR="0" indent="-285750">
                        <a:spcBef>
                          <a:spcPts val="0"/>
                        </a:spcBef>
                        <a:spcAft>
                          <a:spcPts val="0"/>
                        </a:spcAft>
                        <a:buFont typeface="Wingdings" panose="05000000000000000000" pitchFamily="2" charset="2"/>
                        <a:buChar char="§"/>
                      </a:pPr>
                      <a:r>
                        <a:rPr lang="en-US" sz="1800">
                          <a:effectLst/>
                        </a:rPr>
                        <a:t>Limited audio quality</a:t>
                      </a:r>
                    </a:p>
                    <a:p>
                      <a:pPr marL="285750" marR="0" indent="-285750">
                        <a:spcBef>
                          <a:spcPts val="0"/>
                        </a:spcBef>
                        <a:spcAft>
                          <a:spcPts val="0"/>
                        </a:spcAft>
                        <a:buFont typeface="Wingdings" panose="05000000000000000000" pitchFamily="2" charset="2"/>
                        <a:buChar char="§"/>
                      </a:pPr>
                      <a:r>
                        <a:rPr lang="en-US" sz="1800">
                          <a:effectLst/>
                        </a:rPr>
                        <a:t>Susceptible to interference</a:t>
                      </a:r>
                    </a:p>
                    <a:p>
                      <a:pPr marL="285750" marR="0" indent="-285750">
                        <a:spcBef>
                          <a:spcPts val="0"/>
                        </a:spcBef>
                        <a:spcAft>
                          <a:spcPts val="0"/>
                        </a:spcAft>
                        <a:buFont typeface="Wingdings" panose="05000000000000000000" pitchFamily="2" charset="2"/>
                        <a:buChar char="§"/>
                      </a:pPr>
                      <a:r>
                        <a:rPr lang="en-US" sz="1800">
                          <a:effectLst/>
                        </a:rPr>
                        <a:t>Limited capacity for data transmission and interactive features</a:t>
                      </a:r>
                      <a:endParaRPr lang="en-US" sz="1800">
                        <a:effectLst/>
                        <a:latin typeface="+mn-lt"/>
                      </a:endParaRPr>
                    </a:p>
                  </a:txBody>
                  <a:tcPr/>
                </a:tc>
                <a:extLst>
                  <a:ext uri="{0D108BD9-81ED-4DB2-BD59-A6C34878D82A}">
                    <a16:rowId xmlns:a16="http://schemas.microsoft.com/office/drawing/2014/main" val="210011264"/>
                  </a:ext>
                </a:extLst>
              </a:tr>
              <a:tr h="2116664">
                <a:tc>
                  <a:txBody>
                    <a:bodyPr/>
                    <a:lstStyle/>
                    <a:p>
                      <a:pPr algn="ctr"/>
                      <a:r>
                        <a:rPr lang="en-US" sz="1800" b="1"/>
                        <a:t>Public Awareness and Accessibility to All Digital HD Radio</a:t>
                      </a:r>
                      <a:endParaRPr lang="en-US" sz="1800" b="1">
                        <a:latin typeface="+mn-lt"/>
                      </a:endParaRPr>
                    </a:p>
                  </a:txBody>
                  <a:tcPr/>
                </a:tc>
                <a:tc>
                  <a:txBody>
                    <a:bodyPr/>
                    <a:lstStyle/>
                    <a:p>
                      <a:pPr marL="285750" indent="-285750">
                        <a:buFont typeface="Wingdings" panose="05000000000000000000" pitchFamily="2" charset="2"/>
                        <a:buChar char="§"/>
                      </a:pPr>
                      <a:r>
                        <a:rPr lang="en-US" sz="1800">
                          <a:effectLst/>
                        </a:rPr>
                        <a:t>Enhanced audio quality and clarity</a:t>
                      </a:r>
                    </a:p>
                    <a:p>
                      <a:pPr marL="285750" indent="-285750">
                        <a:buFont typeface="Wingdings" panose="05000000000000000000" pitchFamily="2" charset="2"/>
                        <a:buChar char="§"/>
                      </a:pPr>
                      <a:r>
                        <a:rPr lang="en-US" sz="1800">
                          <a:effectLst/>
                        </a:rPr>
                        <a:t>Improved resistance to interference</a:t>
                      </a:r>
                    </a:p>
                    <a:p>
                      <a:pPr marL="285750" indent="-285750">
                        <a:buFont typeface="Wingdings" panose="05000000000000000000" pitchFamily="2" charset="2"/>
                        <a:buChar char="§"/>
                      </a:pPr>
                      <a:r>
                        <a:rPr lang="en-US" sz="1800">
                          <a:effectLst/>
                        </a:rPr>
                        <a:t>Data transmission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All-Digital station operation:</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More bandwidth for data service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More channels</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More programming!</a:t>
                      </a:r>
                      <a:endParaRPr lang="en-US" sz="1800">
                        <a:effectLst/>
                        <a:latin typeface="+mn-lt"/>
                        <a:ea typeface="Times New Roman" panose="02020603050405020304" pitchFamily="18" charset="0"/>
                      </a:endParaRPr>
                    </a:p>
                  </a:txBody>
                  <a:tcPr/>
                </a:tc>
                <a:tc>
                  <a:txBody>
                    <a:bodyPr/>
                    <a:lstStyle/>
                    <a:p>
                      <a:pPr marL="285750" indent="-285750">
                        <a:buFont typeface="Wingdings" panose="05000000000000000000" pitchFamily="2" charset="2"/>
                        <a:buChar char="§"/>
                      </a:pPr>
                      <a:r>
                        <a:rPr lang="en-US" sz="1800">
                          <a:effectLst/>
                        </a:rPr>
                        <a:t>Requires an </a:t>
                      </a:r>
                      <a:r>
                        <a:rPr lang="en-US" sz="1800"/>
                        <a:t>HD</a:t>
                      </a:r>
                      <a:r>
                        <a:rPr lang="en-US" sz="1800">
                          <a:effectLst/>
                        </a:rPr>
                        <a:t> radio receiver</a:t>
                      </a:r>
                    </a:p>
                    <a:p>
                      <a:pPr marL="285750" indent="-285750">
                        <a:buFont typeface="Wingdings" panose="05000000000000000000" pitchFamily="2" charset="2"/>
                        <a:buChar char="§"/>
                      </a:pPr>
                      <a:r>
                        <a:rPr lang="en-US" sz="1800">
                          <a:effectLst/>
                        </a:rPr>
                        <a:t>Potential signal gaps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Higher implementation costs for broadcasters and listeners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Going All-Digital, existing non-HD radios will not receive the station</a:t>
                      </a:r>
                      <a:endParaRPr lang="en-US" sz="1800">
                        <a:effectLst/>
                        <a:latin typeface="+mn-lt"/>
                        <a:ea typeface="Times New Roman" panose="02020603050405020304" pitchFamily="18" charset="0"/>
                      </a:endParaRPr>
                    </a:p>
                  </a:txBody>
                  <a:tcPr/>
                </a:tc>
                <a:extLst>
                  <a:ext uri="{0D108BD9-81ED-4DB2-BD59-A6C34878D82A}">
                    <a16:rowId xmlns:a16="http://schemas.microsoft.com/office/drawing/2014/main" val="1779802719"/>
                  </a:ext>
                </a:extLst>
              </a:tr>
            </a:tbl>
          </a:graphicData>
        </a:graphic>
      </p:graphicFrame>
      <p:sp>
        <p:nvSpPr>
          <p:cNvPr id="8" name="Slide Number Placeholder 7">
            <a:extLst>
              <a:ext uri="{FF2B5EF4-FFF2-40B4-BE49-F238E27FC236}">
                <a16:creationId xmlns:a16="http://schemas.microsoft.com/office/drawing/2014/main" id="{C2CA5B5F-FB4C-C1A8-9926-59EF1AE081FF}"/>
              </a:ext>
            </a:extLst>
          </p:cNvPr>
          <p:cNvSpPr>
            <a:spLocks noGrp="1"/>
          </p:cNvSpPr>
          <p:nvPr>
            <p:ph type="sldNum" sz="quarter" idx="12"/>
          </p:nvPr>
        </p:nvSpPr>
        <p:spPr/>
        <p:txBody>
          <a:bodyPr/>
          <a:lstStyle/>
          <a:p>
            <a:fld id="{8FCC257D-A786-9244-9E17-CE618C8B9275}" type="slidenum">
              <a:rPr lang="en-US" smtClean="0"/>
              <a:pPr/>
              <a:t>85</a:t>
            </a:fld>
            <a:endParaRPr lang="en-US"/>
          </a:p>
        </p:txBody>
      </p:sp>
    </p:spTree>
    <p:extLst>
      <p:ext uri="{BB962C8B-B14F-4D97-AF65-F5344CB8AC3E}">
        <p14:creationId xmlns:p14="http://schemas.microsoft.com/office/powerpoint/2010/main" val="381634255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D301B04A-94FF-20FA-8CBB-E807C9462F71}"/>
              </a:ext>
            </a:extLst>
          </p:cNvPr>
          <p:cNvSpPr>
            <a:spLocks noGrp="1"/>
          </p:cNvSpPr>
          <p:nvPr>
            <p:ph type="title"/>
          </p:nvPr>
        </p:nvSpPr>
        <p:spPr/>
        <p:txBody>
          <a:bodyPr>
            <a:normAutofit/>
          </a:bodyPr>
          <a:lstStyle/>
          <a:p>
            <a:r>
              <a:rPr lang="en-US"/>
              <a:t>Transitioning to Digital Radio – Pros and Cons for ATSC 3.0</a:t>
            </a:r>
          </a:p>
        </p:txBody>
      </p:sp>
      <p:pic>
        <p:nvPicPr>
          <p:cNvPr id="17410" name="Picture 2" descr="ATSC 3.0 Logo">
            <a:extLst>
              <a:ext uri="{FF2B5EF4-FFF2-40B4-BE49-F238E27FC236}">
                <a16:creationId xmlns:a16="http://schemas.microsoft.com/office/drawing/2014/main" id="{742516E5-24C4-1402-A236-B59CF9062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263" y="1374436"/>
            <a:ext cx="5767537" cy="38450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12">
            <a:extLst>
              <a:ext uri="{FF2B5EF4-FFF2-40B4-BE49-F238E27FC236}">
                <a16:creationId xmlns:a16="http://schemas.microsoft.com/office/drawing/2014/main" id="{BF7FD455-761F-001B-441E-B3D444EBD2FD}"/>
              </a:ext>
            </a:extLst>
          </p:cNvPr>
          <p:cNvGraphicFramePr>
            <a:graphicFrameLocks noGrp="1"/>
          </p:cNvGraphicFramePr>
          <p:nvPr>
            <p:extLst>
              <p:ext uri="{D42A27DB-BD31-4B8C-83A1-F6EECF244321}">
                <p14:modId xmlns:p14="http://schemas.microsoft.com/office/powerpoint/2010/main" val="294257727"/>
              </p:ext>
            </p:extLst>
          </p:nvPr>
        </p:nvGraphicFramePr>
        <p:xfrm>
          <a:off x="738183" y="1374436"/>
          <a:ext cx="10715628" cy="4039780"/>
        </p:xfrm>
        <a:graphic>
          <a:graphicData uri="http://schemas.openxmlformats.org/drawingml/2006/table">
            <a:tbl>
              <a:tblPr firstRow="1" bandRow="1">
                <a:tableStyleId>{22838BEF-8BB2-4498-84A7-C5851F593DF1}</a:tableStyleId>
              </a:tblPr>
              <a:tblGrid>
                <a:gridCol w="1765174">
                  <a:extLst>
                    <a:ext uri="{9D8B030D-6E8A-4147-A177-3AD203B41FA5}">
                      <a16:colId xmlns:a16="http://schemas.microsoft.com/office/drawing/2014/main" val="4202913248"/>
                    </a:ext>
                  </a:extLst>
                </a:gridCol>
                <a:gridCol w="4931764">
                  <a:extLst>
                    <a:ext uri="{9D8B030D-6E8A-4147-A177-3AD203B41FA5}">
                      <a16:colId xmlns:a16="http://schemas.microsoft.com/office/drawing/2014/main" val="2170818680"/>
                    </a:ext>
                  </a:extLst>
                </a:gridCol>
                <a:gridCol w="4018690">
                  <a:extLst>
                    <a:ext uri="{9D8B030D-6E8A-4147-A177-3AD203B41FA5}">
                      <a16:colId xmlns:a16="http://schemas.microsoft.com/office/drawing/2014/main" val="1101530364"/>
                    </a:ext>
                  </a:extLst>
                </a:gridCol>
              </a:tblGrid>
              <a:tr h="565060">
                <a:tc>
                  <a:txBody>
                    <a:bodyPr/>
                    <a:lstStyle/>
                    <a:p>
                      <a:endParaRPr lang="en-US" sz="1800"/>
                    </a:p>
                  </a:txBody>
                  <a:tcPr/>
                </a:tc>
                <a:tc>
                  <a:txBody>
                    <a:bodyPr/>
                    <a:lstStyle/>
                    <a:p>
                      <a:pPr algn="ctr"/>
                      <a:r>
                        <a:rPr lang="en-US" sz="1800"/>
                        <a:t>Pros </a:t>
                      </a:r>
                    </a:p>
                  </a:txBody>
                  <a:tcPr/>
                </a:tc>
                <a:tc>
                  <a:txBody>
                    <a:bodyPr/>
                    <a:lstStyle/>
                    <a:p>
                      <a:pPr algn="ctr"/>
                      <a:r>
                        <a:rPr lang="en-US" sz="1800"/>
                        <a:t>Cons</a:t>
                      </a:r>
                    </a:p>
                  </a:txBody>
                  <a:tcPr/>
                </a:tc>
                <a:extLst>
                  <a:ext uri="{0D108BD9-81ED-4DB2-BD59-A6C34878D82A}">
                    <a16:rowId xmlns:a16="http://schemas.microsoft.com/office/drawing/2014/main" val="2008512326"/>
                  </a:ext>
                </a:extLst>
              </a:tr>
              <a:tr h="1725484">
                <a:tc>
                  <a:txBody>
                    <a:bodyPr/>
                    <a:lstStyle/>
                    <a:p>
                      <a:pPr algn="ctr"/>
                      <a:r>
                        <a:rPr lang="en-US" sz="1800" b="1"/>
                        <a:t>Public Awareness and Accessibility to ATSC 3.0 for Digital Radio</a:t>
                      </a:r>
                      <a:endParaRPr lang="en-US" sz="1800" b="1">
                        <a:latin typeface="+mn-lt"/>
                      </a:endParaRPr>
                    </a:p>
                  </a:txBody>
                  <a:tcPr/>
                </a:tc>
                <a:tc>
                  <a:txBody>
                    <a:bodyPr/>
                    <a:lstStyle/>
                    <a:p>
                      <a:pPr marL="285750" indent="-285750">
                        <a:buFont typeface="Wingdings" panose="05000000000000000000" pitchFamily="2" charset="2"/>
                        <a:buChar char="§"/>
                      </a:pPr>
                      <a:r>
                        <a:rPr lang="en-US" sz="1800">
                          <a:effectLst/>
                        </a:rPr>
                        <a:t>Enhanced Audio Quality</a:t>
                      </a:r>
                    </a:p>
                    <a:p>
                      <a:pPr marL="285750" indent="-285750">
                        <a:buFont typeface="Wingdings" panose="05000000000000000000" pitchFamily="2" charset="2"/>
                        <a:buChar char="§"/>
                      </a:pPr>
                      <a:r>
                        <a:rPr lang="en-US" sz="1800">
                          <a:effectLst/>
                        </a:rPr>
                        <a:t>Additional Interactive Features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Data Transmission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Internet integration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Personalized content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Targeted advertising</a:t>
                      </a:r>
                      <a:endParaRPr lang="en-US" sz="1800">
                        <a:effectLst/>
                        <a:latin typeface="Helvetica Neue" panose="02000503000000020004" pitchFamily="2" charset="0"/>
                      </a:endParaRPr>
                    </a:p>
                  </a:txBody>
                  <a:tcPr/>
                </a:tc>
                <a:tc>
                  <a:txBody>
                    <a:bodyPr/>
                    <a:lstStyle/>
                    <a:p>
                      <a:pPr marL="285750" indent="-285750">
                        <a:buFont typeface="Wingdings" panose="05000000000000000000" pitchFamily="2" charset="2"/>
                        <a:buChar char="§"/>
                      </a:pPr>
                      <a:r>
                        <a:rPr lang="en-US" sz="1800">
                          <a:effectLst/>
                        </a:rPr>
                        <a:t>Hardware Compatibility</a:t>
                      </a:r>
                    </a:p>
                    <a:p>
                      <a:pPr marL="285750" indent="-285750">
                        <a:buFont typeface="Wingdings" panose="05000000000000000000" pitchFamily="2" charset="2"/>
                        <a:buChar char="§"/>
                      </a:pPr>
                      <a:r>
                        <a:rPr lang="en-US" sz="1800">
                          <a:effectLst/>
                        </a:rPr>
                        <a:t>Transition Costs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Coverage</a:t>
                      </a:r>
                      <a:endParaRPr lang="en-US" sz="1800">
                        <a:effectLst/>
                        <a:latin typeface="Helvetica Neue" panose="02000503000000020004" pitchFamily="2" charset="0"/>
                      </a:endParaRPr>
                    </a:p>
                  </a:txBody>
                  <a:tcPr/>
                </a:tc>
                <a:extLst>
                  <a:ext uri="{0D108BD9-81ED-4DB2-BD59-A6C34878D82A}">
                    <a16:rowId xmlns:a16="http://schemas.microsoft.com/office/drawing/2014/main" val="315729587"/>
                  </a:ext>
                </a:extLst>
              </a:tr>
              <a:tr h="151945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a:t>Leveraging ATSC 3.0 for Radio Distribution </a:t>
                      </a:r>
                    </a:p>
                    <a:p>
                      <a:pPr algn="ctr"/>
                      <a:endParaRPr lang="en-US" sz="1800" b="1">
                        <a:latin typeface="+mn-lt"/>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Opportunity to distribute radio content via ATSC 3.0 alongside TV broadcasts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Increased public awareness and accessibility to radio services through TVs, mobile devices, and connected cars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Enhanced audio quality and data capabilities</a:t>
                      </a:r>
                      <a:endParaRPr lang="en-US" sz="1800">
                        <a:effectLst/>
                        <a:latin typeface="+mn-lt"/>
                        <a:ea typeface="Times New Roman" panose="02020603050405020304" pitchFamily="18" charset="0"/>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Additional technical infrastructure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Collaborative efforts required with TV broadcasters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a:effectLst/>
                        </a:rPr>
                        <a:t>Potential regulatory considerations and licensing requirements</a:t>
                      </a:r>
                      <a:endParaRPr lang="en-US" sz="1800">
                        <a:effectLst/>
                        <a:latin typeface="+mn-lt"/>
                        <a:ea typeface="Times New Roman" panose="02020603050405020304" pitchFamily="18" charset="0"/>
                      </a:endParaRPr>
                    </a:p>
                  </a:txBody>
                  <a:tcPr/>
                </a:tc>
                <a:extLst>
                  <a:ext uri="{0D108BD9-81ED-4DB2-BD59-A6C34878D82A}">
                    <a16:rowId xmlns:a16="http://schemas.microsoft.com/office/drawing/2014/main" val="3499944513"/>
                  </a:ext>
                </a:extLst>
              </a:tr>
            </a:tbl>
          </a:graphicData>
        </a:graphic>
      </p:graphicFrame>
      <p:sp>
        <p:nvSpPr>
          <p:cNvPr id="4" name="Slide Number Placeholder 3">
            <a:extLst>
              <a:ext uri="{FF2B5EF4-FFF2-40B4-BE49-F238E27FC236}">
                <a16:creationId xmlns:a16="http://schemas.microsoft.com/office/drawing/2014/main" id="{C3245DC4-60C9-A47A-BC8D-AE79CD0D48E3}"/>
              </a:ext>
            </a:extLst>
          </p:cNvPr>
          <p:cNvSpPr>
            <a:spLocks noGrp="1"/>
          </p:cNvSpPr>
          <p:nvPr>
            <p:ph type="sldNum" sz="quarter" idx="12"/>
          </p:nvPr>
        </p:nvSpPr>
        <p:spPr/>
        <p:txBody>
          <a:bodyPr/>
          <a:lstStyle/>
          <a:p>
            <a:fld id="{8FCC257D-A786-9244-9E17-CE618C8B9275}" type="slidenum">
              <a:rPr lang="en-US" smtClean="0"/>
              <a:pPr/>
              <a:t>86</a:t>
            </a:fld>
            <a:endParaRPr lang="en-US"/>
          </a:p>
        </p:txBody>
      </p:sp>
    </p:spTree>
    <p:extLst>
      <p:ext uri="{BB962C8B-B14F-4D97-AF65-F5344CB8AC3E}">
        <p14:creationId xmlns:p14="http://schemas.microsoft.com/office/powerpoint/2010/main" val="127636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linds(horizontal)">
                                      <p:cBhvr>
                                        <p:cTn id="7" dur="500"/>
                                        <p:tgtEl>
                                          <p:spTgt spid="17410"/>
                                        </p:tgtEl>
                                      </p:cBhvr>
                                    </p:animEffect>
                                  </p:childTnLst>
                                </p:cTn>
                              </p:par>
                            </p:childTnLst>
                          </p:cTn>
                        </p:par>
                        <p:par>
                          <p:cTn id="8" fill="hold">
                            <p:stCondLst>
                              <p:cond delay="500"/>
                            </p:stCondLst>
                            <p:childTnLst>
                              <p:par>
                                <p:cTn id="9" presetID="3" presetClass="entr" presetSubtype="1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A83406-E90A-D061-6336-3952B3DF5A11}"/>
              </a:ext>
            </a:extLst>
          </p:cNvPr>
          <p:cNvSpPr>
            <a:spLocks noGrp="1"/>
          </p:cNvSpPr>
          <p:nvPr>
            <p:ph type="title"/>
          </p:nvPr>
        </p:nvSpPr>
        <p:spPr/>
        <p:txBody>
          <a:bodyPr>
            <a:normAutofit/>
          </a:bodyPr>
          <a:lstStyle/>
          <a:p>
            <a:r>
              <a:rPr lang="en-US"/>
              <a:t>Augmenting AM/FM with HD Radio</a:t>
            </a:r>
          </a:p>
        </p:txBody>
      </p:sp>
      <p:pic>
        <p:nvPicPr>
          <p:cNvPr id="3074" name="Picture 2" descr="HD Radio Logo">
            <a:extLst>
              <a:ext uri="{FF2B5EF4-FFF2-40B4-BE49-F238E27FC236}">
                <a16:creationId xmlns:a16="http://schemas.microsoft.com/office/drawing/2014/main" id="{95AC409D-A500-87D6-699B-89A2382B4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4" y="1508759"/>
            <a:ext cx="10744115" cy="38506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2">
            <a:extLst>
              <a:ext uri="{FF2B5EF4-FFF2-40B4-BE49-F238E27FC236}">
                <a16:creationId xmlns:a16="http://schemas.microsoft.com/office/drawing/2014/main" id="{15272C38-DBF0-9695-DA34-AD52FBEF0466}"/>
              </a:ext>
            </a:extLst>
          </p:cNvPr>
          <p:cNvGraphicFramePr>
            <a:graphicFrameLocks noGrp="1"/>
          </p:cNvGraphicFramePr>
          <p:nvPr>
            <p:extLst>
              <p:ext uri="{D42A27DB-BD31-4B8C-83A1-F6EECF244321}">
                <p14:modId xmlns:p14="http://schemas.microsoft.com/office/powerpoint/2010/main" val="2386109216"/>
              </p:ext>
            </p:extLst>
          </p:nvPr>
        </p:nvGraphicFramePr>
        <p:xfrm>
          <a:off x="738188" y="1498552"/>
          <a:ext cx="10715628" cy="3860896"/>
        </p:xfrm>
        <a:graphic>
          <a:graphicData uri="http://schemas.openxmlformats.org/drawingml/2006/table">
            <a:tbl>
              <a:tblPr firstRow="1" bandRow="1">
                <a:tableStyleId>{22838BEF-8BB2-4498-84A7-C5851F593DF1}</a:tableStyleId>
              </a:tblPr>
              <a:tblGrid>
                <a:gridCol w="2275356">
                  <a:extLst>
                    <a:ext uri="{9D8B030D-6E8A-4147-A177-3AD203B41FA5}">
                      <a16:colId xmlns:a16="http://schemas.microsoft.com/office/drawing/2014/main" val="4202913248"/>
                    </a:ext>
                  </a:extLst>
                </a:gridCol>
                <a:gridCol w="4316650">
                  <a:extLst>
                    <a:ext uri="{9D8B030D-6E8A-4147-A177-3AD203B41FA5}">
                      <a16:colId xmlns:a16="http://schemas.microsoft.com/office/drawing/2014/main" val="2170818680"/>
                    </a:ext>
                  </a:extLst>
                </a:gridCol>
                <a:gridCol w="4123622">
                  <a:extLst>
                    <a:ext uri="{9D8B030D-6E8A-4147-A177-3AD203B41FA5}">
                      <a16:colId xmlns:a16="http://schemas.microsoft.com/office/drawing/2014/main" val="1101530364"/>
                    </a:ext>
                  </a:extLst>
                </a:gridCol>
              </a:tblGrid>
              <a:tr h="909049">
                <a:tc>
                  <a:txBody>
                    <a:bodyPr/>
                    <a:lstStyle/>
                    <a:p>
                      <a:endParaRPr lang="en-US" sz="1800"/>
                    </a:p>
                  </a:txBody>
                  <a:tcPr/>
                </a:tc>
                <a:tc>
                  <a:txBody>
                    <a:bodyPr/>
                    <a:lstStyle/>
                    <a:p>
                      <a:pPr algn="ctr"/>
                      <a:r>
                        <a:rPr lang="en-US" sz="1800"/>
                        <a:t>Pros </a:t>
                      </a:r>
                    </a:p>
                  </a:txBody>
                  <a:tcPr/>
                </a:tc>
                <a:tc>
                  <a:txBody>
                    <a:bodyPr/>
                    <a:lstStyle/>
                    <a:p>
                      <a:pPr algn="ctr"/>
                      <a:r>
                        <a:rPr lang="en-US" sz="1800"/>
                        <a:t>Cons</a:t>
                      </a:r>
                    </a:p>
                  </a:txBody>
                  <a:tcPr/>
                </a:tc>
                <a:extLst>
                  <a:ext uri="{0D108BD9-81ED-4DB2-BD59-A6C34878D82A}">
                    <a16:rowId xmlns:a16="http://schemas.microsoft.com/office/drawing/2014/main" val="2008512326"/>
                  </a:ext>
                </a:extLst>
              </a:tr>
              <a:tr h="2951847">
                <a:tc>
                  <a:txBody>
                    <a:bodyPr/>
                    <a:lstStyle/>
                    <a:p>
                      <a:pPr algn="ctr"/>
                      <a:r>
                        <a:rPr lang="en-US" sz="1800" b="1"/>
                        <a:t>Augmenting AM/FM Broadcasts with </a:t>
                      </a:r>
                    </a:p>
                    <a:p>
                      <a:pPr algn="ctr"/>
                      <a:r>
                        <a:rPr lang="en-US" sz="1800" b="1"/>
                        <a:t>HD Radio</a:t>
                      </a:r>
                      <a:endParaRPr lang="en-US" sz="1800" b="1">
                        <a:latin typeface="+mn-lt"/>
                      </a:endParaRPr>
                    </a:p>
                  </a:txBody>
                  <a:tcPr/>
                </a:tc>
                <a:tc>
                  <a:txBody>
                    <a:bodyPr/>
                    <a:lstStyle/>
                    <a:p>
                      <a:pPr marL="342900" indent="-342900">
                        <a:buFont typeface="Wingdings" panose="05000000000000000000" pitchFamily="2" charset="2"/>
                        <a:buChar char="§"/>
                      </a:pPr>
                      <a:r>
                        <a:rPr lang="en-US" sz="1800">
                          <a:effectLst/>
                        </a:rPr>
                        <a:t>Improved audio quality</a:t>
                      </a:r>
                    </a:p>
                    <a:p>
                      <a:pPr marL="342900" indent="-342900">
                        <a:buFont typeface="Wingdings" panose="05000000000000000000" pitchFamily="2" charset="2"/>
                        <a:buChar char="§"/>
                      </a:pPr>
                      <a:r>
                        <a:rPr lang="en-US" sz="1800">
                          <a:effectLst/>
                        </a:rPr>
                        <a:t>Additional content</a:t>
                      </a:r>
                    </a:p>
                    <a:p>
                      <a:pPr marL="342900" indent="-342900">
                        <a:buFont typeface="Wingdings" panose="05000000000000000000" pitchFamily="2" charset="2"/>
                        <a:buChar char="§"/>
                      </a:pPr>
                      <a:r>
                        <a:rPr lang="en-US" sz="1800">
                          <a:effectLst/>
                        </a:rPr>
                        <a:t>Artist and song information</a:t>
                      </a:r>
                    </a:p>
                    <a:p>
                      <a:pPr marL="342900" indent="-342900">
                        <a:buFont typeface="Wingdings" panose="05000000000000000000" pitchFamily="2" charset="2"/>
                        <a:buChar char="§"/>
                      </a:pPr>
                      <a:r>
                        <a:rPr lang="en-US" sz="1800">
                          <a:effectLst/>
                        </a:rPr>
                        <a:t>Enhanced reception</a:t>
                      </a:r>
                    </a:p>
                    <a:p>
                      <a:pPr marL="342900" indent="-342900">
                        <a:buFont typeface="Wingdings" panose="05000000000000000000" pitchFamily="2" charset="2"/>
                        <a:buChar char="§"/>
                      </a:pPr>
                      <a:r>
                        <a:rPr lang="en-US" sz="1800">
                          <a:effectLst/>
                        </a:rPr>
                        <a:t>Enhanced emergency messaging</a:t>
                      </a:r>
                    </a:p>
                    <a:p>
                      <a:pPr marL="342900" indent="-342900">
                        <a:buFont typeface="Wingdings" panose="05000000000000000000" pitchFamily="2" charset="2"/>
                        <a:buChar char="§"/>
                      </a:pPr>
                      <a:r>
                        <a:rPr lang="en-US" sz="1800">
                          <a:effectLst/>
                        </a:rPr>
                        <a:t>Multicasting</a:t>
                      </a:r>
                      <a:endParaRPr lang="en-US" sz="1800">
                        <a:effectLst/>
                        <a:latin typeface="+mn-lt"/>
                      </a:endParaRPr>
                    </a:p>
                  </a:txBody>
                  <a:tcPr/>
                </a:tc>
                <a:tc>
                  <a:txBody>
                    <a:bodyPr/>
                    <a:lstStyle/>
                    <a:p>
                      <a:pPr marL="342900" marR="0" indent="-342900">
                        <a:spcBef>
                          <a:spcPts val="0"/>
                        </a:spcBef>
                        <a:spcAft>
                          <a:spcPts val="0"/>
                        </a:spcAft>
                        <a:buFont typeface="Wingdings" panose="05000000000000000000" pitchFamily="2" charset="2"/>
                        <a:buChar char="§"/>
                      </a:pPr>
                      <a:r>
                        <a:rPr lang="en-US" sz="1800">
                          <a:effectLst/>
                        </a:rPr>
                        <a:t>Limited availability</a:t>
                      </a:r>
                    </a:p>
                    <a:p>
                      <a:pPr marL="342900" marR="0" indent="-342900">
                        <a:spcBef>
                          <a:spcPts val="0"/>
                        </a:spcBef>
                        <a:spcAft>
                          <a:spcPts val="0"/>
                        </a:spcAft>
                        <a:buFont typeface="Wingdings" panose="05000000000000000000" pitchFamily="2" charset="2"/>
                        <a:buChar char="§"/>
                      </a:pPr>
                      <a:r>
                        <a:rPr lang="en-US" sz="1800">
                          <a:effectLst/>
                        </a:rPr>
                        <a:t>Cost of receivers</a:t>
                      </a:r>
                    </a:p>
                    <a:p>
                      <a:pPr marL="342900" marR="0" indent="-342900">
                        <a:spcBef>
                          <a:spcPts val="0"/>
                        </a:spcBef>
                        <a:spcAft>
                          <a:spcPts val="0"/>
                        </a:spcAft>
                        <a:buFont typeface="Wingdings" panose="05000000000000000000" pitchFamily="2" charset="2"/>
                        <a:buChar char="§"/>
                      </a:pPr>
                      <a:r>
                        <a:rPr lang="en-US" sz="1800">
                          <a:effectLst/>
                        </a:rPr>
                        <a:t>Transition challenges</a:t>
                      </a:r>
                    </a:p>
                    <a:p>
                      <a:pPr marL="342900" marR="0" indent="-342900">
                        <a:spcBef>
                          <a:spcPts val="0"/>
                        </a:spcBef>
                        <a:spcAft>
                          <a:spcPts val="0"/>
                        </a:spcAft>
                        <a:buFont typeface="Wingdings" panose="05000000000000000000" pitchFamily="2" charset="2"/>
                        <a:buChar char="§"/>
                      </a:pPr>
                      <a:r>
                        <a:rPr lang="en-US" sz="1800">
                          <a:effectLst/>
                        </a:rPr>
                        <a:t>Bandwidth limitations</a:t>
                      </a:r>
                    </a:p>
                    <a:p>
                      <a:pPr marL="342900" marR="0" indent="-342900">
                        <a:spcBef>
                          <a:spcPts val="0"/>
                        </a:spcBef>
                        <a:spcAft>
                          <a:spcPts val="0"/>
                        </a:spcAft>
                        <a:buFont typeface="Wingdings" panose="05000000000000000000" pitchFamily="2" charset="2"/>
                        <a:buChar char="§"/>
                      </a:pPr>
                      <a:r>
                        <a:rPr lang="en-US" sz="1800">
                          <a:effectLst/>
                        </a:rPr>
                        <a:t>Dependency on technology</a:t>
                      </a:r>
                    </a:p>
                    <a:p>
                      <a:pPr marL="342900" marR="0" indent="-342900">
                        <a:spcBef>
                          <a:spcPts val="0"/>
                        </a:spcBef>
                        <a:spcAft>
                          <a:spcPts val="0"/>
                        </a:spcAft>
                        <a:buFont typeface="Wingdings" panose="05000000000000000000" pitchFamily="2" charset="2"/>
                        <a:buChar char="§"/>
                      </a:pPr>
                      <a:r>
                        <a:rPr lang="en-US" sz="1800">
                          <a:effectLst/>
                        </a:rPr>
                        <a:t>Listeners must have an HD-capable radio</a:t>
                      </a:r>
                      <a:endParaRPr lang="en-US" sz="1800">
                        <a:effectLst/>
                        <a:latin typeface="+mn-lt"/>
                      </a:endParaRPr>
                    </a:p>
                  </a:txBody>
                  <a:tcPr/>
                </a:tc>
                <a:extLst>
                  <a:ext uri="{0D108BD9-81ED-4DB2-BD59-A6C34878D82A}">
                    <a16:rowId xmlns:a16="http://schemas.microsoft.com/office/drawing/2014/main" val="3102516639"/>
                  </a:ext>
                </a:extLst>
              </a:tr>
            </a:tbl>
          </a:graphicData>
        </a:graphic>
      </p:graphicFrame>
      <p:sp>
        <p:nvSpPr>
          <p:cNvPr id="8" name="Slide Number Placeholder 7">
            <a:extLst>
              <a:ext uri="{FF2B5EF4-FFF2-40B4-BE49-F238E27FC236}">
                <a16:creationId xmlns:a16="http://schemas.microsoft.com/office/drawing/2014/main" id="{C2CA5B5F-FB4C-C1A8-9926-59EF1AE081FF}"/>
              </a:ext>
            </a:extLst>
          </p:cNvPr>
          <p:cNvSpPr>
            <a:spLocks noGrp="1"/>
          </p:cNvSpPr>
          <p:nvPr>
            <p:ph type="sldNum" sz="quarter" idx="12"/>
          </p:nvPr>
        </p:nvSpPr>
        <p:spPr/>
        <p:txBody>
          <a:bodyPr/>
          <a:lstStyle/>
          <a:p>
            <a:fld id="{8FCC257D-A786-9244-9E17-CE618C8B9275}" type="slidenum">
              <a:rPr lang="en-US" smtClean="0"/>
              <a:pPr/>
              <a:t>87</a:t>
            </a:fld>
            <a:endParaRPr lang="en-US"/>
          </a:p>
        </p:txBody>
      </p:sp>
    </p:spTree>
    <p:extLst>
      <p:ext uri="{BB962C8B-B14F-4D97-AF65-F5344CB8AC3E}">
        <p14:creationId xmlns:p14="http://schemas.microsoft.com/office/powerpoint/2010/main" val="128123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Autofit/>
          </a:bodyPr>
          <a:lstStyle/>
          <a:p>
            <a:r>
              <a:rPr lang="en-US"/>
              <a:t>Radio Station Equipment</a:t>
            </a:r>
          </a:p>
        </p:txBody>
      </p:sp>
      <p:pic>
        <p:nvPicPr>
          <p:cNvPr id="8" name="Picture 2" descr="Splash Image, bottom-up view of an antenna tower." hidden="1">
            <a:extLst>
              <a:ext uri="{FF2B5EF4-FFF2-40B4-BE49-F238E27FC236}">
                <a16:creationId xmlns:a16="http://schemas.microsoft.com/office/drawing/2014/main" id="{0E4E818D-D374-9668-568C-41E1C5D673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052638" y="1662906"/>
            <a:ext cx="8086725" cy="3829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centive Auction Splash Image - picture of a cell tower and tree" hidden="1">
            <a:extLst>
              <a:ext uri="{FF2B5EF4-FFF2-40B4-BE49-F238E27FC236}">
                <a16:creationId xmlns:a16="http://schemas.microsoft.com/office/drawing/2014/main" id="{52A3C654-B72C-AA58-5687-B181CAF09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808" y="1498552"/>
            <a:ext cx="8144383" cy="39934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10F73986-88C1-02C9-3C40-D7FAC9A25BA8}"/>
              </a:ext>
            </a:extLst>
          </p:cNvPr>
          <p:cNvGraphicFramePr>
            <a:graphicFrameLocks noGrp="1"/>
          </p:cNvGraphicFramePr>
          <p:nvPr>
            <p:extLst>
              <p:ext uri="{D42A27DB-BD31-4B8C-83A1-F6EECF244321}">
                <p14:modId xmlns:p14="http://schemas.microsoft.com/office/powerpoint/2010/main" val="3271534622"/>
              </p:ext>
            </p:extLst>
          </p:nvPr>
        </p:nvGraphicFramePr>
        <p:xfrm>
          <a:off x="738188" y="1460500"/>
          <a:ext cx="10715627" cy="3099782"/>
        </p:xfrm>
        <a:graphic>
          <a:graphicData uri="http://schemas.openxmlformats.org/drawingml/2006/table">
            <a:tbl>
              <a:tblPr firstRow="1" bandRow="1">
                <a:tableStyleId>{22838BEF-8BB2-4498-84A7-C5851F593DF1}</a:tableStyleId>
              </a:tblPr>
              <a:tblGrid>
                <a:gridCol w="3571876">
                  <a:extLst>
                    <a:ext uri="{9D8B030D-6E8A-4147-A177-3AD203B41FA5}">
                      <a16:colId xmlns:a16="http://schemas.microsoft.com/office/drawing/2014/main" val="927261943"/>
                    </a:ext>
                  </a:extLst>
                </a:gridCol>
                <a:gridCol w="3216697">
                  <a:extLst>
                    <a:ext uri="{9D8B030D-6E8A-4147-A177-3AD203B41FA5}">
                      <a16:colId xmlns:a16="http://schemas.microsoft.com/office/drawing/2014/main" val="4256533393"/>
                    </a:ext>
                  </a:extLst>
                </a:gridCol>
                <a:gridCol w="3927054">
                  <a:extLst>
                    <a:ext uri="{9D8B030D-6E8A-4147-A177-3AD203B41FA5}">
                      <a16:colId xmlns:a16="http://schemas.microsoft.com/office/drawing/2014/main" val="1184343350"/>
                    </a:ext>
                  </a:extLst>
                </a:gridCol>
              </a:tblGrid>
              <a:tr h="349198">
                <a:tc>
                  <a:txBody>
                    <a:bodyPr/>
                    <a:lstStyle/>
                    <a:p>
                      <a:r>
                        <a:rPr lang="en-US" sz="1800" b="1"/>
                        <a:t>Transmitter and Antenna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Digital Audio Processor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HD Radio Encoder/Decoder</a:t>
                      </a:r>
                    </a:p>
                  </a:txBody>
                  <a:tcPr/>
                </a:tc>
                <a:extLst>
                  <a:ext uri="{0D108BD9-81ED-4DB2-BD59-A6C34878D82A}">
                    <a16:rowId xmlns:a16="http://schemas.microsoft.com/office/drawing/2014/main" val="2129121992"/>
                  </a:ext>
                </a:extLst>
              </a:tr>
              <a:tr h="2734022">
                <a:tc>
                  <a:txBody>
                    <a:bodyPr/>
                    <a:lstStyle/>
                    <a:p>
                      <a:pPr marL="342900" indent="-342900">
                        <a:buFont typeface="Wingdings" panose="05000000000000000000" pitchFamily="2" charset="2"/>
                        <a:buChar char="§"/>
                      </a:pPr>
                      <a:r>
                        <a:rPr lang="en-US" sz="1800" b="0"/>
                        <a:t>New or replacement cost</a:t>
                      </a:r>
                    </a:p>
                    <a:p>
                      <a:pPr marL="342900" indent="-342900">
                        <a:buFont typeface="Wingdings" panose="05000000000000000000" pitchFamily="2" charset="2"/>
                        <a:buChar char="§"/>
                      </a:pPr>
                      <a:endParaRPr lang="en-US" sz="1800" b="0"/>
                    </a:p>
                    <a:p>
                      <a:pPr marL="342900" indent="-342900">
                        <a:buFont typeface="Wingdings" panose="05000000000000000000" pitchFamily="2" charset="2"/>
                        <a:buChar char="§"/>
                      </a:pPr>
                      <a:r>
                        <a:rPr lang="en-US" sz="1800" b="0"/>
                        <a:t>Ensure support for digital broadcasting</a:t>
                      </a:r>
                    </a:p>
                    <a:p>
                      <a:pPr marL="0" indent="0">
                        <a:buFont typeface="Wingdings" panose="05000000000000000000" pitchFamily="2" charset="2"/>
                        <a:buNone/>
                      </a:pPr>
                      <a:endParaRPr lang="en-US" sz="1800" b="0"/>
                    </a:p>
                    <a:p>
                      <a:pPr marL="342900" indent="-342900">
                        <a:buFont typeface="Wingdings" panose="05000000000000000000" pitchFamily="2" charset="2"/>
                        <a:buChar char="§"/>
                      </a:pPr>
                      <a:r>
                        <a:rPr lang="en-US" sz="1800" b="0"/>
                        <a:t>Antenna modification may be necessary</a:t>
                      </a:r>
                    </a:p>
                    <a:p>
                      <a:pPr marL="800100" lvl="1" indent="-342900">
                        <a:buFont typeface="Wingdings" panose="05000000000000000000" pitchFamily="2" charset="2"/>
                        <a:buChar char="§"/>
                      </a:pPr>
                      <a:r>
                        <a:rPr lang="en-US" sz="1800" b="0"/>
                        <a:t>Investigate creating a Master Antenna System</a:t>
                      </a:r>
                    </a:p>
                  </a:txBody>
                  <a:tcPr/>
                </a:tc>
                <a:tc>
                  <a:txBody>
                    <a:bodyPr/>
                    <a:lstStyle/>
                    <a:p>
                      <a:pPr marL="342900" indent="-342900">
                        <a:buFont typeface="Wingdings" panose="05000000000000000000" pitchFamily="2" charset="2"/>
                        <a:buChar char="§"/>
                      </a:pPr>
                      <a:r>
                        <a:rPr lang="en-US" sz="1800"/>
                        <a:t>Required for digital signal processing and audio encoding</a:t>
                      </a:r>
                    </a:p>
                    <a:p>
                      <a:pPr marL="342900" indent="-342900">
                        <a:buFont typeface="Wingdings" panose="05000000000000000000" pitchFamily="2" charset="2"/>
                        <a:buChar char="§"/>
                      </a:pPr>
                      <a:endParaRPr lang="en-US" sz="1800"/>
                    </a:p>
                    <a:p>
                      <a:pPr marL="342900" indent="-342900">
                        <a:buFont typeface="Wingdings" panose="05000000000000000000" pitchFamily="2" charset="2"/>
                        <a:buChar char="§"/>
                      </a:pPr>
                      <a:r>
                        <a:rPr lang="en-US" sz="1800"/>
                        <a:t>Cost depends on features and brand</a:t>
                      </a:r>
                    </a:p>
                    <a:p>
                      <a:pPr marL="285750" indent="-285750">
                        <a:buFont typeface="Arial" panose="020B0604020202020204" pitchFamily="34" charset="0"/>
                        <a:buChar char="•"/>
                      </a:pPr>
                      <a:endParaRPr lang="en-US" sz="1800"/>
                    </a:p>
                  </a:txBody>
                  <a:tcPr/>
                </a:tc>
                <a:tc>
                  <a:txBody>
                    <a:bodyPr/>
                    <a:lstStyle/>
                    <a:p>
                      <a:pPr marL="342900" indent="-342900">
                        <a:buFont typeface="Wingdings" panose="05000000000000000000" pitchFamily="2" charset="2"/>
                        <a:buChar char="§"/>
                      </a:pPr>
                      <a:r>
                        <a:rPr lang="en-US" sz="1800"/>
                        <a:t>Essential for HD Radio implementation</a:t>
                      </a:r>
                    </a:p>
                    <a:p>
                      <a:pPr marL="342900" indent="-342900">
                        <a:buFont typeface="Wingdings" panose="05000000000000000000" pitchFamily="2" charset="2"/>
                        <a:buChar char="§"/>
                      </a:pPr>
                      <a:endParaRPr lang="en-US" sz="1800"/>
                    </a:p>
                    <a:p>
                      <a:pPr marL="342900" indent="-342900">
                        <a:buFont typeface="Wingdings" panose="05000000000000000000" pitchFamily="2" charset="2"/>
                        <a:buChar char="§"/>
                      </a:pPr>
                      <a:r>
                        <a:rPr lang="en-US" sz="1800"/>
                        <a:t>Consider the cost of purchasing or upgrading existing encoders/decoders, importer/exporter, exciters</a:t>
                      </a:r>
                    </a:p>
                    <a:p>
                      <a:pPr marL="285750" indent="-285750">
                        <a:buFont typeface="Arial" panose="020B0604020202020204" pitchFamily="34" charset="0"/>
                        <a:buChar char="•"/>
                      </a:pPr>
                      <a:endParaRPr lang="en-US" sz="1800"/>
                    </a:p>
                  </a:txBody>
                  <a:tcPr/>
                </a:tc>
                <a:extLst>
                  <a:ext uri="{0D108BD9-81ED-4DB2-BD59-A6C34878D82A}">
                    <a16:rowId xmlns:a16="http://schemas.microsoft.com/office/drawing/2014/main" val="1839636999"/>
                  </a:ext>
                </a:extLst>
              </a:tr>
            </a:tbl>
          </a:graphicData>
        </a:graphic>
      </p:graphicFrame>
      <p:sp>
        <p:nvSpPr>
          <p:cNvPr id="3" name="Rectangle 2">
            <a:extLst>
              <a:ext uri="{FF2B5EF4-FFF2-40B4-BE49-F238E27FC236}">
                <a16:creationId xmlns:a16="http://schemas.microsoft.com/office/drawing/2014/main" id="{F3317A84-88A6-3175-B030-110CDB83DD6D}"/>
              </a:ext>
            </a:extLst>
          </p:cNvPr>
          <p:cNvSpPr/>
          <p:nvPr/>
        </p:nvSpPr>
        <p:spPr>
          <a:xfrm>
            <a:off x="726309" y="4809505"/>
            <a:ext cx="10715627" cy="7745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ea typeface="Source Sans Pro" panose="020B0503030403020204" pitchFamily="34" charset="0"/>
              </a:rPr>
              <a:t>Consider:  </a:t>
            </a:r>
            <a:r>
              <a:rPr lang="en-US" sz="2000">
                <a:solidFill>
                  <a:schemeClr val="bg1"/>
                </a:solidFill>
                <a:ea typeface="Source Sans Pro" panose="020B0503030403020204" pitchFamily="34" charset="0"/>
              </a:rPr>
              <a:t>What equipment is needed to address HD Radio upgrades, transmission power and reception challenges for your station?</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88</a:t>
            </a:fld>
            <a:endParaRPr lang="en-US"/>
          </a:p>
        </p:txBody>
      </p:sp>
    </p:spTree>
    <p:extLst>
      <p:ext uri="{BB962C8B-B14F-4D97-AF65-F5344CB8AC3E}">
        <p14:creationId xmlns:p14="http://schemas.microsoft.com/office/powerpoint/2010/main" val="1309763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Studio Equipment Upgrades</a:t>
            </a:r>
          </a:p>
        </p:txBody>
      </p:sp>
      <p:pic>
        <p:nvPicPr>
          <p:cNvPr id="13314" name="Picture 2" descr="Harris automation system used at the former WWJQ (now WPNW) in 1993" hidden="1">
            <a:extLst>
              <a:ext uri="{FF2B5EF4-FFF2-40B4-BE49-F238E27FC236}">
                <a16:creationId xmlns:a16="http://schemas.microsoft.com/office/drawing/2014/main" id="{C2D3FE4F-994C-3439-EA63-814288A68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408" y="1428742"/>
            <a:ext cx="3321791" cy="44995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2A9D1DB7-5D4C-45A9-A5D7-DA4A45498FC7}"/>
              </a:ext>
            </a:extLst>
          </p:cNvPr>
          <p:cNvGraphicFramePr>
            <a:graphicFrameLocks noGrp="1"/>
          </p:cNvGraphicFramePr>
          <p:nvPr>
            <p:extLst>
              <p:ext uri="{D42A27DB-BD31-4B8C-83A1-F6EECF244321}">
                <p14:modId xmlns:p14="http://schemas.microsoft.com/office/powerpoint/2010/main" val="53219103"/>
              </p:ext>
            </p:extLst>
          </p:nvPr>
        </p:nvGraphicFramePr>
        <p:xfrm>
          <a:off x="1289154" y="2621792"/>
          <a:ext cx="9473784" cy="2926080"/>
        </p:xfrm>
        <a:graphic>
          <a:graphicData uri="http://schemas.openxmlformats.org/drawingml/2006/table">
            <a:tbl>
              <a:tblPr firstRow="1" bandRow="1">
                <a:tableStyleId>{22838BEF-8BB2-4498-84A7-C5851F593DF1}</a:tableStyleId>
              </a:tblPr>
              <a:tblGrid>
                <a:gridCol w="4984726">
                  <a:extLst>
                    <a:ext uri="{9D8B030D-6E8A-4147-A177-3AD203B41FA5}">
                      <a16:colId xmlns:a16="http://schemas.microsoft.com/office/drawing/2014/main" val="927261943"/>
                    </a:ext>
                  </a:extLst>
                </a:gridCol>
                <a:gridCol w="4489058">
                  <a:extLst>
                    <a:ext uri="{9D8B030D-6E8A-4147-A177-3AD203B41FA5}">
                      <a16:colId xmlns:a16="http://schemas.microsoft.com/office/drawing/2014/main" val="4256533393"/>
                    </a:ext>
                  </a:extLst>
                </a:gridCol>
              </a:tblGrid>
              <a:tr h="296620">
                <a:tc>
                  <a:txBody>
                    <a:bodyPr/>
                    <a:lstStyle/>
                    <a:p>
                      <a:r>
                        <a:rPr lang="en-US" sz="2000" b="1"/>
                        <a:t>Digital Audio Console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Automation System</a:t>
                      </a:r>
                    </a:p>
                  </a:txBody>
                  <a:tcPr/>
                </a:tc>
                <a:extLst>
                  <a:ext uri="{0D108BD9-81ED-4DB2-BD59-A6C34878D82A}">
                    <a16:rowId xmlns:a16="http://schemas.microsoft.com/office/drawing/2014/main" val="2129121992"/>
                  </a:ext>
                </a:extLst>
              </a:tr>
              <a:tr h="2217203">
                <a:tc>
                  <a:txBody>
                    <a:bodyPr/>
                    <a:lstStyle/>
                    <a:p>
                      <a:pPr marL="342900" indent="-342900">
                        <a:buFont typeface="Wingdings" panose="05000000000000000000" pitchFamily="2" charset="2"/>
                        <a:buChar char="§"/>
                      </a:pPr>
                      <a:r>
                        <a:rPr lang="en-US" sz="2000" b="0"/>
                        <a:t>Consider upgrading to a digital console to support digital signal processing and integration with digital platforms</a:t>
                      </a:r>
                    </a:p>
                    <a:p>
                      <a:pPr marL="342900" indent="-342900">
                        <a:buFont typeface="Wingdings" panose="05000000000000000000" pitchFamily="2" charset="2"/>
                        <a:buChar char="§"/>
                      </a:pPr>
                      <a:endParaRPr lang="en-US" sz="2000" b="0"/>
                    </a:p>
                    <a:p>
                      <a:pPr marL="342900" indent="-342900">
                        <a:buFont typeface="Wingdings" panose="05000000000000000000" pitchFamily="2" charset="2"/>
                        <a:buChar char="§"/>
                      </a:pPr>
                      <a:r>
                        <a:rPr lang="en-US" sz="2000" b="0"/>
                        <a:t>Costs vary based on the brand, features, and channel count</a:t>
                      </a:r>
                    </a:p>
                    <a:p>
                      <a:pPr marL="285750" indent="-285750">
                        <a:buFont typeface="Arial" panose="020B0604020202020204" pitchFamily="34" charset="0"/>
                        <a:buChar char="•"/>
                      </a:pPr>
                      <a:endParaRPr lang="en-US" sz="2000" b="0"/>
                    </a:p>
                  </a:txBody>
                  <a:tcPr/>
                </a:tc>
                <a:tc>
                  <a:txBody>
                    <a:bodyPr/>
                    <a:lstStyle/>
                    <a:p>
                      <a:pPr marL="342900" indent="-342900">
                        <a:buFont typeface="Wingdings" panose="05000000000000000000" pitchFamily="2" charset="2"/>
                        <a:buChar char="§"/>
                      </a:pPr>
                      <a:r>
                        <a:rPr lang="en-US" sz="2000"/>
                        <a:t>Evaluate if the existing automation system supports digital radio</a:t>
                      </a:r>
                    </a:p>
                    <a:p>
                      <a:pPr marL="342900" indent="-342900">
                        <a:buFont typeface="Wingdings" panose="05000000000000000000" pitchFamily="2" charset="2"/>
                        <a:buChar char="§"/>
                      </a:pPr>
                      <a:endParaRPr lang="en-US" sz="2000"/>
                    </a:p>
                    <a:p>
                      <a:pPr marL="342900" indent="-342900">
                        <a:buFont typeface="Wingdings" panose="05000000000000000000" pitchFamily="2" charset="2"/>
                        <a:buChar char="§"/>
                      </a:pPr>
                      <a:r>
                        <a:rPr lang="en-US" sz="2000"/>
                        <a:t>Budget for upgrading or replacing to ensure smooth integration and operation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txBody>
                  <a:tcPr/>
                </a:tc>
                <a:extLst>
                  <a:ext uri="{0D108BD9-81ED-4DB2-BD59-A6C34878D82A}">
                    <a16:rowId xmlns:a16="http://schemas.microsoft.com/office/drawing/2014/main" val="1839636999"/>
                  </a:ext>
                </a:extLst>
              </a:tr>
            </a:tbl>
          </a:graphicData>
        </a:graphic>
      </p:graphicFrame>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89</a:t>
            </a:fld>
            <a:endParaRPr lang="en-US"/>
          </a:p>
        </p:txBody>
      </p:sp>
      <p:sp>
        <p:nvSpPr>
          <p:cNvPr id="3" name="Rectangle 2">
            <a:extLst>
              <a:ext uri="{FF2B5EF4-FFF2-40B4-BE49-F238E27FC236}">
                <a16:creationId xmlns:a16="http://schemas.microsoft.com/office/drawing/2014/main" id="{5F4B85F3-8C31-F90E-BC8B-13107D815F89}"/>
              </a:ext>
            </a:extLst>
          </p:cNvPr>
          <p:cNvSpPr/>
          <p:nvPr/>
        </p:nvSpPr>
        <p:spPr>
          <a:xfrm>
            <a:off x="738189" y="1405548"/>
            <a:ext cx="10787109" cy="669741"/>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ea typeface="Source Sans Pro" panose="020B0503030403020204" pitchFamily="34" charset="0"/>
              </a:rPr>
              <a:t>Transition to Cloud-Based Services to potentially reduce costs of in-house equipment.</a:t>
            </a:r>
          </a:p>
        </p:txBody>
      </p:sp>
    </p:spTree>
    <p:extLst>
      <p:ext uri="{BB962C8B-B14F-4D97-AF65-F5344CB8AC3E}">
        <p14:creationId xmlns:p14="http://schemas.microsoft.com/office/powerpoint/2010/main" val="3513403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par>
                                <p:cTn id="12" presetID="10" presetClass="exit" presetSubtype="0" fill="hold" nodeType="withEffect">
                                  <p:stCondLst>
                                    <p:cond delay="0"/>
                                  </p:stCondLst>
                                  <p:childTnLst>
                                    <p:animEffect transition="out" filter="fade">
                                      <p:cBhvr>
                                        <p:cTn id="13" dur="500"/>
                                        <p:tgtEl>
                                          <p:spTgt spid="13314"/>
                                        </p:tgtEl>
                                      </p:cBhvr>
                                    </p:animEffect>
                                    <p:set>
                                      <p:cBhvr>
                                        <p:cTn id="14" dur="1" fill="hold">
                                          <p:stCondLst>
                                            <p:cond delay="4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iagram shows Alerting Authorities consisting of local agencies, state-wide agencies, tribal governments, territorial agencies, and federal agencies initiating requests through IPAWS OPEN to send alerts, warnings, and notifications via the Emergency Alert System, Wireless Emergency Alerts, NOAA Weather Radio, Internet-Based Services &amp; unique state and local alert systems.">
            <a:extLst>
              <a:ext uri="{FF2B5EF4-FFF2-40B4-BE49-F238E27FC236}">
                <a16:creationId xmlns:a16="http://schemas.microsoft.com/office/drawing/2014/main" id="{9374A907-D4E4-F34E-3B18-1E77EF136C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1" t="3121" r="1363" b="4020"/>
          <a:stretch/>
        </p:blipFill>
        <p:spPr bwMode="auto">
          <a:xfrm>
            <a:off x="795130" y="1439186"/>
            <a:ext cx="10715627" cy="43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0AA0429-FD5C-ADAC-5891-6B3E97388275}"/>
              </a:ext>
            </a:extLst>
          </p:cNvPr>
          <p:cNvSpPr/>
          <p:nvPr/>
        </p:nvSpPr>
        <p:spPr>
          <a:xfrm>
            <a:off x="10190375" y="0"/>
            <a:ext cx="2001625" cy="452440"/>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1: Introduction to IPAWS</a:t>
            </a:r>
          </a:p>
        </p:txBody>
      </p:sp>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IPAWS Architecture</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5160870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Data Services and Infrastructure</a:t>
            </a:r>
          </a:p>
        </p:txBody>
      </p:sp>
      <p:pic>
        <p:nvPicPr>
          <p:cNvPr id="14338" name="Picture 2" descr="Telecommunications equipment in one corner of a small data center. Contributed and licensed under the GFDL by the photographer, Gregory Maxwell. " hidden="1">
            <a:extLst>
              <a:ext uri="{FF2B5EF4-FFF2-40B4-BE49-F238E27FC236}">
                <a16:creationId xmlns:a16="http://schemas.microsoft.com/office/drawing/2014/main" id="{19283A15-623D-9AF7-6F3A-D4037FD8C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239" y="1336214"/>
            <a:ext cx="5846165" cy="4621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BDCC662D-28CA-0C32-2C94-5C4A42A0077F}"/>
              </a:ext>
            </a:extLst>
          </p:cNvPr>
          <p:cNvGraphicFramePr>
            <a:graphicFrameLocks noGrp="1"/>
          </p:cNvGraphicFramePr>
          <p:nvPr>
            <p:extLst>
              <p:ext uri="{D42A27DB-BD31-4B8C-83A1-F6EECF244321}">
                <p14:modId xmlns:p14="http://schemas.microsoft.com/office/powerpoint/2010/main" val="1434012743"/>
              </p:ext>
            </p:extLst>
          </p:nvPr>
        </p:nvGraphicFramePr>
        <p:xfrm>
          <a:off x="738188" y="1580420"/>
          <a:ext cx="10715627" cy="3969944"/>
        </p:xfrm>
        <a:graphic>
          <a:graphicData uri="http://schemas.openxmlformats.org/drawingml/2006/table">
            <a:tbl>
              <a:tblPr firstRow="1" bandRow="1">
                <a:tableStyleId>{22838BEF-8BB2-4498-84A7-C5851F593DF1}</a:tableStyleId>
              </a:tblPr>
              <a:tblGrid>
                <a:gridCol w="3571876">
                  <a:extLst>
                    <a:ext uri="{9D8B030D-6E8A-4147-A177-3AD203B41FA5}">
                      <a16:colId xmlns:a16="http://schemas.microsoft.com/office/drawing/2014/main" val="927261943"/>
                    </a:ext>
                  </a:extLst>
                </a:gridCol>
                <a:gridCol w="3216697">
                  <a:extLst>
                    <a:ext uri="{9D8B030D-6E8A-4147-A177-3AD203B41FA5}">
                      <a16:colId xmlns:a16="http://schemas.microsoft.com/office/drawing/2014/main" val="4256533393"/>
                    </a:ext>
                  </a:extLst>
                </a:gridCol>
                <a:gridCol w="3927054">
                  <a:extLst>
                    <a:ext uri="{9D8B030D-6E8A-4147-A177-3AD203B41FA5}">
                      <a16:colId xmlns:a16="http://schemas.microsoft.com/office/drawing/2014/main" val="1184343350"/>
                    </a:ext>
                  </a:extLst>
                </a:gridCol>
              </a:tblGrid>
              <a:tr h="447663">
                <a:tc>
                  <a:txBody>
                    <a:bodyPr/>
                    <a:lstStyle/>
                    <a:p>
                      <a:r>
                        <a:rPr lang="en-US" sz="1800" b="1"/>
                        <a:t>Data Server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Network Infrastructure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Cyber Security</a:t>
                      </a:r>
                    </a:p>
                  </a:txBody>
                  <a:tcPr/>
                </a:tc>
                <a:extLst>
                  <a:ext uri="{0D108BD9-81ED-4DB2-BD59-A6C34878D82A}">
                    <a16:rowId xmlns:a16="http://schemas.microsoft.com/office/drawing/2014/main" val="2129121992"/>
                  </a:ext>
                </a:extLst>
              </a:tr>
              <a:tr h="3522281">
                <a:tc>
                  <a:txBody>
                    <a:bodyPr/>
                    <a:lstStyle/>
                    <a:p>
                      <a:pPr marL="342900" indent="-342900">
                        <a:buFont typeface="Wingdings" panose="05000000000000000000" pitchFamily="2" charset="2"/>
                        <a:buChar char="§"/>
                      </a:pPr>
                      <a:r>
                        <a:rPr lang="en-US" sz="1800" b="0"/>
                        <a:t>Assess need for dedicated server to support additional digital services, such as transmitting song and artist information or emergency alerts</a:t>
                      </a:r>
                    </a:p>
                    <a:p>
                      <a:pPr marL="342900" indent="-342900">
                        <a:buFont typeface="Wingdings" panose="05000000000000000000" pitchFamily="2" charset="2"/>
                        <a:buChar char="§"/>
                      </a:pPr>
                      <a:endParaRPr lang="en-US" sz="1800" b="0"/>
                    </a:p>
                    <a:p>
                      <a:pPr marL="342900" indent="-342900">
                        <a:buFont typeface="Wingdings" panose="05000000000000000000" pitchFamily="2" charset="2"/>
                        <a:buChar char="§"/>
                      </a:pPr>
                      <a:r>
                        <a:rPr lang="en-US" sz="1800" b="0"/>
                        <a:t>Consider server costs and maintenance</a:t>
                      </a:r>
                    </a:p>
                  </a:txBody>
                  <a:tcPr/>
                </a:tc>
                <a:tc>
                  <a:txBody>
                    <a:bodyPr/>
                    <a:lstStyle/>
                    <a:p>
                      <a:pPr marL="342900" indent="-342900">
                        <a:buFont typeface="Wingdings" panose="05000000000000000000" pitchFamily="2" charset="2"/>
                        <a:buChar char="§"/>
                      </a:pPr>
                      <a:r>
                        <a:rPr lang="en-US" sz="1800"/>
                        <a:t>Evaluate the network infrastructure to accommodate the increased data and connectivity requirements of digital broadcasting</a:t>
                      </a:r>
                    </a:p>
                    <a:p>
                      <a:pPr marL="342900" indent="-342900">
                        <a:buFont typeface="Wingdings" panose="05000000000000000000" pitchFamily="2" charset="2"/>
                        <a:buChar char="§"/>
                      </a:pPr>
                      <a:endParaRPr lang="en-US" sz="1800"/>
                    </a:p>
                    <a:p>
                      <a:pPr marL="342900" indent="-342900">
                        <a:buFont typeface="Wingdings" panose="05000000000000000000" pitchFamily="2" charset="2"/>
                        <a:buChar char="§"/>
                      </a:pPr>
                      <a:r>
                        <a:rPr lang="en-US" sz="1800"/>
                        <a:t>Budget for any necessary upgrades</a:t>
                      </a:r>
                    </a:p>
                  </a:txBody>
                  <a:tcPr/>
                </a:tc>
                <a:tc>
                  <a:txBody>
                    <a:bodyPr/>
                    <a:lstStyle/>
                    <a:p>
                      <a:pPr marL="342900" indent="-342900">
                        <a:buFont typeface="Wingdings" panose="05000000000000000000" pitchFamily="2" charset="2"/>
                        <a:buChar char="§"/>
                      </a:pPr>
                      <a:r>
                        <a:rPr lang="en-US" sz="1800"/>
                        <a:t>Purchase equipment with highest level of network security</a:t>
                      </a:r>
                    </a:p>
                    <a:p>
                      <a:pPr marL="342900" indent="-342900">
                        <a:buFont typeface="Wingdings" panose="05000000000000000000" pitchFamily="2" charset="2"/>
                        <a:buChar char="§"/>
                      </a:pPr>
                      <a:endParaRPr lang="en-US" sz="1800"/>
                    </a:p>
                    <a:p>
                      <a:pPr marL="342900" indent="-342900">
                        <a:buFont typeface="Wingdings" panose="05000000000000000000" pitchFamily="2" charset="2"/>
                        <a:buChar char="§"/>
                      </a:pPr>
                      <a:r>
                        <a:rPr lang="en-US" sz="1800"/>
                        <a:t>Maintain education on cyber threats</a:t>
                      </a:r>
                    </a:p>
                    <a:p>
                      <a:pPr marL="342900" indent="-342900">
                        <a:buFont typeface="Wingdings" panose="05000000000000000000" pitchFamily="2" charset="2"/>
                        <a:buChar char="§"/>
                      </a:pPr>
                      <a:endParaRPr lang="en-US" sz="1800"/>
                    </a:p>
                    <a:p>
                      <a:pPr marL="342900" indent="-342900">
                        <a:buFont typeface="Wingdings" panose="05000000000000000000" pitchFamily="2" charset="2"/>
                        <a:buChar char="§"/>
                      </a:pPr>
                      <a:r>
                        <a:rPr lang="en-US" sz="1800"/>
                        <a:t>Budget for equipment maintenance and software upgrades</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endParaRPr lang="en-US" sz="1800"/>
                    </a:p>
                  </a:txBody>
                  <a:tcPr/>
                </a:tc>
                <a:extLst>
                  <a:ext uri="{0D108BD9-81ED-4DB2-BD59-A6C34878D82A}">
                    <a16:rowId xmlns:a16="http://schemas.microsoft.com/office/drawing/2014/main" val="1839636999"/>
                  </a:ext>
                </a:extLst>
              </a:tr>
            </a:tbl>
          </a:graphicData>
        </a:graphic>
      </p:graphicFrame>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90</a:t>
            </a:fld>
            <a:endParaRPr lang="en-US"/>
          </a:p>
        </p:txBody>
      </p:sp>
    </p:spTree>
    <p:extLst>
      <p:ext uri="{BB962C8B-B14F-4D97-AF65-F5344CB8AC3E}">
        <p14:creationId xmlns:p14="http://schemas.microsoft.com/office/powerpoint/2010/main" val="203167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14338"/>
                                        </p:tgtEl>
                                      </p:cBhvr>
                                    </p:animEffect>
                                    <p:set>
                                      <p:cBhvr>
                                        <p:cTn id="10" dur="1" fill="hold">
                                          <p:stCondLst>
                                            <p:cond delay="499"/>
                                          </p:stCondLst>
                                        </p:cTn>
                                        <p:tgtEl>
                                          <p:spTgt spid="14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DAC6A-721C-1E10-7967-B13D112AE20B}"/>
              </a:ext>
            </a:extLst>
          </p:cNvPr>
          <p:cNvSpPr/>
          <p:nvPr/>
        </p:nvSpPr>
        <p:spPr>
          <a:xfrm>
            <a:off x="6619773" y="1117997"/>
            <a:ext cx="5268383" cy="4167682"/>
          </a:xfrm>
          <a:prstGeom prst="rect">
            <a:avLst/>
          </a:prstGeom>
          <a:solidFill>
            <a:srgbClr val="CFD9EA"/>
          </a:solidFill>
          <a:ln w="19050" cap="flat" cmpd="sng" algn="ctr">
            <a:noFill/>
            <a:prstDash val="lgDash"/>
            <a:miter lim="800000"/>
          </a:ln>
          <a:effectLst/>
        </p:spPr>
        <p:txBody>
          <a:bodyPr rtlCol="0" anchor="t"/>
          <a:lstStyle/>
          <a:p>
            <a:pPr lvl="1" indent="-347472">
              <a:lnSpc>
                <a:spcPts val="2600"/>
              </a:lnSpc>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rPr>
              <a:t>Equipment Installation and Integration</a:t>
            </a:r>
          </a:p>
          <a:p>
            <a:pPr lvl="1" indent="-347472">
              <a:lnSpc>
                <a:spcPts val="2600"/>
              </a:lnSpc>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rPr>
              <a:t>Training and Staffing</a:t>
            </a:r>
          </a:p>
          <a:p>
            <a:pPr lvl="1" indent="-347472">
              <a:lnSpc>
                <a:spcPts val="2600"/>
              </a:lnSpc>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rPr>
              <a:t>Transmitter, Antenna, Control Systems</a:t>
            </a:r>
          </a:p>
          <a:p>
            <a:pPr lvl="1" indent="-347472">
              <a:lnSpc>
                <a:spcPts val="2600"/>
              </a:lnSpc>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rPr>
              <a:t>HD Radio Encoder/Decoder, Exciters</a:t>
            </a:r>
          </a:p>
          <a:p>
            <a:pPr lvl="1" indent="-347472">
              <a:lnSpc>
                <a:spcPts val="2600"/>
              </a:lnSpc>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rPr>
              <a:t>Digital Audio Systems and Consoles</a:t>
            </a:r>
          </a:p>
          <a:p>
            <a:pPr lvl="1" indent="-347472">
              <a:lnSpc>
                <a:spcPts val="2600"/>
              </a:lnSpc>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rPr>
              <a:t>Automation Systems</a:t>
            </a:r>
          </a:p>
          <a:p>
            <a:pPr lvl="1" indent="-347472">
              <a:lnSpc>
                <a:spcPts val="2600"/>
              </a:lnSpc>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rPr>
              <a:t>Data Center</a:t>
            </a:r>
          </a:p>
          <a:p>
            <a:pPr lvl="1" indent="-347472">
              <a:lnSpc>
                <a:spcPts val="2600"/>
              </a:lnSpc>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rPr>
              <a:t>Network Infrastructure</a:t>
            </a:r>
          </a:p>
          <a:p>
            <a:pPr lvl="1" indent="-347472">
              <a:lnSpc>
                <a:spcPts val="2600"/>
              </a:lnSpc>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rPr>
              <a:t>Cyber Security</a:t>
            </a:r>
          </a:p>
          <a:p>
            <a:pPr lvl="1" indent="-347472">
              <a:lnSpc>
                <a:spcPts val="2600"/>
              </a:lnSpc>
              <a:buFont typeface="Wingdings" panose="05000000000000000000" pitchFamily="2" charset="2"/>
              <a:buChar char="§"/>
              <a:defRPr/>
            </a:pPr>
            <a:r>
              <a:rPr lang="en-US" sz="2000">
                <a:solidFill>
                  <a:srgbClr val="000000"/>
                </a:solidFill>
                <a:latin typeface="Franklin Gothic Book" panose="020B0503020102020204"/>
                <a:ea typeface="Times New Roman" panose="02020603050405020304" pitchFamily="18" charset="0"/>
              </a:rPr>
              <a:t>Monitoring and Testing</a:t>
            </a:r>
            <a:endPar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endParaRPr>
          </a:p>
          <a:p>
            <a:pPr lvl="1" indent="-347472">
              <a:lnSpc>
                <a:spcPts val="2600"/>
              </a:lnSpc>
              <a:buFont typeface="Wingdings" panose="05000000000000000000" pitchFamily="2" charset="2"/>
              <a:buChar char="§"/>
              <a:defRPr/>
            </a:pPr>
            <a:r>
              <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rPr>
              <a:t>Potential New Audience Engagement and Alerting Opportunities!</a:t>
            </a:r>
            <a:r>
              <a:rPr lang="en-US" sz="2000">
                <a:solidFill>
                  <a:srgbClr val="000000"/>
                </a:solidFill>
                <a:latin typeface="Franklin Gothic Book" panose="020B0503020102020204"/>
                <a:ea typeface="Times New Roman" panose="02020603050405020304" pitchFamily="18" charset="0"/>
              </a:rPr>
              <a:t> </a:t>
            </a:r>
            <a:endParaRPr kumimoji="0" lang="en-US" sz="2000" b="0" i="0" u="none" strike="noStrike" kern="1200" cap="none" spc="0" normalizeH="0" baseline="0" noProof="0">
              <a:ln>
                <a:noFill/>
              </a:ln>
              <a:solidFill>
                <a:srgbClr val="000000"/>
              </a:solidFill>
              <a:effectLst/>
              <a:uLnTx/>
              <a:uFillTx/>
              <a:latin typeface="Franklin Gothic Book" panose="020B0503020102020204"/>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E3E3F"/>
              </a:solidFill>
              <a:effectLst/>
              <a:uLnTx/>
              <a:uFillTx/>
              <a:latin typeface="Franklin Gothic Book" panose="020B0503020102020204"/>
              <a:ea typeface="Source Sans Pro" panose="020B0503030403020204" pitchFamily="34" charset="0"/>
              <a:cs typeface="+mn-cs"/>
            </a:endParaRPr>
          </a:p>
        </p:txBody>
      </p:sp>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a:xfrm>
            <a:off x="6619773" y="374650"/>
            <a:ext cx="4833555" cy="743347"/>
          </a:xfrm>
        </p:spPr>
        <p:txBody>
          <a:bodyPr>
            <a:normAutofit/>
          </a:bodyPr>
          <a:lstStyle/>
          <a:p>
            <a:r>
              <a:rPr lang="en-US"/>
              <a:t>Cost Considerations</a:t>
            </a: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91</a:t>
            </a:fld>
            <a:endParaRPr lang="en-US"/>
          </a:p>
        </p:txBody>
      </p:sp>
    </p:spTree>
    <p:extLst>
      <p:ext uri="{BB962C8B-B14F-4D97-AF65-F5344CB8AC3E}">
        <p14:creationId xmlns:p14="http://schemas.microsoft.com/office/powerpoint/2010/main" val="3464798269"/>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Transitioning to Digital Radio: Use Case</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92</a:t>
            </a:fld>
            <a:endParaRPr lang="en-US"/>
          </a:p>
        </p:txBody>
      </p:sp>
      <p:pic>
        <p:nvPicPr>
          <p:cNvPr id="16" name="Picture 15" descr="Scaled and cropped image of WAMU-FM tower and facilities.">
            <a:extLst>
              <a:ext uri="{FF2B5EF4-FFF2-40B4-BE49-F238E27FC236}">
                <a16:creationId xmlns:a16="http://schemas.microsoft.com/office/drawing/2014/main" id="{CB7FB88E-1166-EFE4-FCDC-D2683F71AC4A}"/>
              </a:ext>
            </a:extLst>
          </p:cNvPr>
          <p:cNvPicPr>
            <a:picLocks noChangeAspect="1"/>
          </p:cNvPicPr>
          <p:nvPr/>
        </p:nvPicPr>
        <p:blipFill>
          <a:blip r:embed="rId3"/>
          <a:stretch>
            <a:fillRect/>
          </a:stretch>
        </p:blipFill>
        <p:spPr>
          <a:xfrm>
            <a:off x="738184" y="1434542"/>
            <a:ext cx="3998354" cy="4335637"/>
          </a:xfrm>
          <a:prstGeom prst="rect">
            <a:avLst/>
          </a:prstGeom>
        </p:spPr>
      </p:pic>
      <p:grpSp>
        <p:nvGrpSpPr>
          <p:cNvPr id="3" name="Group 2">
            <a:extLst>
              <a:ext uri="{FF2B5EF4-FFF2-40B4-BE49-F238E27FC236}">
                <a16:creationId xmlns:a16="http://schemas.microsoft.com/office/drawing/2014/main" id="{B94E61DF-6C71-D36C-1798-CA0AB2EF3AA3}"/>
              </a:ext>
              <a:ext uri="{C183D7F6-B498-43B3-948B-1728B52AA6E4}">
                <adec:decorative xmlns:adec="http://schemas.microsoft.com/office/drawing/2017/decorative" val="1"/>
              </a:ext>
            </a:extLst>
          </p:cNvPr>
          <p:cNvGrpSpPr/>
          <p:nvPr/>
        </p:nvGrpSpPr>
        <p:grpSpPr>
          <a:xfrm>
            <a:off x="4760249" y="1434542"/>
            <a:ext cx="6693567" cy="4335638"/>
            <a:chOff x="7725314" y="1273210"/>
            <a:chExt cx="6186160" cy="4349905"/>
          </a:xfrm>
        </p:grpSpPr>
        <p:sp>
          <p:nvSpPr>
            <p:cNvPr id="5" name="Rectangle 4">
              <a:extLst>
                <a:ext uri="{FF2B5EF4-FFF2-40B4-BE49-F238E27FC236}">
                  <a16:creationId xmlns:a16="http://schemas.microsoft.com/office/drawing/2014/main" id="{91005874-3B7C-6E8B-A1F1-D35E92CC7185}"/>
                </a:ext>
              </a:extLst>
            </p:cNvPr>
            <p:cNvSpPr/>
            <p:nvPr/>
          </p:nvSpPr>
          <p:spPr>
            <a:xfrm>
              <a:off x="7725315" y="1817752"/>
              <a:ext cx="6186159" cy="3805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Transitioning is hard!</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Control systems need to be modern and sized for the additional complexity of HD Radio!</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Antenna system tuning can take time!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Programming only as reliable as the connection to the source!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Coordination with many different factions for this University … </a:t>
              </a:r>
            </a:p>
            <a:p>
              <a:pPr algn="ctr"/>
              <a:r>
                <a:rPr lang="en-US" b="1" i="1">
                  <a:solidFill>
                    <a:schemeClr val="bg1"/>
                  </a:solidFill>
                  <a:ea typeface="Source Sans Pro" panose="020B0503030403020204" pitchFamily="34" charset="0"/>
                </a:rPr>
                <a:t>What non-technical hurdles do you face?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Results surpassed expectations!</a:t>
              </a:r>
            </a:p>
          </p:txBody>
        </p:sp>
        <p:sp>
          <p:nvSpPr>
            <p:cNvPr id="6" name="Rectangle 5">
              <a:extLst>
                <a:ext uri="{FF2B5EF4-FFF2-40B4-BE49-F238E27FC236}">
                  <a16:creationId xmlns:a16="http://schemas.microsoft.com/office/drawing/2014/main" id="{8DB2B713-1B04-2B35-76D8-7AA3270BE09C}"/>
                </a:ext>
              </a:extLst>
            </p:cNvPr>
            <p:cNvSpPr/>
            <p:nvPr/>
          </p:nvSpPr>
          <p:spPr>
            <a:xfrm>
              <a:off x="7725314" y="1273210"/>
              <a:ext cx="6186160" cy="7457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Source Sans Pro" panose="020B0503030403020204" pitchFamily="34" charset="0"/>
                </a:rPr>
                <a:t>American University WAMU Transition</a:t>
              </a:r>
            </a:p>
            <a:p>
              <a:pPr algn="ctr"/>
              <a:r>
                <a:rPr lang="en-US" b="1">
                  <a:ea typeface="Source Sans Pro" panose="020B0503030403020204" pitchFamily="34" charset="0"/>
                </a:rPr>
                <a:t>Master Antenna System &amp; HD Radio Improvements</a:t>
              </a:r>
            </a:p>
          </p:txBody>
        </p:sp>
      </p:grpSp>
    </p:spTree>
    <p:extLst>
      <p:ext uri="{BB962C8B-B14F-4D97-AF65-F5344CB8AC3E}">
        <p14:creationId xmlns:p14="http://schemas.microsoft.com/office/powerpoint/2010/main" val="27776601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Transitioning to Digital Radio: Use Case Continued</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93</a:t>
            </a:fld>
            <a:endParaRPr lang="en-US"/>
          </a:p>
        </p:txBody>
      </p:sp>
      <p:sp>
        <p:nvSpPr>
          <p:cNvPr id="8" name="Rectangle 7">
            <a:extLst>
              <a:ext uri="{FF2B5EF4-FFF2-40B4-BE49-F238E27FC236}">
                <a16:creationId xmlns:a16="http://schemas.microsoft.com/office/drawing/2014/main" id="{89FBE027-2685-69D7-59AC-10DCE8A30791}"/>
              </a:ext>
            </a:extLst>
          </p:cNvPr>
          <p:cNvSpPr/>
          <p:nvPr/>
        </p:nvSpPr>
        <p:spPr>
          <a:xfrm>
            <a:off x="2458780" y="1440954"/>
            <a:ext cx="7274439" cy="410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Source Sans Pro" panose="020B0503030403020204" pitchFamily="34" charset="0"/>
              </a:rPr>
              <a:t>Required Activities</a:t>
            </a:r>
          </a:p>
        </p:txBody>
      </p:sp>
      <p:sp>
        <p:nvSpPr>
          <p:cNvPr id="14" name="Rectangle 13">
            <a:extLst>
              <a:ext uri="{FF2B5EF4-FFF2-40B4-BE49-F238E27FC236}">
                <a16:creationId xmlns:a16="http://schemas.microsoft.com/office/drawing/2014/main" id="{33628802-2904-26F4-1C9F-C3E25DBB432E}"/>
              </a:ext>
            </a:extLst>
          </p:cNvPr>
          <p:cNvSpPr/>
          <p:nvPr/>
        </p:nvSpPr>
        <p:spPr>
          <a:xfrm>
            <a:off x="2458781" y="1850978"/>
            <a:ext cx="7274440" cy="3925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b="1">
                <a:solidFill>
                  <a:schemeClr val="bg1"/>
                </a:solidFill>
                <a:ea typeface="Source Sans Pro" panose="020B0503030403020204" pitchFamily="34" charset="0"/>
              </a:rPr>
              <a:t>Build a suitable backup site to ensure continued audience coverage during rebuild of main site (and ensure it has a robust program link)</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Alert Listeners to reduced signal coverage during construction</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Design careful construction schedule to phase in improvements and minimize audience impact</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Tower reconstruction and reinforcement for 7 FMs:</a:t>
            </a:r>
          </a:p>
          <a:p>
            <a:pPr marL="742950" lvl="1" indent="-285750">
              <a:buFont typeface="Arial" panose="020B0604020202020204" pitchFamily="34" charset="0"/>
              <a:buChar char="•"/>
            </a:pPr>
            <a:r>
              <a:rPr lang="en-US" b="1">
                <a:solidFill>
                  <a:schemeClr val="bg1"/>
                </a:solidFill>
                <a:ea typeface="Source Sans Pro" panose="020B0503030403020204" pitchFamily="34" charset="0"/>
              </a:rPr>
              <a:t>4 Mains and 3 </a:t>
            </a:r>
            <a:r>
              <a:rPr lang="en-US" b="1" err="1">
                <a:solidFill>
                  <a:schemeClr val="bg1"/>
                </a:solidFill>
                <a:ea typeface="Source Sans Pro" panose="020B0503030403020204" pitchFamily="34" charset="0"/>
              </a:rPr>
              <a:t>Auxes</a:t>
            </a: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RF engineering, structural design and construction for multiple transmitters of varying contours and wavelengths</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p:txBody>
      </p:sp>
    </p:spTree>
    <p:extLst>
      <p:ext uri="{BB962C8B-B14F-4D97-AF65-F5344CB8AC3E}">
        <p14:creationId xmlns:p14="http://schemas.microsoft.com/office/powerpoint/2010/main" val="2756966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Transitioning to Digital Radio: Use Case Continued</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94</a:t>
            </a:fld>
            <a:endParaRPr lang="en-US"/>
          </a:p>
        </p:txBody>
      </p:sp>
      <p:sp>
        <p:nvSpPr>
          <p:cNvPr id="9" name="Rectangle 8">
            <a:extLst>
              <a:ext uri="{FF2B5EF4-FFF2-40B4-BE49-F238E27FC236}">
                <a16:creationId xmlns:a16="http://schemas.microsoft.com/office/drawing/2014/main" id="{061B2151-D7B9-0856-2C31-B6CE354F0111}"/>
              </a:ext>
            </a:extLst>
          </p:cNvPr>
          <p:cNvSpPr/>
          <p:nvPr/>
        </p:nvSpPr>
        <p:spPr>
          <a:xfrm>
            <a:off x="738184" y="1434542"/>
            <a:ext cx="3998354" cy="410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Source Sans Pro" panose="020B0503030403020204" pitchFamily="34" charset="0"/>
              </a:rPr>
              <a:t>Required Activities</a:t>
            </a:r>
          </a:p>
        </p:txBody>
      </p:sp>
      <p:sp>
        <p:nvSpPr>
          <p:cNvPr id="13" name="Rectangle 12">
            <a:extLst>
              <a:ext uri="{FF2B5EF4-FFF2-40B4-BE49-F238E27FC236}">
                <a16:creationId xmlns:a16="http://schemas.microsoft.com/office/drawing/2014/main" id="{78E1145D-97A5-6048-F0EC-1BE9D91AF20E}"/>
              </a:ext>
            </a:extLst>
          </p:cNvPr>
          <p:cNvSpPr/>
          <p:nvPr/>
        </p:nvSpPr>
        <p:spPr>
          <a:xfrm>
            <a:off x="738184" y="1844566"/>
            <a:ext cx="3998354" cy="3925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700" b="1">
                <a:solidFill>
                  <a:schemeClr val="bg1"/>
                </a:solidFill>
                <a:ea typeface="Source Sans Pro" panose="020B0503030403020204" pitchFamily="34" charset="0"/>
              </a:rPr>
              <a:t>New HVAC Systems</a:t>
            </a:r>
          </a:p>
          <a:p>
            <a:pPr marL="285750" indent="-285750">
              <a:buFont typeface="Arial" panose="020B0604020202020204" pitchFamily="34" charset="0"/>
              <a:buChar char="•"/>
            </a:pPr>
            <a:endParaRPr lang="en-US" sz="1700" b="1">
              <a:solidFill>
                <a:schemeClr val="bg1"/>
              </a:solidFill>
              <a:ea typeface="Source Sans Pro" panose="020B0503030403020204" pitchFamily="34" charset="0"/>
            </a:endParaRPr>
          </a:p>
          <a:p>
            <a:pPr marL="285750" indent="-285750">
              <a:buFont typeface="Arial" panose="020B0604020202020204" pitchFamily="34" charset="0"/>
              <a:buChar char="•"/>
            </a:pPr>
            <a:r>
              <a:rPr lang="en-US" sz="1700" b="1">
                <a:solidFill>
                  <a:schemeClr val="bg1"/>
                </a:solidFill>
                <a:ea typeface="Source Sans Pro" panose="020B0503030403020204" pitchFamily="34" charset="0"/>
              </a:rPr>
              <a:t>New building to house the additional equipment (filters, combiner system)</a:t>
            </a:r>
          </a:p>
          <a:p>
            <a:pPr marL="285750" indent="-285750">
              <a:buFont typeface="Arial" panose="020B0604020202020204" pitchFamily="34" charset="0"/>
              <a:buChar char="•"/>
            </a:pPr>
            <a:endParaRPr lang="en-US" sz="1700" b="1">
              <a:solidFill>
                <a:schemeClr val="bg1"/>
              </a:solidFill>
              <a:ea typeface="Source Sans Pro" panose="020B0503030403020204" pitchFamily="34" charset="0"/>
            </a:endParaRPr>
          </a:p>
          <a:p>
            <a:pPr marL="285750" indent="-285750">
              <a:buFont typeface="Arial" panose="020B0604020202020204" pitchFamily="34" charset="0"/>
              <a:buChar char="•"/>
            </a:pPr>
            <a:r>
              <a:rPr lang="en-US" sz="1700" b="1">
                <a:solidFill>
                  <a:schemeClr val="bg1"/>
                </a:solidFill>
                <a:ea typeface="Source Sans Pro" panose="020B0503030403020204" pitchFamily="34" charset="0"/>
              </a:rPr>
              <a:t>Installation and tuning of new transmitters and filters (can be months)</a:t>
            </a:r>
          </a:p>
          <a:p>
            <a:pPr marL="742950" lvl="1" indent="-285750">
              <a:buFont typeface="Arial" panose="020B0604020202020204" pitchFamily="34" charset="0"/>
              <a:buChar char="•"/>
            </a:pPr>
            <a:endParaRPr lang="en-US" sz="1700" b="1">
              <a:solidFill>
                <a:schemeClr val="bg1"/>
              </a:solidFill>
              <a:ea typeface="Source Sans Pro" panose="020B0503030403020204" pitchFamily="34" charset="0"/>
            </a:endParaRPr>
          </a:p>
          <a:p>
            <a:pPr marL="285750" indent="-285750">
              <a:buFont typeface="Arial" panose="020B0604020202020204" pitchFamily="34" charset="0"/>
              <a:buChar char="•"/>
            </a:pPr>
            <a:r>
              <a:rPr lang="en-US" sz="1700" b="1">
                <a:solidFill>
                  <a:schemeClr val="bg1"/>
                </a:solidFill>
                <a:ea typeface="Source Sans Pro" panose="020B0503030403020204" pitchFamily="34" charset="0"/>
              </a:rPr>
              <a:t>Track down audio interference and multi-path interference issues.</a:t>
            </a:r>
          </a:p>
          <a:p>
            <a:pPr marL="285750" indent="-285750">
              <a:buFont typeface="Arial" panose="020B0604020202020204" pitchFamily="34" charset="0"/>
              <a:buChar char="•"/>
            </a:pPr>
            <a:endParaRPr lang="en-US" sz="1700" b="1">
              <a:solidFill>
                <a:schemeClr val="bg1"/>
              </a:solidFill>
              <a:ea typeface="Source Sans Pro" panose="020B0503030403020204" pitchFamily="34" charset="0"/>
            </a:endParaRPr>
          </a:p>
          <a:p>
            <a:pPr marL="285750" indent="-285750">
              <a:buFont typeface="Arial" panose="020B0604020202020204" pitchFamily="34" charset="0"/>
              <a:buChar char="•"/>
            </a:pPr>
            <a:r>
              <a:rPr lang="en-US" sz="1700" b="1">
                <a:solidFill>
                  <a:schemeClr val="bg1"/>
                </a:solidFill>
                <a:ea typeface="Source Sans Pro" panose="020B0503030403020204" pitchFamily="34" charset="0"/>
              </a:rPr>
              <a:t>Local regulatory coordination for permits and inspections</a:t>
            </a:r>
          </a:p>
        </p:txBody>
      </p:sp>
      <p:grpSp>
        <p:nvGrpSpPr>
          <p:cNvPr id="5" name="Group 4">
            <a:extLst>
              <a:ext uri="{FF2B5EF4-FFF2-40B4-BE49-F238E27FC236}">
                <a16:creationId xmlns:a16="http://schemas.microsoft.com/office/drawing/2014/main" id="{B2290FF5-F738-233C-A7CD-FB27D9DDB581}"/>
              </a:ext>
              <a:ext uri="{C183D7F6-B498-43B3-948B-1728B52AA6E4}">
                <adec:decorative xmlns:adec="http://schemas.microsoft.com/office/drawing/2017/decorative" val="1"/>
              </a:ext>
            </a:extLst>
          </p:cNvPr>
          <p:cNvGrpSpPr/>
          <p:nvPr/>
        </p:nvGrpSpPr>
        <p:grpSpPr>
          <a:xfrm>
            <a:off x="4760249" y="1434542"/>
            <a:ext cx="6693567" cy="4335638"/>
            <a:chOff x="7725314" y="1273210"/>
            <a:chExt cx="6186160" cy="4349905"/>
          </a:xfrm>
        </p:grpSpPr>
        <p:sp>
          <p:nvSpPr>
            <p:cNvPr id="7" name="Rectangle 6">
              <a:extLst>
                <a:ext uri="{FF2B5EF4-FFF2-40B4-BE49-F238E27FC236}">
                  <a16:creationId xmlns:a16="http://schemas.microsoft.com/office/drawing/2014/main" id="{3E312FD9-D287-5C1E-31D9-68FF9953261C}"/>
                </a:ext>
              </a:extLst>
            </p:cNvPr>
            <p:cNvSpPr/>
            <p:nvPr/>
          </p:nvSpPr>
          <p:spPr>
            <a:xfrm>
              <a:off x="7725315" y="1817752"/>
              <a:ext cx="6186159" cy="3805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Transitioning is hard!</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Control systems need to be modern and sized for the additional complexity of HD Radio!</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Antenna system tuning can take time!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Programming only as reliable as the connection to the source!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Coordination with many different factions for this University … </a:t>
              </a:r>
            </a:p>
            <a:p>
              <a:pPr algn="ctr"/>
              <a:r>
                <a:rPr lang="en-US" b="1" i="1">
                  <a:solidFill>
                    <a:schemeClr val="bg1"/>
                  </a:solidFill>
                  <a:ea typeface="Source Sans Pro" panose="020B0503030403020204" pitchFamily="34" charset="0"/>
                </a:rPr>
                <a:t>What non-technical hurdles do you face?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Results surpassed expectations!</a:t>
              </a:r>
            </a:p>
          </p:txBody>
        </p:sp>
        <p:sp>
          <p:nvSpPr>
            <p:cNvPr id="8" name="Rectangle 7">
              <a:extLst>
                <a:ext uri="{FF2B5EF4-FFF2-40B4-BE49-F238E27FC236}">
                  <a16:creationId xmlns:a16="http://schemas.microsoft.com/office/drawing/2014/main" id="{2E7F5CA4-6F99-BDEB-633B-B54BC9F1CB1C}"/>
                </a:ext>
              </a:extLst>
            </p:cNvPr>
            <p:cNvSpPr/>
            <p:nvPr/>
          </p:nvSpPr>
          <p:spPr>
            <a:xfrm>
              <a:off x="7725314" y="1273210"/>
              <a:ext cx="6186160" cy="7457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Source Sans Pro" panose="020B0503030403020204" pitchFamily="34" charset="0"/>
                </a:rPr>
                <a:t>American University WAMU Transition</a:t>
              </a:r>
            </a:p>
            <a:p>
              <a:pPr algn="ctr"/>
              <a:r>
                <a:rPr lang="en-US" b="1">
                  <a:ea typeface="Source Sans Pro" panose="020B0503030403020204" pitchFamily="34" charset="0"/>
                </a:rPr>
                <a:t>Master Antenna System &amp; HD Radio Improvements</a:t>
              </a:r>
            </a:p>
          </p:txBody>
        </p:sp>
      </p:grpSp>
    </p:spTree>
    <p:extLst>
      <p:ext uri="{BB962C8B-B14F-4D97-AF65-F5344CB8AC3E}">
        <p14:creationId xmlns:p14="http://schemas.microsoft.com/office/powerpoint/2010/main" val="25266197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Transitioning to Digital Radio: Use Case Continued</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95</a:t>
            </a:fld>
            <a:endParaRPr lang="en-US"/>
          </a:p>
        </p:txBody>
      </p:sp>
      <p:sp>
        <p:nvSpPr>
          <p:cNvPr id="9" name="Rectangle 8">
            <a:extLst>
              <a:ext uri="{FF2B5EF4-FFF2-40B4-BE49-F238E27FC236}">
                <a16:creationId xmlns:a16="http://schemas.microsoft.com/office/drawing/2014/main" id="{061B2151-D7B9-0856-2C31-B6CE354F0111}"/>
              </a:ext>
            </a:extLst>
          </p:cNvPr>
          <p:cNvSpPr/>
          <p:nvPr/>
        </p:nvSpPr>
        <p:spPr>
          <a:xfrm>
            <a:off x="738184" y="1434542"/>
            <a:ext cx="3998354" cy="410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Source Sans Pro" panose="020B0503030403020204" pitchFamily="34" charset="0"/>
              </a:rPr>
              <a:t>Required Components</a:t>
            </a:r>
          </a:p>
        </p:txBody>
      </p:sp>
      <p:grpSp>
        <p:nvGrpSpPr>
          <p:cNvPr id="5" name="Group 4">
            <a:extLst>
              <a:ext uri="{FF2B5EF4-FFF2-40B4-BE49-F238E27FC236}">
                <a16:creationId xmlns:a16="http://schemas.microsoft.com/office/drawing/2014/main" id="{E8E6C1C3-4EF2-4573-C2BC-D259E2C4ED75}"/>
              </a:ext>
              <a:ext uri="{C183D7F6-B498-43B3-948B-1728B52AA6E4}">
                <adec:decorative xmlns:adec="http://schemas.microsoft.com/office/drawing/2017/decorative" val="1"/>
              </a:ext>
            </a:extLst>
          </p:cNvPr>
          <p:cNvGrpSpPr/>
          <p:nvPr/>
        </p:nvGrpSpPr>
        <p:grpSpPr>
          <a:xfrm>
            <a:off x="4760249" y="1434542"/>
            <a:ext cx="6693567" cy="4335638"/>
            <a:chOff x="7725314" y="1273210"/>
            <a:chExt cx="6186160" cy="4349905"/>
          </a:xfrm>
        </p:grpSpPr>
        <p:sp>
          <p:nvSpPr>
            <p:cNvPr id="7" name="Rectangle 6">
              <a:extLst>
                <a:ext uri="{FF2B5EF4-FFF2-40B4-BE49-F238E27FC236}">
                  <a16:creationId xmlns:a16="http://schemas.microsoft.com/office/drawing/2014/main" id="{DC2BB6A4-F603-D11B-03CD-7F28DAAE9BA3}"/>
                </a:ext>
              </a:extLst>
            </p:cNvPr>
            <p:cNvSpPr/>
            <p:nvPr/>
          </p:nvSpPr>
          <p:spPr>
            <a:xfrm>
              <a:off x="7725315" y="1817752"/>
              <a:ext cx="6186159" cy="3805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Transitioning is hard!</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Control systems need to be modern and sized for the additional complexity of HD Radio!</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Antenna system tuning can take time!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Programming only as reliable as the connection to the source!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Coordination with many different factions for this University … </a:t>
              </a:r>
            </a:p>
            <a:p>
              <a:pPr algn="ctr"/>
              <a:r>
                <a:rPr lang="en-US" b="1" i="1">
                  <a:solidFill>
                    <a:schemeClr val="bg1"/>
                  </a:solidFill>
                  <a:ea typeface="Source Sans Pro" panose="020B0503030403020204" pitchFamily="34" charset="0"/>
                </a:rPr>
                <a:t>What non-technical hurdles do you face?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Results surpassed expectations!</a:t>
              </a:r>
            </a:p>
          </p:txBody>
        </p:sp>
        <p:sp>
          <p:nvSpPr>
            <p:cNvPr id="8" name="Rectangle 7">
              <a:extLst>
                <a:ext uri="{FF2B5EF4-FFF2-40B4-BE49-F238E27FC236}">
                  <a16:creationId xmlns:a16="http://schemas.microsoft.com/office/drawing/2014/main" id="{3B831F4C-6B4D-9C15-8F3C-D432EBCF04ED}"/>
                </a:ext>
              </a:extLst>
            </p:cNvPr>
            <p:cNvSpPr/>
            <p:nvPr/>
          </p:nvSpPr>
          <p:spPr>
            <a:xfrm>
              <a:off x="7725314" y="1273210"/>
              <a:ext cx="6186160" cy="7457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Source Sans Pro" panose="020B0503030403020204" pitchFamily="34" charset="0"/>
                </a:rPr>
                <a:t>American University WAMU Transition</a:t>
              </a:r>
            </a:p>
            <a:p>
              <a:pPr algn="ctr"/>
              <a:r>
                <a:rPr lang="en-US" b="1">
                  <a:ea typeface="Source Sans Pro" panose="020B0503030403020204" pitchFamily="34" charset="0"/>
                </a:rPr>
                <a:t>Master Antenna System &amp; HD Radio Improvements</a:t>
              </a:r>
            </a:p>
          </p:txBody>
        </p:sp>
      </p:grpSp>
      <p:sp>
        <p:nvSpPr>
          <p:cNvPr id="14" name="Rectangle 13">
            <a:extLst>
              <a:ext uri="{FF2B5EF4-FFF2-40B4-BE49-F238E27FC236}">
                <a16:creationId xmlns:a16="http://schemas.microsoft.com/office/drawing/2014/main" id="{31B4E390-F5AC-0E6A-41A2-D9B53E018E53}"/>
              </a:ext>
            </a:extLst>
          </p:cNvPr>
          <p:cNvSpPr/>
          <p:nvPr/>
        </p:nvSpPr>
        <p:spPr>
          <a:xfrm>
            <a:off x="738184" y="1844566"/>
            <a:ext cx="3998354" cy="3925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b="1">
                <a:solidFill>
                  <a:schemeClr val="bg1"/>
                </a:solidFill>
                <a:ea typeface="Source Sans Pro" panose="020B0503030403020204" pitchFamily="34" charset="0"/>
              </a:rPr>
              <a:t>Reinforcement materials for tower</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Upgraded antenna system</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Directional and non-directional station license changes</a:t>
            </a:r>
          </a:p>
          <a:p>
            <a:pPr marL="742950" lvl="1" indent="-285750">
              <a:buFont typeface="Arial" panose="020B0604020202020204" pitchFamily="34" charset="0"/>
              <a:buChar char="•"/>
            </a:pPr>
            <a:r>
              <a:rPr lang="en-US" b="1">
                <a:solidFill>
                  <a:schemeClr val="bg1"/>
                </a:solidFill>
                <a:ea typeface="Source Sans Pro" panose="020B0503030403020204" pitchFamily="34" charset="0"/>
              </a:rPr>
              <a:t>For both Mains and </a:t>
            </a:r>
            <a:r>
              <a:rPr lang="en-US" b="1" err="1">
                <a:solidFill>
                  <a:schemeClr val="bg1"/>
                </a:solidFill>
                <a:ea typeface="Source Sans Pro" panose="020B0503030403020204" pitchFamily="34" charset="0"/>
              </a:rPr>
              <a:t>Auxes</a:t>
            </a:r>
            <a:endParaRPr lang="en-US" b="1">
              <a:solidFill>
                <a:schemeClr val="bg1"/>
              </a:solidFill>
              <a:ea typeface="Source Sans Pro" panose="020B0503030403020204" pitchFamily="34" charset="0"/>
            </a:endParaRPr>
          </a:p>
          <a:p>
            <a:pPr marL="742950" lvl="1"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Upgraded transmitters, controls, audio transport links from studio</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FM Combiner and Bandpass Filters</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Patch Panel and Switching System</a:t>
            </a:r>
          </a:p>
        </p:txBody>
      </p:sp>
    </p:spTree>
    <p:extLst>
      <p:ext uri="{BB962C8B-B14F-4D97-AF65-F5344CB8AC3E}">
        <p14:creationId xmlns:p14="http://schemas.microsoft.com/office/powerpoint/2010/main" val="41192166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Transitioning to Digital Radio: Use Case Continued</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96</a:t>
            </a:fld>
            <a:endParaRPr lang="en-US"/>
          </a:p>
        </p:txBody>
      </p:sp>
      <p:pic>
        <p:nvPicPr>
          <p:cNvPr id="5" name="Picture 4" descr="Scaled and cropped image of WAMU-FM tower and facilities." hidden="1">
            <a:extLst>
              <a:ext uri="{FF2B5EF4-FFF2-40B4-BE49-F238E27FC236}">
                <a16:creationId xmlns:a16="http://schemas.microsoft.com/office/drawing/2014/main" id="{0B9F1ECE-5A67-ABCE-D671-1349B9FDA01B}"/>
              </a:ext>
            </a:extLst>
          </p:cNvPr>
          <p:cNvPicPr>
            <a:picLocks noChangeAspect="1"/>
          </p:cNvPicPr>
          <p:nvPr/>
        </p:nvPicPr>
        <p:blipFill>
          <a:blip r:embed="rId3"/>
          <a:stretch>
            <a:fillRect/>
          </a:stretch>
        </p:blipFill>
        <p:spPr>
          <a:xfrm>
            <a:off x="738184" y="1434542"/>
            <a:ext cx="3998354" cy="4335637"/>
          </a:xfrm>
          <a:prstGeom prst="rect">
            <a:avLst/>
          </a:prstGeom>
        </p:spPr>
      </p:pic>
      <p:sp>
        <p:nvSpPr>
          <p:cNvPr id="9" name="Rectangle 8">
            <a:extLst>
              <a:ext uri="{FF2B5EF4-FFF2-40B4-BE49-F238E27FC236}">
                <a16:creationId xmlns:a16="http://schemas.microsoft.com/office/drawing/2014/main" id="{8FFA3475-E3DD-7891-B476-A4CB779E347C}"/>
              </a:ext>
            </a:extLst>
          </p:cNvPr>
          <p:cNvSpPr/>
          <p:nvPr/>
        </p:nvSpPr>
        <p:spPr>
          <a:xfrm>
            <a:off x="738184" y="1434542"/>
            <a:ext cx="3998354" cy="410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Source Sans Pro" panose="020B0503030403020204" pitchFamily="34" charset="0"/>
              </a:rPr>
              <a:t>Required Components</a:t>
            </a:r>
          </a:p>
        </p:txBody>
      </p:sp>
      <p:sp>
        <p:nvSpPr>
          <p:cNvPr id="14" name="Rectangle 13" hidden="1">
            <a:extLst>
              <a:ext uri="{FF2B5EF4-FFF2-40B4-BE49-F238E27FC236}">
                <a16:creationId xmlns:a16="http://schemas.microsoft.com/office/drawing/2014/main" id="{E9BDA6EE-1C54-38F0-AC1E-3CBB753E9075}"/>
              </a:ext>
            </a:extLst>
          </p:cNvPr>
          <p:cNvSpPr/>
          <p:nvPr/>
        </p:nvSpPr>
        <p:spPr>
          <a:xfrm>
            <a:off x="738184" y="1844566"/>
            <a:ext cx="3998354" cy="3925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b="1">
                <a:solidFill>
                  <a:schemeClr val="bg1"/>
                </a:solidFill>
                <a:ea typeface="Source Sans Pro" panose="020B0503030403020204" pitchFamily="34" charset="0"/>
              </a:rPr>
              <a:t>Reinforcement materials for tower</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Replace pole at top of tower with Master Antenna System.</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Directional and non-directional licensed spectrum</a:t>
            </a:r>
          </a:p>
          <a:p>
            <a:pPr marL="742950" lvl="1" indent="-285750">
              <a:buFont typeface="Arial" panose="020B0604020202020204" pitchFamily="34" charset="0"/>
              <a:buChar char="•"/>
            </a:pPr>
            <a:r>
              <a:rPr lang="en-US" b="1">
                <a:solidFill>
                  <a:schemeClr val="bg1"/>
                </a:solidFill>
                <a:ea typeface="Source Sans Pro" panose="020B0503030403020204" pitchFamily="34" charset="0"/>
              </a:rPr>
              <a:t>For both Mains and </a:t>
            </a:r>
            <a:r>
              <a:rPr lang="en-US" b="1" err="1">
                <a:solidFill>
                  <a:schemeClr val="bg1"/>
                </a:solidFill>
                <a:ea typeface="Source Sans Pro" panose="020B0503030403020204" pitchFamily="34" charset="0"/>
              </a:rPr>
              <a:t>Auxes</a:t>
            </a:r>
            <a:endParaRPr lang="en-US" b="1">
              <a:solidFill>
                <a:schemeClr val="bg1"/>
              </a:solidFill>
              <a:ea typeface="Source Sans Pro" panose="020B0503030403020204" pitchFamily="34" charset="0"/>
            </a:endParaRPr>
          </a:p>
          <a:p>
            <a:pPr marL="742950" lvl="1"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Reduced Power for </a:t>
            </a:r>
            <a:r>
              <a:rPr lang="en-US" b="1" err="1">
                <a:solidFill>
                  <a:schemeClr val="bg1"/>
                </a:solidFill>
                <a:ea typeface="Source Sans Pro" panose="020B0503030403020204" pitchFamily="34" charset="0"/>
              </a:rPr>
              <a:t>Auxes</a:t>
            </a: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FM Combiner and Bandpass Filters</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Patch Panel and Switching System</a:t>
            </a:r>
          </a:p>
        </p:txBody>
      </p:sp>
      <p:grpSp>
        <p:nvGrpSpPr>
          <p:cNvPr id="15" name="Group 14" hidden="1">
            <a:extLst>
              <a:ext uri="{FF2B5EF4-FFF2-40B4-BE49-F238E27FC236}">
                <a16:creationId xmlns:a16="http://schemas.microsoft.com/office/drawing/2014/main" id="{0EDCB125-B7E0-F17E-9B51-C655B07DA529}"/>
              </a:ext>
              <a:ext uri="{C183D7F6-B498-43B3-948B-1728B52AA6E4}">
                <adec:decorative xmlns:adec="http://schemas.microsoft.com/office/drawing/2017/decorative" val="1"/>
              </a:ext>
            </a:extLst>
          </p:cNvPr>
          <p:cNvGrpSpPr/>
          <p:nvPr/>
        </p:nvGrpSpPr>
        <p:grpSpPr>
          <a:xfrm>
            <a:off x="4760249" y="1434542"/>
            <a:ext cx="6693567" cy="4335638"/>
            <a:chOff x="7725314" y="1273210"/>
            <a:chExt cx="6186160" cy="4349905"/>
          </a:xfrm>
        </p:grpSpPr>
        <p:sp>
          <p:nvSpPr>
            <p:cNvPr id="16" name="Rectangle 15">
              <a:extLst>
                <a:ext uri="{FF2B5EF4-FFF2-40B4-BE49-F238E27FC236}">
                  <a16:creationId xmlns:a16="http://schemas.microsoft.com/office/drawing/2014/main" id="{0DE2277B-16DB-CD83-6FB0-F5498F9EE9C3}"/>
                </a:ext>
              </a:extLst>
            </p:cNvPr>
            <p:cNvSpPr/>
            <p:nvPr/>
          </p:nvSpPr>
          <p:spPr>
            <a:xfrm>
              <a:off x="7725315" y="1817752"/>
              <a:ext cx="6186159" cy="3805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Transitioning is hard!</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Control systems need to be HD Radio capable!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Antenna tuning and resolution of interference issues takes time!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Programming only as effective as the connection to the source!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Coordination with many different factions for this University … </a:t>
              </a:r>
            </a:p>
            <a:p>
              <a:pPr algn="ctr"/>
              <a:r>
                <a:rPr lang="en-US" b="1" i="1">
                  <a:solidFill>
                    <a:schemeClr val="bg1"/>
                  </a:solidFill>
                  <a:ea typeface="Source Sans Pro" panose="020B0503030403020204" pitchFamily="34" charset="0"/>
                </a:rPr>
                <a:t>What non-technical hurdles do you face?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Results surpassed expectations!</a:t>
              </a:r>
            </a:p>
          </p:txBody>
        </p:sp>
        <p:sp>
          <p:nvSpPr>
            <p:cNvPr id="17" name="Rectangle 16">
              <a:extLst>
                <a:ext uri="{FF2B5EF4-FFF2-40B4-BE49-F238E27FC236}">
                  <a16:creationId xmlns:a16="http://schemas.microsoft.com/office/drawing/2014/main" id="{AEFC807D-B7F4-7D7D-9429-46512275C408}"/>
                </a:ext>
              </a:extLst>
            </p:cNvPr>
            <p:cNvSpPr/>
            <p:nvPr/>
          </p:nvSpPr>
          <p:spPr>
            <a:xfrm>
              <a:off x="7725314" y="1273210"/>
              <a:ext cx="6186160" cy="8804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Source Sans Pro" panose="020B0503030403020204" pitchFamily="34" charset="0"/>
                </a:rPr>
                <a:t>American University WAMU Transition</a:t>
              </a:r>
            </a:p>
            <a:p>
              <a:pPr algn="ctr"/>
              <a:r>
                <a:rPr lang="en-US" b="1">
                  <a:ea typeface="Source Sans Pro" panose="020B0503030403020204" pitchFamily="34" charset="0"/>
                </a:rPr>
                <a:t>Master Antenna System</a:t>
              </a:r>
            </a:p>
            <a:p>
              <a:pPr algn="ctr"/>
              <a:r>
                <a:rPr lang="en-US" b="1">
                  <a:ea typeface="Source Sans Pro" panose="020B0503030403020204" pitchFamily="34" charset="0"/>
                </a:rPr>
                <a:t>HD Radio</a:t>
              </a:r>
            </a:p>
          </p:txBody>
        </p:sp>
      </p:grpSp>
      <p:pic>
        <p:nvPicPr>
          <p:cNvPr id="1026" name="Picture 2" descr="Image for WTAW NewsTalk 1620 AM">
            <a:extLst>
              <a:ext uri="{FF2B5EF4-FFF2-40B4-BE49-F238E27FC236}">
                <a16:creationId xmlns:a16="http://schemas.microsoft.com/office/drawing/2014/main" id="{DCBEED75-EF3A-B4BB-B100-D3FE713DF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248" y="2000868"/>
            <a:ext cx="6710131" cy="2910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for WWFD The Gamut 820 AM">
            <a:extLst>
              <a:ext uri="{FF2B5EF4-FFF2-40B4-BE49-F238E27FC236}">
                <a16:creationId xmlns:a16="http://schemas.microsoft.com/office/drawing/2014/main" id="{D61E3E12-1B6A-365B-41BF-217782E9C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3" y="1415075"/>
            <a:ext cx="3998354" cy="3998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hidden="1">
            <a:extLst>
              <a:ext uri="{FF2B5EF4-FFF2-40B4-BE49-F238E27FC236}">
                <a16:creationId xmlns:a16="http://schemas.microsoft.com/office/drawing/2014/main" id="{F1E265D9-46A7-D3E8-1C0B-7F9BCE529A76}"/>
              </a:ext>
            </a:extLst>
          </p:cNvPr>
          <p:cNvSpPr txBox="1"/>
          <p:nvPr/>
        </p:nvSpPr>
        <p:spPr>
          <a:xfrm>
            <a:off x="738183" y="1408190"/>
            <a:ext cx="10732196" cy="3847207"/>
          </a:xfrm>
          <a:prstGeom prst="rect">
            <a:avLst/>
          </a:prstGeom>
          <a:solidFill>
            <a:schemeClr val="tx2">
              <a:lumMod val="20000"/>
              <a:lumOff val="80000"/>
            </a:schemeClr>
          </a:solidFill>
          <a:ln>
            <a:solidFill>
              <a:schemeClr val="accent1"/>
            </a:solidFill>
          </a:ln>
        </p:spPr>
        <p:txBody>
          <a:bodyPr wrap="square" rtlCol="0">
            <a:spAutoFit/>
          </a:bodyPr>
          <a:lstStyle/>
          <a:p>
            <a:pPr marL="0" marR="0">
              <a:spcBef>
                <a:spcPts val="0"/>
              </a:spcBef>
              <a:spcAft>
                <a:spcPts val="0"/>
              </a:spcAft>
            </a:pPr>
            <a:r>
              <a:rPr lang="en-US" sz="2800">
                <a:latin typeface="+mj-lt"/>
                <a:ea typeface="Calibri" panose="020F0502020204030204" pitchFamily="34" charset="0"/>
              </a:rPr>
              <a:t>Benefits / Justifications for AM stations transitioning to HD Radio:</a:t>
            </a:r>
          </a:p>
          <a:p>
            <a:pPr marL="0" marR="0">
              <a:spcBef>
                <a:spcPts val="0"/>
              </a:spcBef>
              <a:spcAft>
                <a:spcPts val="0"/>
              </a:spcAft>
            </a:pPr>
            <a:endParaRPr lang="en-US">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000">
                <a:effectLst/>
                <a:latin typeface="+mj-lt"/>
                <a:ea typeface="Calibri" panose="020F0502020204030204" pitchFamily="34" charset="0"/>
              </a:rPr>
              <a:t>Better quality signals to compete with existing FM programming</a:t>
            </a:r>
          </a:p>
          <a:p>
            <a:pPr marL="285750" marR="0" indent="-285750">
              <a:spcBef>
                <a:spcPts val="0"/>
              </a:spcBef>
              <a:spcAft>
                <a:spcPts val="0"/>
              </a:spcAft>
              <a:buFont typeface="Arial" panose="020B0604020202020204" pitchFamily="34" charset="0"/>
              <a:buChar char="•"/>
            </a:pPr>
            <a:endParaRPr lang="en-US" sz="200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000">
                <a:effectLst/>
                <a:latin typeface="+mj-lt"/>
                <a:ea typeface="Calibri" panose="020F0502020204030204" pitchFamily="34" charset="0"/>
              </a:rPr>
              <a:t>Future-proof stations for cars equipped only with HD Radio</a:t>
            </a:r>
          </a:p>
          <a:p>
            <a:pPr marL="285750" marR="0" indent="-285750">
              <a:spcBef>
                <a:spcPts val="0"/>
              </a:spcBef>
              <a:spcAft>
                <a:spcPts val="0"/>
              </a:spcAft>
              <a:buFont typeface="Arial" panose="020B0604020202020204" pitchFamily="34" charset="0"/>
              <a:buChar char="•"/>
            </a:pPr>
            <a:endParaRPr lang="en-US" sz="200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000">
                <a:effectLst/>
                <a:latin typeface="+mj-lt"/>
                <a:ea typeface="Calibri" panose="020F0502020204030204" pitchFamily="34" charset="0"/>
              </a:rPr>
              <a:t>Gain listenership with better quality programming and audio</a:t>
            </a:r>
          </a:p>
          <a:p>
            <a:pPr marL="285750" marR="0" indent="-285750">
              <a:spcBef>
                <a:spcPts val="0"/>
              </a:spcBef>
              <a:spcAft>
                <a:spcPts val="0"/>
              </a:spcAft>
              <a:buFont typeface="Arial" panose="020B0604020202020204" pitchFamily="34" charset="0"/>
              <a:buChar char="•"/>
            </a:pPr>
            <a:endParaRPr lang="en-US" sz="200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000">
                <a:latin typeface="+mj-lt"/>
                <a:ea typeface="Calibri" panose="020F0502020204030204" pitchFamily="34" charset="0"/>
              </a:rPr>
              <a:t>A</a:t>
            </a:r>
            <a:r>
              <a:rPr lang="en-US" sz="2000">
                <a:effectLst/>
                <a:latin typeface="+mj-lt"/>
                <a:ea typeface="Calibri" panose="020F0502020204030204" pitchFamily="34" charset="0"/>
              </a:rPr>
              <a:t>vailability of paired AM/FM translators for maintaining signals</a:t>
            </a:r>
            <a:endParaRPr lang="en-US" sz="2000">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200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000">
                <a:latin typeface="+mj-lt"/>
                <a:ea typeface="Calibri" panose="020F0502020204030204" pitchFamily="34" charset="0"/>
              </a:rPr>
              <a:t>A</a:t>
            </a:r>
            <a:r>
              <a:rPr lang="en-US" sz="2000">
                <a:effectLst/>
                <a:latin typeface="+mj-lt"/>
                <a:ea typeface="Calibri" panose="020F0502020204030204" pitchFamily="34" charset="0"/>
              </a:rPr>
              <a:t>ll-digital AM signal gets delivered over time to more listeners</a:t>
            </a:r>
          </a:p>
          <a:p>
            <a:endParaRPr lang="en-US">
              <a:latin typeface="+mj-lt"/>
            </a:endParaRPr>
          </a:p>
        </p:txBody>
      </p:sp>
    </p:spTree>
    <p:extLst>
      <p:ext uri="{BB962C8B-B14F-4D97-AF65-F5344CB8AC3E}">
        <p14:creationId xmlns:p14="http://schemas.microsoft.com/office/powerpoint/2010/main" val="7695537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0-#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1+#ppt_w/2"/>
                                          </p:val>
                                        </p:tav>
                                        <p:tav tm="100000">
                                          <p:val>
                                            <p:strVal val="#ppt_x"/>
                                          </p:val>
                                        </p:tav>
                                      </p:tavLst>
                                    </p:anim>
                                    <p:anim calcmode="lin" valueType="num">
                                      <p:cBhvr additive="base">
                                        <p:cTn id="25" dur="500" fill="hold"/>
                                        <p:tgtEl>
                                          <p:spTgt spid="1026"/>
                                        </p:tgtEl>
                                        <p:attrNameLst>
                                          <p:attrName>ppt_y</p:attrName>
                                        </p:attrNameLst>
                                      </p:cBhvr>
                                      <p:tavLst>
                                        <p:tav tm="0">
                                          <p:val>
                                            <p:strVal val="#ppt_y"/>
                                          </p:val>
                                        </p:tav>
                                        <p:tav tm="100000">
                                          <p:val>
                                            <p:strVal val="#ppt_y"/>
                                          </p:val>
                                        </p:tav>
                                      </p:tavLst>
                                    </p:anim>
                                  </p:childTnLst>
                                </p:cTn>
                              </p:par>
                              <p:par>
                                <p:cTn id="26" presetID="10" presetClass="exit" presetSubtype="0" fill="hold"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Transitioning to Digital Radio: Use Case Continued</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97</a:t>
            </a:fld>
            <a:endParaRPr lang="en-US"/>
          </a:p>
        </p:txBody>
      </p:sp>
      <p:pic>
        <p:nvPicPr>
          <p:cNvPr id="5" name="Picture 4" descr="Scaled and cropped image of WAMU-FM tower and facilities." hidden="1">
            <a:extLst>
              <a:ext uri="{FF2B5EF4-FFF2-40B4-BE49-F238E27FC236}">
                <a16:creationId xmlns:a16="http://schemas.microsoft.com/office/drawing/2014/main" id="{0B9F1ECE-5A67-ABCE-D671-1349B9FDA01B}"/>
              </a:ext>
            </a:extLst>
          </p:cNvPr>
          <p:cNvPicPr>
            <a:picLocks noChangeAspect="1"/>
          </p:cNvPicPr>
          <p:nvPr/>
        </p:nvPicPr>
        <p:blipFill>
          <a:blip r:embed="rId3"/>
          <a:stretch>
            <a:fillRect/>
          </a:stretch>
        </p:blipFill>
        <p:spPr>
          <a:xfrm>
            <a:off x="738184" y="1434542"/>
            <a:ext cx="3998354" cy="4335637"/>
          </a:xfrm>
          <a:prstGeom prst="rect">
            <a:avLst/>
          </a:prstGeom>
        </p:spPr>
      </p:pic>
      <p:sp>
        <p:nvSpPr>
          <p:cNvPr id="9" name="Rectangle 8" hidden="1">
            <a:extLst>
              <a:ext uri="{FF2B5EF4-FFF2-40B4-BE49-F238E27FC236}">
                <a16:creationId xmlns:a16="http://schemas.microsoft.com/office/drawing/2014/main" id="{8FFA3475-E3DD-7891-B476-A4CB779E347C}"/>
              </a:ext>
            </a:extLst>
          </p:cNvPr>
          <p:cNvSpPr/>
          <p:nvPr/>
        </p:nvSpPr>
        <p:spPr>
          <a:xfrm>
            <a:off x="738184" y="1434542"/>
            <a:ext cx="3998354" cy="410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Source Sans Pro" panose="020B0503030403020204" pitchFamily="34" charset="0"/>
              </a:rPr>
              <a:t>Required Components</a:t>
            </a:r>
          </a:p>
        </p:txBody>
      </p:sp>
      <p:sp>
        <p:nvSpPr>
          <p:cNvPr id="14" name="Rectangle 13" hidden="1">
            <a:extLst>
              <a:ext uri="{FF2B5EF4-FFF2-40B4-BE49-F238E27FC236}">
                <a16:creationId xmlns:a16="http://schemas.microsoft.com/office/drawing/2014/main" id="{E9BDA6EE-1C54-38F0-AC1E-3CBB753E9075}"/>
              </a:ext>
            </a:extLst>
          </p:cNvPr>
          <p:cNvSpPr/>
          <p:nvPr/>
        </p:nvSpPr>
        <p:spPr>
          <a:xfrm>
            <a:off x="738184" y="1844566"/>
            <a:ext cx="3998354" cy="3925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b="1">
                <a:solidFill>
                  <a:schemeClr val="bg1"/>
                </a:solidFill>
                <a:ea typeface="Source Sans Pro" panose="020B0503030403020204" pitchFamily="34" charset="0"/>
              </a:rPr>
              <a:t>Reinforcement materials for tower</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Replace pole at top of tower with Master Antenna System.</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Directional and non-directional licensed spectrum</a:t>
            </a:r>
          </a:p>
          <a:p>
            <a:pPr marL="742950" lvl="1" indent="-285750">
              <a:buFont typeface="Arial" panose="020B0604020202020204" pitchFamily="34" charset="0"/>
              <a:buChar char="•"/>
            </a:pPr>
            <a:r>
              <a:rPr lang="en-US" b="1">
                <a:solidFill>
                  <a:schemeClr val="bg1"/>
                </a:solidFill>
                <a:ea typeface="Source Sans Pro" panose="020B0503030403020204" pitchFamily="34" charset="0"/>
              </a:rPr>
              <a:t>For both Mains and </a:t>
            </a:r>
            <a:r>
              <a:rPr lang="en-US" b="1" err="1">
                <a:solidFill>
                  <a:schemeClr val="bg1"/>
                </a:solidFill>
                <a:ea typeface="Source Sans Pro" panose="020B0503030403020204" pitchFamily="34" charset="0"/>
              </a:rPr>
              <a:t>Auxes</a:t>
            </a:r>
            <a:endParaRPr lang="en-US" b="1">
              <a:solidFill>
                <a:schemeClr val="bg1"/>
              </a:solidFill>
              <a:ea typeface="Source Sans Pro" panose="020B0503030403020204" pitchFamily="34" charset="0"/>
            </a:endParaRPr>
          </a:p>
          <a:p>
            <a:pPr marL="742950" lvl="1"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Reduced Power for </a:t>
            </a:r>
            <a:r>
              <a:rPr lang="en-US" b="1" err="1">
                <a:solidFill>
                  <a:schemeClr val="bg1"/>
                </a:solidFill>
                <a:ea typeface="Source Sans Pro" panose="020B0503030403020204" pitchFamily="34" charset="0"/>
              </a:rPr>
              <a:t>Auxes</a:t>
            </a: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FM Combiner and Bandpass Filters</a:t>
            </a:r>
          </a:p>
          <a:p>
            <a:pPr marL="285750" indent="-285750">
              <a:buFont typeface="Arial" panose="020B0604020202020204" pitchFamily="34" charset="0"/>
              <a:buChar char="•"/>
            </a:pPr>
            <a:endParaRPr lang="en-US" b="1">
              <a:solidFill>
                <a:schemeClr val="bg1"/>
              </a:solidFill>
              <a:ea typeface="Source Sans Pro" panose="020B0503030403020204" pitchFamily="34" charset="0"/>
            </a:endParaRPr>
          </a:p>
          <a:p>
            <a:pPr marL="285750" indent="-285750">
              <a:buFont typeface="Arial" panose="020B0604020202020204" pitchFamily="34" charset="0"/>
              <a:buChar char="•"/>
            </a:pPr>
            <a:r>
              <a:rPr lang="en-US" b="1">
                <a:solidFill>
                  <a:schemeClr val="bg1"/>
                </a:solidFill>
                <a:ea typeface="Source Sans Pro" panose="020B0503030403020204" pitchFamily="34" charset="0"/>
              </a:rPr>
              <a:t>Patch Panel and Switching System</a:t>
            </a:r>
          </a:p>
        </p:txBody>
      </p:sp>
      <p:grpSp>
        <p:nvGrpSpPr>
          <p:cNvPr id="15" name="Group 14" hidden="1">
            <a:extLst>
              <a:ext uri="{FF2B5EF4-FFF2-40B4-BE49-F238E27FC236}">
                <a16:creationId xmlns:a16="http://schemas.microsoft.com/office/drawing/2014/main" id="{0EDCB125-B7E0-F17E-9B51-C655B07DA529}"/>
              </a:ext>
              <a:ext uri="{C183D7F6-B498-43B3-948B-1728B52AA6E4}">
                <adec:decorative xmlns:adec="http://schemas.microsoft.com/office/drawing/2017/decorative" val="1"/>
              </a:ext>
            </a:extLst>
          </p:cNvPr>
          <p:cNvGrpSpPr/>
          <p:nvPr/>
        </p:nvGrpSpPr>
        <p:grpSpPr>
          <a:xfrm>
            <a:off x="4760249" y="1434542"/>
            <a:ext cx="6693567" cy="4335638"/>
            <a:chOff x="7725314" y="1273210"/>
            <a:chExt cx="6186160" cy="4349905"/>
          </a:xfrm>
        </p:grpSpPr>
        <p:sp>
          <p:nvSpPr>
            <p:cNvPr id="16" name="Rectangle 15">
              <a:extLst>
                <a:ext uri="{FF2B5EF4-FFF2-40B4-BE49-F238E27FC236}">
                  <a16:creationId xmlns:a16="http://schemas.microsoft.com/office/drawing/2014/main" id="{0DE2277B-16DB-CD83-6FB0-F5498F9EE9C3}"/>
                </a:ext>
              </a:extLst>
            </p:cNvPr>
            <p:cNvSpPr/>
            <p:nvPr/>
          </p:nvSpPr>
          <p:spPr>
            <a:xfrm>
              <a:off x="7725315" y="1817752"/>
              <a:ext cx="6186159" cy="3805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Transitioning is hard!</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Control systems need to be HD Radio capable!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Antenna tuning and resolution of interference issues takes time!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Programming only as effective as the connection to the source!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Coordination with many different factions for this University … </a:t>
              </a:r>
            </a:p>
            <a:p>
              <a:pPr algn="ctr"/>
              <a:r>
                <a:rPr lang="en-US" b="1" i="1">
                  <a:solidFill>
                    <a:schemeClr val="bg1"/>
                  </a:solidFill>
                  <a:ea typeface="Source Sans Pro" panose="020B0503030403020204" pitchFamily="34" charset="0"/>
                </a:rPr>
                <a:t>What non-technical hurdles do you face?</a:t>
              </a:r>
            </a:p>
            <a:p>
              <a:pPr algn="ctr"/>
              <a:endParaRPr lang="en-US" b="1" i="1">
                <a:solidFill>
                  <a:schemeClr val="bg1"/>
                </a:solidFill>
                <a:ea typeface="Source Sans Pro" panose="020B0503030403020204" pitchFamily="34" charset="0"/>
              </a:endParaRPr>
            </a:p>
            <a:p>
              <a:pPr algn="ctr"/>
              <a:r>
                <a:rPr lang="en-US" b="1" i="1">
                  <a:solidFill>
                    <a:schemeClr val="bg1"/>
                  </a:solidFill>
                  <a:ea typeface="Source Sans Pro" panose="020B0503030403020204" pitchFamily="34" charset="0"/>
                </a:rPr>
                <a:t>Results surpassed expectations!</a:t>
              </a:r>
            </a:p>
          </p:txBody>
        </p:sp>
        <p:sp>
          <p:nvSpPr>
            <p:cNvPr id="17" name="Rectangle 16">
              <a:extLst>
                <a:ext uri="{FF2B5EF4-FFF2-40B4-BE49-F238E27FC236}">
                  <a16:creationId xmlns:a16="http://schemas.microsoft.com/office/drawing/2014/main" id="{AEFC807D-B7F4-7D7D-9429-46512275C408}"/>
                </a:ext>
              </a:extLst>
            </p:cNvPr>
            <p:cNvSpPr/>
            <p:nvPr/>
          </p:nvSpPr>
          <p:spPr>
            <a:xfrm>
              <a:off x="7725314" y="1273210"/>
              <a:ext cx="6186160" cy="8804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ea typeface="Source Sans Pro" panose="020B0503030403020204" pitchFamily="34" charset="0"/>
                </a:rPr>
                <a:t>American University WAMU Transition</a:t>
              </a:r>
            </a:p>
            <a:p>
              <a:pPr algn="ctr"/>
              <a:r>
                <a:rPr lang="en-US" b="1">
                  <a:ea typeface="Source Sans Pro" panose="020B0503030403020204" pitchFamily="34" charset="0"/>
                </a:rPr>
                <a:t>Master Antenna System</a:t>
              </a:r>
            </a:p>
            <a:p>
              <a:pPr algn="ctr"/>
              <a:r>
                <a:rPr lang="en-US" b="1">
                  <a:ea typeface="Source Sans Pro" panose="020B0503030403020204" pitchFamily="34" charset="0"/>
                </a:rPr>
                <a:t>HD Radio</a:t>
              </a:r>
            </a:p>
          </p:txBody>
        </p:sp>
      </p:grpSp>
      <p:pic>
        <p:nvPicPr>
          <p:cNvPr id="1026" name="Picture 2" descr="Image for WTAW NewsTalk 1620 AM" hidden="1">
            <a:extLst>
              <a:ext uri="{FF2B5EF4-FFF2-40B4-BE49-F238E27FC236}">
                <a16:creationId xmlns:a16="http://schemas.microsoft.com/office/drawing/2014/main" id="{DCBEED75-EF3A-B4BB-B100-D3FE713DF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248" y="2000868"/>
            <a:ext cx="6710131" cy="2910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for WWFD The Gamut 820 AM" hidden="1">
            <a:extLst>
              <a:ext uri="{FF2B5EF4-FFF2-40B4-BE49-F238E27FC236}">
                <a16:creationId xmlns:a16="http://schemas.microsoft.com/office/drawing/2014/main" id="{D61E3E12-1B6A-365B-41BF-217782E9C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3" y="1415075"/>
            <a:ext cx="3998354" cy="3998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E265D9-46A7-D3E8-1C0B-7F9BCE529A76}"/>
              </a:ext>
            </a:extLst>
          </p:cNvPr>
          <p:cNvSpPr txBox="1"/>
          <p:nvPr/>
        </p:nvSpPr>
        <p:spPr>
          <a:xfrm>
            <a:off x="738183" y="1408190"/>
            <a:ext cx="10732196" cy="3847207"/>
          </a:xfrm>
          <a:prstGeom prst="rect">
            <a:avLst/>
          </a:prstGeom>
          <a:solidFill>
            <a:schemeClr val="tx2">
              <a:lumMod val="20000"/>
              <a:lumOff val="80000"/>
            </a:schemeClr>
          </a:solidFill>
          <a:ln>
            <a:solidFill>
              <a:schemeClr val="accent1"/>
            </a:solidFill>
          </a:ln>
        </p:spPr>
        <p:txBody>
          <a:bodyPr wrap="square" rtlCol="0">
            <a:spAutoFit/>
          </a:bodyPr>
          <a:lstStyle/>
          <a:p>
            <a:pPr marL="0" marR="0">
              <a:spcBef>
                <a:spcPts val="0"/>
              </a:spcBef>
              <a:spcAft>
                <a:spcPts val="0"/>
              </a:spcAft>
            </a:pPr>
            <a:r>
              <a:rPr lang="en-US" sz="2800">
                <a:latin typeface="+mj-lt"/>
                <a:ea typeface="Calibri" panose="020F0502020204030204" pitchFamily="34" charset="0"/>
              </a:rPr>
              <a:t>Benefits / Justifications for AM stations transitioning to HD Radio:</a:t>
            </a:r>
          </a:p>
          <a:p>
            <a:pPr marL="0" marR="0">
              <a:spcBef>
                <a:spcPts val="0"/>
              </a:spcBef>
              <a:spcAft>
                <a:spcPts val="0"/>
              </a:spcAft>
            </a:pPr>
            <a:endParaRPr lang="en-US">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000">
                <a:effectLst/>
                <a:latin typeface="+mj-lt"/>
                <a:ea typeface="Calibri" panose="020F0502020204030204" pitchFamily="34" charset="0"/>
              </a:rPr>
              <a:t>Better quality signals to compete with existing FM programming</a:t>
            </a:r>
          </a:p>
          <a:p>
            <a:pPr marL="285750" marR="0" indent="-285750">
              <a:spcBef>
                <a:spcPts val="0"/>
              </a:spcBef>
              <a:spcAft>
                <a:spcPts val="0"/>
              </a:spcAft>
              <a:buFont typeface="Arial" panose="020B0604020202020204" pitchFamily="34" charset="0"/>
              <a:buChar char="•"/>
            </a:pPr>
            <a:endParaRPr lang="en-US" sz="200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000">
                <a:effectLst/>
                <a:latin typeface="+mj-lt"/>
                <a:ea typeface="Calibri" panose="020F0502020204030204" pitchFamily="34" charset="0"/>
              </a:rPr>
              <a:t>Future-proof stations for cars equipped only with HD Radio</a:t>
            </a:r>
          </a:p>
          <a:p>
            <a:pPr marL="285750" marR="0" indent="-285750">
              <a:spcBef>
                <a:spcPts val="0"/>
              </a:spcBef>
              <a:spcAft>
                <a:spcPts val="0"/>
              </a:spcAft>
              <a:buFont typeface="Arial" panose="020B0604020202020204" pitchFamily="34" charset="0"/>
              <a:buChar char="•"/>
            </a:pPr>
            <a:endParaRPr lang="en-US" sz="200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000">
                <a:effectLst/>
                <a:latin typeface="+mj-lt"/>
                <a:ea typeface="Calibri" panose="020F0502020204030204" pitchFamily="34" charset="0"/>
              </a:rPr>
              <a:t>Gain listenership with better quality programming and audio</a:t>
            </a:r>
          </a:p>
          <a:p>
            <a:pPr marL="285750" marR="0" indent="-285750">
              <a:spcBef>
                <a:spcPts val="0"/>
              </a:spcBef>
              <a:spcAft>
                <a:spcPts val="0"/>
              </a:spcAft>
              <a:buFont typeface="Arial" panose="020B0604020202020204" pitchFamily="34" charset="0"/>
              <a:buChar char="•"/>
            </a:pPr>
            <a:endParaRPr lang="en-US" sz="200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000">
                <a:latin typeface="+mj-lt"/>
                <a:ea typeface="Calibri" panose="020F0502020204030204" pitchFamily="34" charset="0"/>
              </a:rPr>
              <a:t>A</a:t>
            </a:r>
            <a:r>
              <a:rPr lang="en-US" sz="2000">
                <a:effectLst/>
                <a:latin typeface="+mj-lt"/>
                <a:ea typeface="Calibri" panose="020F0502020204030204" pitchFamily="34" charset="0"/>
              </a:rPr>
              <a:t>vailability of paired AM/FM translators for maintaining signals</a:t>
            </a:r>
            <a:endParaRPr lang="en-US" sz="2000">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200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000">
                <a:latin typeface="+mj-lt"/>
                <a:ea typeface="Calibri" panose="020F0502020204030204" pitchFamily="34" charset="0"/>
              </a:rPr>
              <a:t>A</a:t>
            </a:r>
            <a:r>
              <a:rPr lang="en-US" sz="2000">
                <a:effectLst/>
                <a:latin typeface="+mj-lt"/>
                <a:ea typeface="Calibri" panose="020F0502020204030204" pitchFamily="34" charset="0"/>
              </a:rPr>
              <a:t>ll-digital AM signal gets delivered over time to more listeners</a:t>
            </a:r>
          </a:p>
          <a:p>
            <a:endParaRPr lang="en-US">
              <a:latin typeface="+mj-lt"/>
            </a:endParaRPr>
          </a:p>
        </p:txBody>
      </p:sp>
    </p:spTree>
    <p:extLst>
      <p:ext uri="{BB962C8B-B14F-4D97-AF65-F5344CB8AC3E}">
        <p14:creationId xmlns:p14="http://schemas.microsoft.com/office/powerpoint/2010/main" val="473073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0-#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1+#ppt_w/2"/>
                                          </p:val>
                                        </p:tav>
                                        <p:tav tm="100000">
                                          <p:val>
                                            <p:strVal val="#ppt_x"/>
                                          </p:val>
                                        </p:tav>
                                      </p:tavLst>
                                    </p:anim>
                                    <p:anim calcmode="lin" valueType="num">
                                      <p:cBhvr additive="base">
                                        <p:cTn id="25" dur="500" fill="hold"/>
                                        <p:tgtEl>
                                          <p:spTgt spid="1026"/>
                                        </p:tgtEl>
                                        <p:attrNameLst>
                                          <p:attrName>ppt_y</p:attrName>
                                        </p:attrNameLst>
                                      </p:cBhvr>
                                      <p:tavLst>
                                        <p:tav tm="0">
                                          <p:val>
                                            <p:strVal val="#ppt_y"/>
                                          </p:val>
                                        </p:tav>
                                        <p:tav tm="100000">
                                          <p:val>
                                            <p:strVal val="#ppt_y"/>
                                          </p:val>
                                        </p:tav>
                                      </p:tavLst>
                                    </p:anim>
                                  </p:childTnLst>
                                </p:cTn>
                              </p:par>
                              <p:par>
                                <p:cTn id="26" presetID="10" presetClass="exit" presetSubtype="0" fill="hold"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1343-8DA2-4E8D-9AA7-0B13CAF0B8B2}"/>
              </a:ext>
            </a:extLst>
          </p:cNvPr>
          <p:cNvSpPr>
            <a:spLocks noGrp="1"/>
          </p:cNvSpPr>
          <p:nvPr>
            <p:ph type="title"/>
          </p:nvPr>
        </p:nvSpPr>
        <p:spPr/>
        <p:txBody>
          <a:bodyPr>
            <a:normAutofit/>
          </a:bodyPr>
          <a:lstStyle/>
          <a:p>
            <a:r>
              <a:rPr lang="en-US"/>
              <a:t>Transitioning to Digital Radio: Use Case Conclusion</a:t>
            </a:r>
            <a:endParaRPr 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E2F7D11-0E7E-4B2A-9CF5-A1B35C2CA499}"/>
              </a:ext>
            </a:extLst>
          </p:cNvPr>
          <p:cNvSpPr>
            <a:spLocks noGrp="1"/>
          </p:cNvSpPr>
          <p:nvPr>
            <p:ph type="sldNum" sz="quarter" idx="12"/>
          </p:nvPr>
        </p:nvSpPr>
        <p:spPr/>
        <p:txBody>
          <a:bodyPr/>
          <a:lstStyle/>
          <a:p>
            <a:fld id="{8FCC257D-A786-9244-9E17-CE618C8B9275}" type="slidenum">
              <a:rPr lang="en-US" smtClean="0"/>
              <a:pPr/>
              <a:t>98</a:t>
            </a:fld>
            <a:endParaRPr lang="en-US"/>
          </a:p>
        </p:txBody>
      </p:sp>
      <p:sp>
        <p:nvSpPr>
          <p:cNvPr id="3" name="Rectangle 2">
            <a:extLst>
              <a:ext uri="{FF2B5EF4-FFF2-40B4-BE49-F238E27FC236}">
                <a16:creationId xmlns:a16="http://schemas.microsoft.com/office/drawing/2014/main" id="{CCD3E503-3AE3-7992-3A73-0EBFA32F5E86}"/>
              </a:ext>
            </a:extLst>
          </p:cNvPr>
          <p:cNvSpPr/>
          <p:nvPr/>
        </p:nvSpPr>
        <p:spPr>
          <a:xfrm>
            <a:off x="738189" y="1409562"/>
            <a:ext cx="5357811" cy="4194825"/>
          </a:xfrm>
          <a:prstGeom prst="rect">
            <a:avLst/>
          </a:prstGeom>
          <a:solidFill>
            <a:schemeClr val="tx1">
              <a:lumMod val="85000"/>
              <a:lumOff val="1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lumMod val="85000"/>
                  </a:schemeClr>
                </a:solidFill>
                <a:ea typeface="Source Sans Pro" panose="020B0503030403020204" pitchFamily="34" charset="0"/>
              </a:rPr>
              <a:t>Discussion Questions:</a:t>
            </a:r>
          </a:p>
          <a:p>
            <a:endParaRPr lang="en-US" sz="2400" b="1">
              <a:solidFill>
                <a:schemeClr val="bg1">
                  <a:lumMod val="85000"/>
                </a:schemeClr>
              </a:solidFill>
              <a:ea typeface="Source Sans Pro" panose="020B0503030403020204" pitchFamily="34" charset="0"/>
            </a:endParaRPr>
          </a:p>
          <a:p>
            <a:pPr marL="342900" lvl="0" indent="-342900">
              <a:buFont typeface="Wingdings" panose="05000000000000000000" pitchFamily="2" charset="2"/>
              <a:buChar char="§"/>
              <a:defRPr/>
            </a:pPr>
            <a:r>
              <a:rPr lang="en-US" sz="2400">
                <a:solidFill>
                  <a:schemeClr val="bg1">
                    <a:lumMod val="85000"/>
                  </a:schemeClr>
                </a:solidFill>
                <a:ea typeface="Source Sans Pro" panose="020B0503030403020204" pitchFamily="34" charset="0"/>
              </a:rPr>
              <a:t>What activities does your station require for upgrading to HD Radio? </a:t>
            </a:r>
          </a:p>
          <a:p>
            <a:pPr marL="342900" lvl="0" indent="-342900">
              <a:buFont typeface="Wingdings" panose="05000000000000000000" pitchFamily="2" charset="2"/>
              <a:buChar char="§"/>
              <a:defRPr/>
            </a:pPr>
            <a:endParaRPr lang="en-US" sz="2400">
              <a:solidFill>
                <a:schemeClr val="bg1">
                  <a:lumMod val="85000"/>
                </a:schemeClr>
              </a:solidFill>
              <a:ea typeface="Source Sans Pro" panose="020B0503030403020204" pitchFamily="34" charset="0"/>
            </a:endParaRPr>
          </a:p>
          <a:p>
            <a:pPr marL="342900" indent="-342900">
              <a:buFont typeface="Wingdings" panose="05000000000000000000" pitchFamily="2" charset="2"/>
              <a:buChar char="§"/>
            </a:pPr>
            <a:r>
              <a:rPr lang="en-US" sz="2400">
                <a:solidFill>
                  <a:schemeClr val="bg1">
                    <a:lumMod val="85000"/>
                  </a:schemeClr>
                </a:solidFill>
                <a:latin typeface="Franklin Gothic Book" panose="020B0503020102020204" pitchFamily="34" charset="0"/>
                <a:ea typeface="Source Sans Pro" panose="020B0503030403020204" pitchFamily="34" charset="0"/>
              </a:rPr>
              <a:t>What HD Radio capabilities can you use to engage your audience and share emergency information?</a:t>
            </a:r>
            <a:endParaRPr lang="en-US" sz="2400">
              <a:solidFill>
                <a:schemeClr val="bg1">
                  <a:lumMod val="85000"/>
                </a:schemeClr>
              </a:solidFill>
              <a:ea typeface="Source Sans Pro" panose="020B0503030403020204" pitchFamily="34" charset="0"/>
            </a:endParaRPr>
          </a:p>
        </p:txBody>
      </p:sp>
      <p:pic>
        <p:nvPicPr>
          <p:cNvPr id="2049" name="Picture 14" descr="QR Code for IPAWS National Test in 2023">
            <a:extLst>
              <a:ext uri="{FF2B5EF4-FFF2-40B4-BE49-F238E27FC236}">
                <a16:creationId xmlns:a16="http://schemas.microsoft.com/office/drawing/2014/main" id="{6142189C-74B1-D41C-76D1-F638FA1ED88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315200" y="2769747"/>
            <a:ext cx="2834640" cy="28346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2F4A55-990D-7657-C05F-E9F7A3462055}"/>
              </a:ext>
            </a:extLst>
          </p:cNvPr>
          <p:cNvSpPr txBox="1"/>
          <p:nvPr/>
        </p:nvSpPr>
        <p:spPr>
          <a:xfrm>
            <a:off x="6946293" y="2308082"/>
            <a:ext cx="3572453" cy="461665"/>
          </a:xfrm>
          <a:prstGeom prst="rect">
            <a:avLst/>
          </a:prstGeom>
          <a:noFill/>
        </p:spPr>
        <p:txBody>
          <a:bodyPr wrap="none" rtlCol="0">
            <a:spAutoFit/>
          </a:bodyPr>
          <a:lstStyle/>
          <a:p>
            <a:r>
              <a:rPr lang="en-US" sz="2400"/>
              <a:t>IPAWS National Test 2023</a:t>
            </a:r>
          </a:p>
        </p:txBody>
      </p:sp>
    </p:spTree>
    <p:extLst>
      <p:ext uri="{BB962C8B-B14F-4D97-AF65-F5344CB8AC3E}">
        <p14:creationId xmlns:p14="http://schemas.microsoft.com/office/powerpoint/2010/main" val="2228885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9"/>
                                        </p:tgtEl>
                                        <p:attrNameLst>
                                          <p:attrName>style.visibility</p:attrName>
                                        </p:attrNameLst>
                                      </p:cBhvr>
                                      <p:to>
                                        <p:strVal val="visible"/>
                                      </p:to>
                                    </p:set>
                                    <p:anim calcmode="lin" valueType="num">
                                      <p:cBhvr additive="base">
                                        <p:cTn id="11" dur="500" fill="hold"/>
                                        <p:tgtEl>
                                          <p:spTgt spid="2049"/>
                                        </p:tgtEl>
                                        <p:attrNameLst>
                                          <p:attrName>ppt_x</p:attrName>
                                        </p:attrNameLst>
                                      </p:cBhvr>
                                      <p:tavLst>
                                        <p:tav tm="0">
                                          <p:val>
                                            <p:strVal val="#ppt_x"/>
                                          </p:val>
                                        </p:tav>
                                        <p:tav tm="100000">
                                          <p:val>
                                            <p:strVal val="#ppt_x"/>
                                          </p:val>
                                        </p:tav>
                                      </p:tavLst>
                                    </p:anim>
                                    <p:anim calcmode="lin" valueType="num">
                                      <p:cBhvr additive="base">
                                        <p:cTn id="12" dur="500" fill="hold"/>
                                        <p:tgtEl>
                                          <p:spTgt spid="204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0892"/>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32" t="-75619" b="-868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C813FDB-15DA-3246-36D0-4AF206D52EE1}"/>
              </a:ext>
            </a:extLst>
          </p:cNvPr>
          <p:cNvSpPr/>
          <p:nvPr/>
        </p:nvSpPr>
        <p:spPr>
          <a:xfrm>
            <a:off x="0" y="-30480"/>
            <a:ext cx="12208647" cy="428205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4"/>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a:spLocks noGrp="1"/>
          </p:cNvSpPr>
          <p:nvPr>
            <p:ph type="title" idx="4294967295"/>
          </p:nvPr>
        </p:nvSpPr>
        <p:spPr>
          <a:xfrm>
            <a:off x="1661875" y="2061636"/>
            <a:ext cx="5974167" cy="4200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3120"/>
              </a:lnSpc>
              <a:spcBef>
                <a:spcPts val="0"/>
              </a:spcBef>
              <a:spcAft>
                <a:spcPts val="0"/>
              </a:spcAft>
              <a:buClrTx/>
              <a:buSzTx/>
              <a:buFontTx/>
              <a:buNone/>
              <a:tabLst/>
              <a:defRPr/>
            </a:pPr>
            <a:r>
              <a:rPr kumimoji="0" lang="en-US" sz="3600" b="0" i="0" u="none" strike="noStrike" kern="1200" cap="none" spc="371" normalizeH="0" baseline="0" noProof="0">
                <a:ln>
                  <a:noFill/>
                </a:ln>
                <a:solidFill>
                  <a:srgbClr val="FFFFFF"/>
                </a:solidFill>
                <a:effectLst/>
                <a:uLnTx/>
                <a:uFillTx/>
                <a:latin typeface="TT Hoves Bold"/>
                <a:ea typeface="+mn-ea"/>
                <a:cs typeface="+mn-cs"/>
              </a:rPr>
              <a:t>Fiscal Responsibility </a:t>
            </a:r>
          </a:p>
        </p:txBody>
      </p:sp>
      <p:sp>
        <p:nvSpPr>
          <p:cNvPr id="9" name="Freeform 9" descr="Corporation for Public Broadcasting logo"/>
          <p:cNvSpPr/>
          <p:nvPr/>
        </p:nvSpPr>
        <p:spPr>
          <a:xfrm>
            <a:off x="9144068" y="622300"/>
            <a:ext cx="2359399" cy="930229"/>
          </a:xfrm>
          <a:custGeom>
            <a:avLst/>
            <a:gdLst/>
            <a:ahLst/>
            <a:cxnLst/>
            <a:rect l="l" t="t" r="r" b="b"/>
            <a:pathLst>
              <a:path w="3539098" h="1395343">
                <a:moveTo>
                  <a:pt x="0" y="0"/>
                </a:moveTo>
                <a:lnTo>
                  <a:pt x="3539098" y="0"/>
                </a:lnTo>
                <a:lnTo>
                  <a:pt x="3539098" y="1395343"/>
                </a:lnTo>
                <a:lnTo>
                  <a:pt x="0" y="1395343"/>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6431280" y="4536907"/>
            <a:ext cx="5425576" cy="312714"/>
          </a:xfrm>
          <a:prstGeom prst="rect">
            <a:avLst/>
          </a:prstGeom>
        </p:spPr>
        <p:txBody>
          <a:bodyPr wrap="square" lIns="0" tIns="0" rIns="0" bIns="0" rtlCol="0" anchor="t">
            <a:spAutoFit/>
          </a:bodyPr>
          <a:lstStyle/>
          <a:p>
            <a:pPr marL="0" marR="0" lvl="0" indent="0" algn="r" defTabSz="609630" rtl="0" eaLnBrk="1" fontAlgn="auto" latinLnBrk="0" hangingPunct="1">
              <a:lnSpc>
                <a:spcPts val="2613"/>
              </a:lnSpc>
              <a:spcBef>
                <a:spcPts val="0"/>
              </a:spcBef>
              <a:spcAft>
                <a:spcPts val="0"/>
              </a:spcAft>
              <a:buClrTx/>
              <a:buSzTx/>
              <a:buFontTx/>
              <a:buNone/>
              <a:tabLst/>
              <a:defRPr/>
            </a:pPr>
            <a:r>
              <a:rPr kumimoji="0" lang="en-US" sz="1850" b="0" i="0" u="none" strike="noStrike" kern="1200" cap="none" spc="0" normalizeH="0" baseline="0" noProof="0">
                <a:ln>
                  <a:noFill/>
                </a:ln>
                <a:solidFill>
                  <a:srgbClr val="000000"/>
                </a:solidFill>
                <a:effectLst/>
                <a:uLnTx/>
                <a:uFillTx/>
                <a:latin typeface="TeX Gyre Adventor 2"/>
                <a:ea typeface="+mn-ea"/>
                <a:cs typeface="+mn-cs"/>
              </a:rPr>
              <a:t>Kyle Cromer, Budget &amp; Compliance, NGWS</a:t>
            </a:r>
          </a:p>
        </p:txBody>
      </p:sp>
      <p:grpSp>
        <p:nvGrpSpPr>
          <p:cNvPr id="18" name="Group 17" descr="footer saying www.cpb.org, Next Generation Warning System Grant Program">
            <a:extLst>
              <a:ext uri="{FF2B5EF4-FFF2-40B4-BE49-F238E27FC236}">
                <a16:creationId xmlns:a16="http://schemas.microsoft.com/office/drawing/2014/main" id="{5042E851-77C3-EEA3-F91B-8BBDCFF34790}"/>
              </a:ext>
            </a:extLst>
          </p:cNvPr>
          <p:cNvGrpSpPr/>
          <p:nvPr/>
        </p:nvGrpSpPr>
        <p:grpSpPr>
          <a:xfrm>
            <a:off x="1" y="6167636"/>
            <a:ext cx="12192000" cy="533399"/>
            <a:chOff x="1" y="6167636"/>
            <a:chExt cx="12192000" cy="533399"/>
          </a:xfrm>
        </p:grpSpPr>
        <p:sp>
          <p:nvSpPr>
            <p:cNvPr id="6" name="AutoShape 6"/>
            <p:cNvSpPr/>
            <p:nvPr/>
          </p:nvSpPr>
          <p:spPr>
            <a:xfrm>
              <a:off x="1" y="6167636"/>
              <a:ext cx="12192000" cy="0"/>
            </a:xfrm>
            <a:prstGeom prst="line">
              <a:avLst/>
            </a:prstGeom>
            <a:ln w="28575" cap="rnd">
              <a:solidFill>
                <a:srgbClr val="88919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145976" y="6341962"/>
              <a:ext cx="4710879" cy="359073"/>
            </a:xfrm>
            <a:prstGeom prst="rect">
              <a:avLst/>
            </a:prstGeom>
          </p:spPr>
          <p:txBody>
            <a:bodyPr lIns="0" tIns="0" rIns="0" bIns="0" rtlCol="0" anchor="t">
              <a:spAutoFit/>
            </a:bodyPr>
            <a:lstStyle/>
            <a:p>
              <a:pPr marL="0" marR="0" lvl="0" indent="0" algn="r"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Next Generation Warning System Grant Program</a:t>
              </a:r>
            </a:p>
            <a:p>
              <a:pPr marL="0" marR="0" lvl="0" indent="0" algn="r" defTabSz="609630" rtl="0" eaLnBrk="1" fontAlgn="auto" latinLnBrk="0" hangingPunct="1">
                <a:lnSpc>
                  <a:spcPts val="1367"/>
                </a:lnSpc>
                <a:spcBef>
                  <a:spcPct val="0"/>
                </a:spcBef>
                <a:spcAft>
                  <a:spcPts val="0"/>
                </a:spcAft>
                <a:buClrTx/>
                <a:buSzTx/>
                <a:buFontTx/>
                <a:buNone/>
                <a:tabLst/>
                <a:defRPr/>
              </a:pPr>
              <a:endParaRPr kumimoji="0" lang="en-US" sz="1367" b="0" i="0" u="none" strike="noStrike" kern="1200" cap="none" spc="0" normalizeH="0" baseline="0" noProof="0">
                <a:ln>
                  <a:noFill/>
                </a:ln>
                <a:solidFill>
                  <a:srgbClr val="889194"/>
                </a:solidFill>
                <a:effectLst/>
                <a:uLnTx/>
                <a:uFillTx/>
                <a:latin typeface="Montserrat"/>
                <a:ea typeface="+mn-ea"/>
                <a:cs typeface="+mn-cs"/>
              </a:endParaRPr>
            </a:p>
          </p:txBody>
        </p:sp>
        <p:sp>
          <p:nvSpPr>
            <p:cNvPr id="8" name="TextBox 8"/>
            <p:cNvSpPr txBox="1"/>
            <p:nvPr/>
          </p:nvSpPr>
          <p:spPr>
            <a:xfrm>
              <a:off x="685800" y="6324600"/>
              <a:ext cx="3399584" cy="179536"/>
            </a:xfrm>
            <a:prstGeom prst="rect">
              <a:avLst/>
            </a:prstGeom>
          </p:spPr>
          <p:txBody>
            <a:bodyPr lIns="0" tIns="0" rIns="0" bIns="0" rtlCol="0" anchor="t">
              <a:spAutoFit/>
            </a:bodyPr>
            <a:lstStyle/>
            <a:p>
              <a:pPr marL="0" marR="0" lvl="0" indent="0" algn="l" defTabSz="609630" rtl="0" eaLnBrk="1" fontAlgn="auto" latinLnBrk="0" hangingPunct="1">
                <a:lnSpc>
                  <a:spcPts val="1367"/>
                </a:lnSpc>
                <a:spcBef>
                  <a:spcPts val="0"/>
                </a:spcBef>
                <a:spcAft>
                  <a:spcPts val="0"/>
                </a:spcAft>
                <a:buClrTx/>
                <a:buSzTx/>
                <a:buFontTx/>
                <a:buNone/>
                <a:tabLst/>
                <a:defRPr/>
              </a:pPr>
              <a:r>
                <a:rPr kumimoji="0" lang="en-US" sz="1367" b="0" i="0" u="none" strike="noStrike" kern="1200" cap="none" spc="0" normalizeH="0" baseline="0" noProof="0">
                  <a:ln>
                    <a:noFill/>
                  </a:ln>
                  <a:solidFill>
                    <a:srgbClr val="889194"/>
                  </a:solidFill>
                  <a:effectLst/>
                  <a:uLnTx/>
                  <a:uFillTx/>
                  <a:latin typeface="Montserrat"/>
                  <a:ea typeface="+mn-ea"/>
                  <a:cs typeface="+mn-cs"/>
                </a:rPr>
                <a:t>www.cpb.org</a:t>
              </a:r>
            </a:p>
          </p:txBody>
        </p:sp>
      </p:grpSp>
      <p:sp>
        <p:nvSpPr>
          <p:cNvPr id="10" name="Rectangle 9">
            <a:extLst>
              <a:ext uri="{FF2B5EF4-FFF2-40B4-BE49-F238E27FC236}">
                <a16:creationId xmlns:a16="http://schemas.microsoft.com/office/drawing/2014/main" id="{05E83153-70AE-4D92-395D-6F2A696A6FCB}"/>
              </a:ext>
            </a:extLst>
          </p:cNvPr>
          <p:cNvSpPr/>
          <p:nvPr/>
        </p:nvSpPr>
        <p:spPr>
          <a:xfrm>
            <a:off x="9803877" y="0"/>
            <a:ext cx="2388124" cy="452440"/>
          </a:xfrm>
          <a:prstGeom prst="rect">
            <a:avLst/>
          </a:prstGeom>
          <a:solidFill>
            <a:srgbClr val="7030A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Franklin Gothic Book" panose="020B0503020102020204"/>
                <a:ea typeface="+mn-ea"/>
                <a:cs typeface="+mn-cs"/>
              </a:rPr>
              <a:t>Module 7: Fiscal Responsibility</a:t>
            </a:r>
          </a:p>
        </p:txBody>
      </p:sp>
    </p:spTree>
    <p:extLst>
      <p:ext uri="{BB962C8B-B14F-4D97-AF65-F5344CB8AC3E}">
        <p14:creationId xmlns:p14="http://schemas.microsoft.com/office/powerpoint/2010/main" val="136838236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uto">
  <a:themeElements>
    <a:clrScheme name="Custom 6">
      <a:dk1>
        <a:srgbClr val="3C4144"/>
      </a:dk1>
      <a:lt1>
        <a:srgbClr val="3C4143"/>
      </a:lt1>
      <a:dk2>
        <a:srgbClr val="E6E6E6"/>
      </a:dk2>
      <a:lt2>
        <a:srgbClr val="A4A4A4"/>
      </a:lt2>
      <a:accent1>
        <a:srgbClr val="E2277D"/>
      </a:accent1>
      <a:accent2>
        <a:srgbClr val="B077B4"/>
      </a:accent2>
      <a:accent3>
        <a:srgbClr val="78BE20"/>
      </a:accent3>
      <a:accent4>
        <a:srgbClr val="E42025"/>
      </a:accent4>
      <a:accent5>
        <a:srgbClr val="EF7F21"/>
      </a:accent5>
      <a:accent6>
        <a:srgbClr val="0C9DD9"/>
      </a:accent6>
      <a:hlink>
        <a:srgbClr val="373C3C"/>
      </a:hlink>
      <a:folHlink>
        <a:srgbClr val="373C3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3_XPeri_Auto_Draft 8" id="{B96C2F25-14E9-8C41-9C1C-67A077F9C2CE}" vid="{38F8880C-3FE6-FF44-B780-8E309CE7F242}"/>
    </a:ext>
  </a:extLst>
</a:theme>
</file>

<file path=ppt/theme/theme4.xml><?xml version="1.0" encoding="utf-8"?>
<a:theme xmlns:a="http://schemas.openxmlformats.org/drawingml/2006/main" name="3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2"/>
          </a:solidFill>
          <a:prstDash val="solid"/>
        </a:ln>
      </a:spPr>
      <a:bodyPr rtlCol="0" anchor="t"/>
      <a:lstStyle>
        <a:defPPr marL="342900" marR="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
          <a:tabLst/>
          <a:defRPr kumimoji="0" sz="2000" b="0" i="0" u="none" strike="noStrike" kern="1200" cap="none" spc="0" normalizeH="0" baseline="0" noProof="0" dirty="0">
            <a:ln>
              <a:noFill/>
            </a:ln>
            <a:solidFill>
              <a:srgbClr val="000000"/>
            </a:solidFill>
            <a:effectLst/>
            <a:uLnTx/>
            <a:uFillTx/>
            <a:latin typeface="Franklin Gothic Book" panose="020B050302010202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6ecb868-7e95-46c4-b879-9f922800eca0">
      <UserInfo>
        <DisplayName>Uditsky, Samantha (CTR)</DisplayName>
        <AccountId>12</AccountId>
        <AccountType/>
      </UserInfo>
      <UserInfo>
        <DisplayName>Mcgarrey, Marissa (CTR)</DisplayName>
        <AccountId>67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71C201AF96E24895F8270D42472AF2" ma:contentTypeVersion="10" ma:contentTypeDescription="Create a new document." ma:contentTypeScope="" ma:versionID="14fad73aed427571574f1b40780e098e">
  <xsd:schema xmlns:xsd="http://www.w3.org/2001/XMLSchema" xmlns:xs="http://www.w3.org/2001/XMLSchema" xmlns:p="http://schemas.microsoft.com/office/2006/metadata/properties" xmlns:ns2="de2390dc-c098-4d95-9acb-81e057baf8f2" xmlns:ns3="56ecb868-7e95-46c4-b879-9f922800eca0" targetNamespace="http://schemas.microsoft.com/office/2006/metadata/properties" ma:root="true" ma:fieldsID="9085f15657a29d11ea12eb8d6082c8b8" ns2:_="" ns3:_="">
    <xsd:import namespace="de2390dc-c098-4d95-9acb-81e057baf8f2"/>
    <xsd:import namespace="56ecb868-7e95-46c4-b879-9f922800eca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390dc-c098-4d95-9acb-81e057baf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ecb868-7e95-46c4-b879-9f922800eca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B5BB03-DD21-4258-90BA-4BA883F2CE48}">
  <ds:schemaRefs>
    <ds:schemaRef ds:uri="2c31202f-dc46-4e18-9b19-c1082af70fb8"/>
    <ds:schemaRef ds:uri="f527f6ec-dbb8-41a3-a525-3bb0d2a653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6ecb868-7e95-46c4-b879-9f922800eca0"/>
  </ds:schemaRefs>
</ds:datastoreItem>
</file>

<file path=customXml/itemProps2.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3.xml><?xml version="1.0" encoding="utf-8"?>
<ds:datastoreItem xmlns:ds="http://schemas.openxmlformats.org/officeDocument/2006/customXml" ds:itemID="{B36882C8-F09E-476D-9C12-7530BFFB14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2390dc-c098-4d95-9acb-81e057baf8f2"/>
    <ds:schemaRef ds:uri="56ecb868-7e95-46c4-b879-9f922800ec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80</TotalTime>
  <Words>19202</Words>
  <Application>Microsoft Office PowerPoint</Application>
  <PresentationFormat>Widescreen</PresentationFormat>
  <Paragraphs>2163</Paragraphs>
  <Slides>106</Slides>
  <Notes>106</Notes>
  <HiddenSlides>0</HiddenSlides>
  <MMClips>0</MMClips>
  <ScaleCrop>false</ScaleCrop>
  <HeadingPairs>
    <vt:vector size="4" baseType="variant">
      <vt:variant>
        <vt:lpstr>Theme</vt:lpstr>
      </vt:variant>
      <vt:variant>
        <vt:i4>5</vt:i4>
      </vt:variant>
      <vt:variant>
        <vt:lpstr>Slide Titles</vt:lpstr>
      </vt:variant>
      <vt:variant>
        <vt:i4>106</vt:i4>
      </vt:variant>
    </vt:vector>
  </HeadingPairs>
  <TitlesOfParts>
    <vt:vector size="111" baseType="lpstr">
      <vt:lpstr>Office Theme</vt:lpstr>
      <vt:lpstr>2_Office Theme</vt:lpstr>
      <vt:lpstr>Auto</vt:lpstr>
      <vt:lpstr>3_Office Theme</vt:lpstr>
      <vt:lpstr>1_Office Theme</vt:lpstr>
      <vt:lpstr>Welcome</vt:lpstr>
      <vt:lpstr>The CPB NGWS Team</vt:lpstr>
      <vt:lpstr>Mandate</vt:lpstr>
      <vt:lpstr>Training objectives</vt:lpstr>
      <vt:lpstr>Today’s training agenda</vt:lpstr>
      <vt:lpstr>The FEMA IPAWS Team </vt:lpstr>
      <vt:lpstr>Introduction to FEMA’s Integrated Public Alert and Warning System (IPAWS)</vt:lpstr>
      <vt:lpstr>What is IPAWS?</vt:lpstr>
      <vt:lpstr>IPAWS Architecture</vt:lpstr>
      <vt:lpstr>IPAWS Architecture</vt:lpstr>
      <vt:lpstr>Emergency Alert System (EAS)</vt:lpstr>
      <vt:lpstr>Emergency Alert System (EAS)</vt:lpstr>
      <vt:lpstr>IPAWS Alerting Authorities</vt:lpstr>
      <vt:lpstr>Continuity of Broadcast Operations</vt:lpstr>
      <vt:lpstr>Public Broadcasters Collaboration with Alerting Authorities </vt:lpstr>
      <vt:lpstr>Introduction to IPAWS Key Takeaways</vt:lpstr>
      <vt:lpstr>Next Generation Warning System Grant Program Training</vt:lpstr>
      <vt:lpstr>Objectives</vt:lpstr>
      <vt:lpstr>Objectives</vt:lpstr>
      <vt:lpstr>Prioritization Criteria </vt:lpstr>
      <vt:lpstr>Prioritization Criteria</vt:lpstr>
      <vt:lpstr>Project Funding Overview</vt:lpstr>
      <vt:lpstr>Understanding AM/FM/HD Radio Technologies</vt:lpstr>
      <vt:lpstr>Is Radio Still Relevant?  You Betcha!</vt:lpstr>
      <vt:lpstr>Is Radio Still Relevant?  You Betcha!</vt:lpstr>
      <vt:lpstr>Is Radio Still Relevant?  You Betcha!</vt:lpstr>
      <vt:lpstr>Is Radio Still Relevant?  You Betcha!</vt:lpstr>
      <vt:lpstr>Is Radio Still Relevant?  You Betcha!</vt:lpstr>
      <vt:lpstr>Is Radio Still Relevant?  You Betcha!</vt:lpstr>
      <vt:lpstr>Is Radio Still Relevant?  You Betcha!</vt:lpstr>
      <vt:lpstr>Is Radio Still Relevant?  You Betcha!</vt:lpstr>
      <vt:lpstr>Is Radio Still Relevant?  You Betcha!</vt:lpstr>
      <vt:lpstr>Is Radio Still Relevant?  You Betcha!</vt:lpstr>
      <vt:lpstr>Understanding AM/FM/HD Radio Technologies</vt:lpstr>
      <vt:lpstr>35</vt:lpstr>
      <vt:lpstr>HOW HD RADIO TECHNOLOGY WORKS</vt:lpstr>
      <vt:lpstr>FM BROADCAST COVERAGE</vt:lpstr>
      <vt:lpstr>U.S. FM Radio Coverage Map</vt:lpstr>
      <vt:lpstr>HD RADIO TECHNOLOGY BY THE NUMBERS</vt:lpstr>
      <vt:lpstr>Leveraging Radio Data System (RDS) and HD Radio for  Enhanced Public Messaging and User Experience</vt:lpstr>
      <vt:lpstr>Leveraging Radio Data System (RDS) and HD Radio for  Enhanced Public Messaging and User Experience</vt:lpstr>
      <vt:lpstr>Leveraging Radio Data System (RDS) and HD Radio for  Enhanced Public Messaging and User Experience</vt:lpstr>
      <vt:lpstr>Leveraging Radio Data System (RDS) and HD Radio for  Enhanced Public Messaging and User Experience</vt:lpstr>
      <vt:lpstr>Leveraging Radio Data System (RDS) and HD Radio for  Enhanced Public Messaging and User Experience</vt:lpstr>
      <vt:lpstr>Leveraging Radio Data System (RDS) and HD Radio for  Enhanced Public Messaging and User Experience</vt:lpstr>
      <vt:lpstr>AM/FM/HD Radio Technologies Comparison Summary</vt:lpstr>
      <vt:lpstr>AM/FM/HD Radio Capabilities Key Takeaways</vt:lpstr>
      <vt:lpstr>Module 4: Strategies for Managing Signal Coverage and  Addressing Reception Challenges </vt:lpstr>
      <vt:lpstr>Module 4: Strategies for Managing Signal Coverage and  Addressing Reception Challenges </vt:lpstr>
      <vt:lpstr>Signal Coverage and Reach – Build or Improve </vt:lpstr>
      <vt:lpstr>Signal Coverage and Reach – Build or Improve </vt:lpstr>
      <vt:lpstr>Signal Coverage and Addressing Reception Challenges  for Rural and Underserved Areas </vt:lpstr>
      <vt:lpstr>Signal Coverage and Addressing Reception Challenges  for Rural and Underserved Areas </vt:lpstr>
      <vt:lpstr>Signal Coverage and Addressing Reception Challenges  for Rural and Underserved Areas </vt:lpstr>
      <vt:lpstr>Signal Coverage and Addressing Reception Challenges  for Rural and Underserved Areas </vt:lpstr>
      <vt:lpstr>Signal Coverage and Addressing Reception Challenges  for Rural and Underserved Areas </vt:lpstr>
      <vt:lpstr>Signal Coverage and Addressing Reception Challenges  for Rural and Underserved Areas </vt:lpstr>
      <vt:lpstr>Signal Coverage and Addressing Reception Challenges  for Rural and Underserved Areas </vt:lpstr>
      <vt:lpstr>Signal Coverage and Addressing Reception Challenges  for Rural and Underserved Areas </vt:lpstr>
      <vt:lpstr>Objectives and Equipment for Managing Radio Station  Signal Coverage and Reception Challenges </vt:lpstr>
      <vt:lpstr>Use Cases for Upgrading Your Station</vt:lpstr>
      <vt:lpstr>Best Practices for EAS Integration for Radio Stations</vt:lpstr>
      <vt:lpstr>Best Practices for EAS Integration for Radio Stations</vt:lpstr>
      <vt:lpstr>Regulatory Requirements for EAS</vt:lpstr>
      <vt:lpstr>Regulatory Requirements for EAS</vt:lpstr>
      <vt:lpstr>Regulatory Requirements for EAS</vt:lpstr>
      <vt:lpstr>EAS Integration for Radio Stations Hardware and Software Considerations</vt:lpstr>
      <vt:lpstr>EAS Integration for Radio Stations Hardware and Software Considerations</vt:lpstr>
      <vt:lpstr>Strategies for Seamless Integration with Regular Programming</vt:lpstr>
      <vt:lpstr>Leveraging RDS and HD Radio for EAS Messaging</vt:lpstr>
      <vt:lpstr>Leveraging RDS and HD Radio for EAS Messaging</vt:lpstr>
      <vt:lpstr>Leveraging RDS and HD Radio for EAS Messaging</vt:lpstr>
      <vt:lpstr>Leveraging RDS and HD Radio for EAS Messaging</vt:lpstr>
      <vt:lpstr>EMERGENCY ALERTS PHASE 1 –  TEXT NOTIFICATION</vt:lpstr>
      <vt:lpstr>EMERGENCY ALERTS PHASE 1 –  CURRENT USER EXPERIENCE</vt:lpstr>
      <vt:lpstr>DIGITAL EMERGENCY ALERTS – LAUNCH STATUS PHASE 1</vt:lpstr>
      <vt:lpstr>EMERGENCY ALERTS PHASE 2 –  NRT Content</vt:lpstr>
      <vt:lpstr>ALERT DISTRIBUTION COMPARISON</vt:lpstr>
      <vt:lpstr>Best Practices for EAS Integration for Radio Stations Key Takeaways</vt:lpstr>
      <vt:lpstr>Transitioning to Digital Radio:  Pros and Cons</vt:lpstr>
      <vt:lpstr>Transitioning to Digital Radio – Better Audio, New Services</vt:lpstr>
      <vt:lpstr>Transitioning to Digital Radio – Better Audio, New Services</vt:lpstr>
      <vt:lpstr>Transitioning to Digital Radio – Better Audio, New Services</vt:lpstr>
      <vt:lpstr>Transitioning to Digital Radio – Better Audio, New Services</vt:lpstr>
      <vt:lpstr>Transitioning to Digital Radio – Public Awareness and Accessibility</vt:lpstr>
      <vt:lpstr>Transitioning to Digital Radio – Pros and Cons for ATSC 3.0</vt:lpstr>
      <vt:lpstr>Augmenting AM/FM with HD Radio</vt:lpstr>
      <vt:lpstr>Radio Station Equipment</vt:lpstr>
      <vt:lpstr>Studio Equipment Upgrades</vt:lpstr>
      <vt:lpstr>Data Services and Infrastructure</vt:lpstr>
      <vt:lpstr>Cost Considerations</vt:lpstr>
      <vt:lpstr>Transitioning to Digital Radio: Use Case</vt:lpstr>
      <vt:lpstr>Transitioning to Digital Radio: Use Case Continued</vt:lpstr>
      <vt:lpstr>Transitioning to Digital Radio: Use Case Continued</vt:lpstr>
      <vt:lpstr>Transitioning to Digital Radio: Use Case Continued</vt:lpstr>
      <vt:lpstr>Transitioning to Digital Radio: Use Case Continued</vt:lpstr>
      <vt:lpstr>Transitioning to Digital Radio: Use Case Continued</vt:lpstr>
      <vt:lpstr>Transitioning to Digital Radio: Use Case Conclusion</vt:lpstr>
      <vt:lpstr>Fiscal Responsibility </vt:lpstr>
      <vt:lpstr>Module 7: Fiscal Responsibility</vt:lpstr>
      <vt:lpstr>Project Scope  and Eligible Equipment</vt:lpstr>
      <vt:lpstr>Project Scope and Eligible Equipment</vt:lpstr>
      <vt:lpstr>Question and Answer</vt:lpstr>
      <vt:lpstr>Next Steps</vt:lpstr>
      <vt:lpstr>Appendix – Additional Resources</vt:lpstr>
      <vt:lpstr>Appendix – Additional Resources, Continued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 PowerPoint Template</dc:title>
  <dc:subject/>
  <dc:creator>FEMA External Affairs</dc:creator>
  <cp:keywords/>
  <dc:description/>
  <cp:lastModifiedBy>Uditsky, Samantha (CTR)</cp:lastModifiedBy>
  <cp:revision>8</cp:revision>
  <cp:lastPrinted>2020-03-02T16:45:50Z</cp:lastPrinted>
  <dcterms:created xsi:type="dcterms:W3CDTF">2012-11-19T20:41:22Z</dcterms:created>
  <dcterms:modified xsi:type="dcterms:W3CDTF">2024-02-26T14:10:50Z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0x0101005471C201AF96E24895F8270D42472AF2</vt:lpwstr>
  </property>
  <property fmtid="{D5CDD505-2E9C-101B-9397-08002B2CF9AE}" pid="3" name="MediaServiceImageTags">
    <vt:lpwstr/>
  </property>
</Properties>
</file>