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1" r:id="rId4"/>
    <p:sldMasterId id="2147484131" r:id="rId5"/>
    <p:sldMasterId id="2147484143" r:id="rId6"/>
  </p:sldMasterIdLst>
  <p:notesMasterIdLst>
    <p:notesMasterId r:id="rId77"/>
  </p:notesMasterIdLst>
  <p:handoutMasterIdLst>
    <p:handoutMasterId r:id="rId78"/>
  </p:handoutMasterIdLst>
  <p:sldIdLst>
    <p:sldId id="258" r:id="rId7"/>
    <p:sldId id="4985" r:id="rId8"/>
    <p:sldId id="4975" r:id="rId9"/>
    <p:sldId id="4962" r:id="rId10"/>
    <p:sldId id="4963" r:id="rId11"/>
    <p:sldId id="4960" r:id="rId12"/>
    <p:sldId id="4965" r:id="rId13"/>
    <p:sldId id="4997" r:id="rId14"/>
    <p:sldId id="4967" r:id="rId15"/>
    <p:sldId id="4968" r:id="rId16"/>
    <p:sldId id="4998" r:id="rId17"/>
    <p:sldId id="4996" r:id="rId18"/>
    <p:sldId id="4999" r:id="rId19"/>
    <p:sldId id="4972" r:id="rId20"/>
    <p:sldId id="4926" r:id="rId21"/>
    <p:sldId id="4973" r:id="rId22"/>
    <p:sldId id="5000" r:id="rId23"/>
    <p:sldId id="5001" r:id="rId24"/>
    <p:sldId id="5002" r:id="rId25"/>
    <p:sldId id="5003" r:id="rId26"/>
    <p:sldId id="5004" r:id="rId27"/>
    <p:sldId id="5005" r:id="rId28"/>
    <p:sldId id="334" r:id="rId29"/>
    <p:sldId id="4934" r:id="rId30"/>
    <p:sldId id="4724" r:id="rId31"/>
    <p:sldId id="4732" r:id="rId32"/>
    <p:sldId id="262" r:id="rId33"/>
    <p:sldId id="4731" r:id="rId34"/>
    <p:sldId id="5006" r:id="rId35"/>
    <p:sldId id="4928" r:id="rId36"/>
    <p:sldId id="4933" r:id="rId37"/>
    <p:sldId id="4930" r:id="rId38"/>
    <p:sldId id="4728" r:id="rId39"/>
    <p:sldId id="4815" r:id="rId40"/>
    <p:sldId id="4736" r:id="rId41"/>
    <p:sldId id="415" r:id="rId42"/>
    <p:sldId id="4882" r:id="rId43"/>
    <p:sldId id="4764" r:id="rId44"/>
    <p:sldId id="4752" r:id="rId45"/>
    <p:sldId id="4914" r:id="rId46"/>
    <p:sldId id="4758" r:id="rId47"/>
    <p:sldId id="4760" r:id="rId48"/>
    <p:sldId id="4981" r:id="rId49"/>
    <p:sldId id="4929" r:id="rId50"/>
    <p:sldId id="4757" r:id="rId51"/>
    <p:sldId id="4883" r:id="rId52"/>
    <p:sldId id="4884" r:id="rId53"/>
    <p:sldId id="4957" r:id="rId54"/>
    <p:sldId id="4945" r:id="rId55"/>
    <p:sldId id="4915" r:id="rId56"/>
    <p:sldId id="4950" r:id="rId57"/>
    <p:sldId id="4951" r:id="rId58"/>
    <p:sldId id="4952" r:id="rId59"/>
    <p:sldId id="4885" r:id="rId60"/>
    <p:sldId id="4983" r:id="rId61"/>
    <p:sldId id="4982" r:id="rId62"/>
    <p:sldId id="4984" r:id="rId63"/>
    <p:sldId id="4910" r:id="rId64"/>
    <p:sldId id="4971" r:id="rId65"/>
    <p:sldId id="4899" r:id="rId66"/>
    <p:sldId id="4887" r:id="rId67"/>
    <p:sldId id="5007" r:id="rId68"/>
    <p:sldId id="264" r:id="rId69"/>
    <p:sldId id="265" r:id="rId70"/>
    <p:sldId id="4918" r:id="rId71"/>
    <p:sldId id="5008" r:id="rId72"/>
    <p:sldId id="4876" r:id="rId73"/>
    <p:sldId id="4827" r:id="rId74"/>
    <p:sldId id="4828" r:id="rId75"/>
    <p:sldId id="4829" r:id="rId7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49F640-6229-D465-1527-9CD51E596D24}" name="Casey, John (CTR)" initials="CJ(" userId="S::0234679141@FEMA.DHS.GOV::8569e8dd-7ea6-40cd-9ee8-0961b27cc9ba" providerId="AD"/>
  <p188:author id="{95582667-6102-27E7-ED8E-01A166EB4B6B}" name="Guest User" initials="GU" userId="Guest User" providerId="Windows Live"/>
  <p188:author id="{B55E8A7F-ACFD-E683-05A5-D9BB674CA9A1}" name="Beeman, Bonnie (CTR)" initials="BB(" userId="S::0023572160@FEMA.DHS.GOV::a5f20a09-330c-4b7e-8ac7-0ef33e7a036b" providerId="AD"/>
  <p188:author id="{154F0C88-30AA-3872-26D8-8CA61FD88BBF}" name="Beeman, Bonnie (CTR)" initials="B(" userId="S::bonnie.beeman_associates.fema.dhs.gov#ext#@cpborg.onmicrosoft.com::eff2d943-14c5-41f4-88fd-04322dd46a79" providerId="AD"/>
  <p188:author id="{04371399-82B2-4B10-912A-39D46FB1023C}" name="John Casey" initials="JC" userId="1e40b66c57e6d8fa" providerId="Windows Live"/>
  <p188:author id="{22048F99-626E-1718-E78E-66A179FE0947}" name="Maloof, Kevin" initials="MK" userId="S::kmaloof@cpb.org::c9f35233-46ab-4bbd-b63a-af56300b191e" providerId="AD"/>
  <p188:author id="{27090AC0-5BD7-2497-C543-DC6728993EAA}" name="Mcgarrey, Marissa (CTR)" initials="MM(" userId="S::0721358147@FEMA.DHS.GOV::4d61f3dc-a887-42f1-b99d-a8c0404fa89e" providerId="AD"/>
  <p188:author id="{1CDA71CD-0490-358D-E026-32A5BEAD85F8}" name="Beeman, Bonnie (CTR)" initials="B(" userId="S::0023572160@fema.dhs.gov::a5f20a09-330c-4b7e-8ac7-0ef33e7a036b" providerId="AD"/>
  <p188:author id="{DED8D9D1-F532-9354-BC9A-CF1E8369A471}" name="Samantha Uditsky" initials="SU" userId="S::sgu@arcaspicio.com::bb8fe149-7be9-4ee1-9c91-e6d5e5dd1605" providerId="AD"/>
  <p188:author id="{14350EE7-8345-0EB0-B5D3-2823175F81E7}" name="Casey, John (CTR)" initials="C(" userId="S::0234679141@fema.dhs.gov::8569e8dd-7ea6-40cd-9ee8-0961b27cc9ba" providerId="AD"/>
  <p188:author id="{BD86C6E8-58FE-2933-904E-2D05692C6084}" name="Uditsky, Samantha (CTR)" initials="US(" userId="S::0421081424@FEMA.DHS.GOV::dbf4d561-2a0f-4ac8-b3ec-fb03d05a16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188"/>
    <a:srgbClr val="000066"/>
    <a:srgbClr val="1F232C"/>
    <a:srgbClr val="161A26"/>
    <a:srgbClr val="444444"/>
    <a:srgbClr val="050616"/>
    <a:srgbClr val="201D26"/>
    <a:srgbClr val="494A4F"/>
    <a:srgbClr val="23232B"/>
    <a:srgbClr val="4242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13DB8C-6F3D-4180-972B-1B60109CEE71}" v="1" dt="2024-02-23T17:29:31.78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34" autoAdjust="0"/>
  </p:normalViewPr>
  <p:slideViewPr>
    <p:cSldViewPr snapToGrid="0">
      <p:cViewPr varScale="1">
        <p:scale>
          <a:sx n="61" d="100"/>
          <a:sy n="61" d="100"/>
        </p:scale>
        <p:origin x="1493" y="58"/>
      </p:cViewPr>
      <p:guideLst>
        <p:guide orient="horz" pos="944"/>
        <p:guide pos="468"/>
      </p:guideLst>
    </p:cSldViewPr>
  </p:slideViewPr>
  <p:notesTextViewPr>
    <p:cViewPr>
      <p:scale>
        <a:sx n="1" d="1"/>
        <a:sy n="1" d="1"/>
      </p:scale>
      <p:origin x="0" y="-139"/>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856251624643E-3"/>
          <c:y val="6.2370049781891604E-2"/>
          <c:w val="0.97140629061606443"/>
          <c:h val="0.79261695848700964"/>
        </c:manualLayout>
      </c:layout>
      <c:barChart>
        <c:barDir val="col"/>
        <c:grouping val="clustered"/>
        <c:varyColors val="0"/>
        <c:ser>
          <c:idx val="0"/>
          <c:order val="0"/>
          <c:tx>
            <c:strRef>
              <c:f>Sheet1!$B$1</c:f>
              <c:strCache>
                <c:ptCount val="1"/>
                <c:pt idx="0">
                  <c:v>2019</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ABF9-4B1F-80CB-ABB23D41C4AF}"/>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ABF9-4B1F-80CB-ABB23D41C4AF}"/>
              </c:ext>
            </c:extLst>
          </c:dPt>
          <c:dPt>
            <c:idx val="3"/>
            <c:invertIfNegative val="0"/>
            <c:bubble3D val="0"/>
            <c:spPr>
              <a:solidFill>
                <a:srgbClr val="FFC000"/>
              </a:solidFill>
              <a:ln>
                <a:noFill/>
              </a:ln>
              <a:effectLst/>
            </c:spPr>
            <c:extLst>
              <c:ext xmlns:c16="http://schemas.microsoft.com/office/drawing/2014/chart" uri="{C3380CC4-5D6E-409C-BE32-E72D297353CC}">
                <c16:uniqueId val="{00000005-ABF9-4B1F-80CB-ABB23D41C4A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ABF9-4B1F-80CB-ABB23D41C4A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ABF9-4B1F-80CB-ABB23D41C4AF}"/>
              </c:ext>
            </c:extLst>
          </c:dPt>
          <c:dPt>
            <c:idx val="6"/>
            <c:invertIfNegative val="0"/>
            <c:bubble3D val="0"/>
            <c:spPr>
              <a:solidFill>
                <a:srgbClr val="00B050"/>
              </a:solidFill>
              <a:ln>
                <a:noFill/>
              </a:ln>
              <a:effectLst/>
            </c:spPr>
            <c:extLst>
              <c:ext xmlns:c16="http://schemas.microsoft.com/office/drawing/2014/chart" uri="{C3380CC4-5D6E-409C-BE32-E72D297353CC}">
                <c16:uniqueId val="{0000000B-ABF9-4B1F-80CB-ABB23D41C4AF}"/>
              </c:ext>
            </c:extLst>
          </c:dPt>
          <c:dPt>
            <c:idx val="7"/>
            <c:invertIfNegative val="0"/>
            <c:bubble3D val="0"/>
            <c:spPr>
              <a:solidFill>
                <a:srgbClr val="00B050"/>
              </a:solidFill>
              <a:ln>
                <a:noFill/>
              </a:ln>
              <a:effectLst/>
            </c:spPr>
            <c:extLst>
              <c:ext xmlns:c16="http://schemas.microsoft.com/office/drawing/2014/chart" uri="{C3380CC4-5D6E-409C-BE32-E72D297353CC}">
                <c16:uniqueId val="{0000000D-ABF9-4B1F-80CB-ABB23D41C4AF}"/>
              </c:ext>
            </c:extLst>
          </c:dPt>
          <c:dLbls>
            <c:dLbl>
              <c:idx val="0"/>
              <c:tx>
                <c:rich>
                  <a:bodyPr/>
                  <a:lstStyle/>
                  <a:p>
                    <a:r>
                      <a:rPr lang="en-US"/>
                      <a:t>0.2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84ED-47FC-BBFF-CBC3AAD28B6B}"/>
                </c:ext>
              </c:extLst>
            </c:dLbl>
            <c:dLbl>
              <c:idx val="1"/>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BF9-4B1F-80CB-ABB23D41C4AF}"/>
                </c:ext>
              </c:extLst>
            </c:dLbl>
            <c:dLbl>
              <c:idx val="2"/>
              <c:tx>
                <c:rich>
                  <a:bodyPr/>
                  <a:lstStyle/>
                  <a:p>
                    <a:r>
                      <a:rPr lang="en-US"/>
                      <a:t>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BF9-4B1F-80CB-ABB23D41C4AF}"/>
                </c:ext>
              </c:extLst>
            </c:dLbl>
            <c:dLbl>
              <c:idx val="3"/>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BF9-4B1F-80CB-ABB23D41C4AF}"/>
                </c:ext>
              </c:extLst>
            </c:dLbl>
            <c:dLbl>
              <c:idx val="4"/>
              <c:tx>
                <c:rich>
                  <a:bodyPr/>
                  <a:lstStyle/>
                  <a:p>
                    <a:r>
                      <a:rPr lang="en-US"/>
                      <a:t>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BF9-4B1F-80CB-ABB23D41C4AF}"/>
                </c:ext>
              </c:extLst>
            </c:dLbl>
            <c:dLbl>
              <c:idx val="5"/>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BF9-4B1F-80CB-ABB23D41C4AF}"/>
                </c:ext>
              </c:extLst>
            </c:dLbl>
            <c:dLbl>
              <c:idx val="6"/>
              <c:tx>
                <c:rich>
                  <a:bodyPr/>
                  <a:lstStyle/>
                  <a:p>
                    <a:r>
                      <a:rPr lang="en-US"/>
                      <a:t>27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BF9-4B1F-80CB-ABB23D41C4AF}"/>
                </c:ext>
              </c:extLst>
            </c:dLbl>
            <c:dLbl>
              <c:idx val="7"/>
              <c:tx>
                <c:rich>
                  <a:bodyPr/>
                  <a:lstStyle/>
                  <a:p>
                    <a:r>
                      <a:rPr lang="en-US"/>
                      <a:t>28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ABF9-4B1F-80CB-ABB23D41C4A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2021</c:v>
                </c:pt>
                <c:pt idx="2">
                  <c:v>2022</c:v>
                </c:pt>
                <c:pt idx="3">
                  <c:v>2023</c:v>
                </c:pt>
                <c:pt idx="4">
                  <c:v>2024</c:v>
                </c:pt>
                <c:pt idx="5">
                  <c:v>2025</c:v>
                </c:pt>
                <c:pt idx="6">
                  <c:v>2026</c:v>
                </c:pt>
                <c:pt idx="7">
                  <c:v>2027</c:v>
                </c:pt>
              </c:numCache>
            </c:numRef>
          </c:cat>
          <c:val>
            <c:numRef>
              <c:f>Sheet1!$B$2:$B$9</c:f>
              <c:numCache>
                <c:formatCode>#,##0</c:formatCode>
                <c:ptCount val="8"/>
                <c:pt idx="0">
                  <c:v>195</c:v>
                </c:pt>
                <c:pt idx="1">
                  <c:v>3000</c:v>
                </c:pt>
                <c:pt idx="2">
                  <c:v>3250</c:v>
                </c:pt>
                <c:pt idx="3">
                  <c:v>5000</c:v>
                </c:pt>
                <c:pt idx="4">
                  <c:v>12000</c:v>
                </c:pt>
                <c:pt idx="5">
                  <c:v>20000</c:v>
                </c:pt>
                <c:pt idx="6">
                  <c:v>27000</c:v>
                </c:pt>
                <c:pt idx="7">
                  <c:v>28000</c:v>
                </c:pt>
              </c:numCache>
            </c:numRef>
          </c:val>
          <c:extLst>
            <c:ext xmlns:c16="http://schemas.microsoft.com/office/drawing/2014/chart" uri="{C3380CC4-5D6E-409C-BE32-E72D297353CC}">
              <c16:uniqueId val="{0000000E-ABF9-4B1F-80CB-ABB23D41C4AF}"/>
            </c:ext>
          </c:extLst>
        </c:ser>
        <c:dLbls>
          <c:dLblPos val="outEnd"/>
          <c:showLegendKey val="0"/>
          <c:showVal val="1"/>
          <c:showCatName val="0"/>
          <c:showSerName val="0"/>
          <c:showPercent val="0"/>
          <c:showBubbleSize val="0"/>
        </c:dLbls>
        <c:gapWidth val="65"/>
        <c:overlap val="-14"/>
        <c:axId val="332770959"/>
        <c:axId val="336450639"/>
      </c:barChart>
      <c:catAx>
        <c:axId val="3327709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36450639"/>
        <c:crosses val="autoZero"/>
        <c:auto val="1"/>
        <c:lblAlgn val="ctr"/>
        <c:lblOffset val="100"/>
        <c:noMultiLvlLbl val="0"/>
      </c:catAx>
      <c:valAx>
        <c:axId val="336450639"/>
        <c:scaling>
          <c:orientation val="minMax"/>
        </c:scaling>
        <c:delete val="1"/>
        <c:axPos val="l"/>
        <c:numFmt formatCode="#,##0" sourceLinked="1"/>
        <c:majorTickMark val="none"/>
        <c:minorTickMark val="none"/>
        <c:tickLblPos val="nextTo"/>
        <c:crossAx val="332770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BCD7E0-F8D6-415E-8A3A-223CF8E8746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AAB6645-2CF7-47C2-8DCA-B61C297C693F}">
      <dgm:prSet custT="1"/>
      <dgm:spPr/>
      <dgm:t>
        <a:bodyPr/>
        <a:lstStyle/>
        <a:p>
          <a:pPr>
            <a:lnSpc>
              <a:spcPct val="100000"/>
            </a:lnSpc>
          </a:pPr>
          <a:r>
            <a:rPr lang="en-US" sz="2000"/>
            <a:t>ATSC 3.0 is not backwards compatible with ATSC 1.0. This means viewers will need a new TV, or device to access the new features.</a:t>
          </a:r>
        </a:p>
      </dgm:t>
    </dgm:pt>
    <dgm:pt modelId="{9BC1FC0E-05CD-4680-9825-71DD3CBE9DF3}" type="parTrans" cxnId="{43EB84F3-CEAF-4984-94E6-05908F8FD3BF}">
      <dgm:prSet/>
      <dgm:spPr/>
      <dgm:t>
        <a:bodyPr/>
        <a:lstStyle/>
        <a:p>
          <a:endParaRPr lang="en-US"/>
        </a:p>
      </dgm:t>
    </dgm:pt>
    <dgm:pt modelId="{24488C8B-5E24-4145-97F4-D1871F8E6500}" type="sibTrans" cxnId="{43EB84F3-CEAF-4984-94E6-05908F8FD3BF}">
      <dgm:prSet/>
      <dgm:spPr/>
      <dgm:t>
        <a:bodyPr/>
        <a:lstStyle/>
        <a:p>
          <a:endParaRPr lang="en-US"/>
        </a:p>
      </dgm:t>
    </dgm:pt>
    <dgm:pt modelId="{CF95A9CD-92EE-417F-A9E4-F933218D4FA9}">
      <dgm:prSet custT="1"/>
      <dgm:spPr/>
      <dgm:t>
        <a:bodyPr/>
        <a:lstStyle/>
        <a:p>
          <a:pPr>
            <a:lnSpc>
              <a:spcPct val="100000"/>
            </a:lnSpc>
          </a:pPr>
          <a:r>
            <a:rPr lang="en-US" sz="2000">
              <a:solidFill>
                <a:schemeClr val="tx1"/>
              </a:solidFill>
            </a:rPr>
            <a:t>The FCC has not mandated broadcasters upgrade to ATSC 3.0, and there is no subsidy for consumer NEXTGEN Televisions.</a:t>
          </a:r>
        </a:p>
      </dgm:t>
    </dgm:pt>
    <dgm:pt modelId="{491F31D0-D47F-4C40-8A9E-A6E0E1D9B1B7}" type="parTrans" cxnId="{31D707D5-BDED-4B9E-A733-83A0E78143BE}">
      <dgm:prSet/>
      <dgm:spPr/>
      <dgm:t>
        <a:bodyPr/>
        <a:lstStyle/>
        <a:p>
          <a:endParaRPr lang="en-US"/>
        </a:p>
      </dgm:t>
    </dgm:pt>
    <dgm:pt modelId="{D3885E68-C0E6-4785-A008-FE2E74CF6A32}" type="sibTrans" cxnId="{31D707D5-BDED-4B9E-A733-83A0E78143BE}">
      <dgm:prSet/>
      <dgm:spPr/>
      <dgm:t>
        <a:bodyPr/>
        <a:lstStyle/>
        <a:p>
          <a:endParaRPr lang="en-US"/>
        </a:p>
      </dgm:t>
    </dgm:pt>
    <dgm:pt modelId="{A0DF4956-C612-4C26-ADA0-0102306BB975}">
      <dgm:prSet custT="1"/>
      <dgm:spPr/>
      <dgm:t>
        <a:bodyPr/>
        <a:lstStyle/>
        <a:p>
          <a:pPr>
            <a:lnSpc>
              <a:spcPct val="100000"/>
            </a:lnSpc>
          </a:pPr>
          <a:r>
            <a:rPr lang="en-US" sz="2000"/>
            <a:t>NEXTGEN TV compatible TVs and low-cost converter boxes have been shipping since 2020 and more are coming to market every month.</a:t>
          </a:r>
        </a:p>
      </dgm:t>
    </dgm:pt>
    <dgm:pt modelId="{81DACB55-7D7D-4D3B-9063-61D7ECCD7379}" type="parTrans" cxnId="{3CFAE49F-7EC1-42C2-8950-EA77BD0845C9}">
      <dgm:prSet/>
      <dgm:spPr/>
      <dgm:t>
        <a:bodyPr/>
        <a:lstStyle/>
        <a:p>
          <a:endParaRPr lang="en-US"/>
        </a:p>
      </dgm:t>
    </dgm:pt>
    <dgm:pt modelId="{AC56FD1E-426E-4786-9825-2BC448B39CE9}" type="sibTrans" cxnId="{3CFAE49F-7EC1-42C2-8950-EA77BD0845C9}">
      <dgm:prSet/>
      <dgm:spPr/>
      <dgm:t>
        <a:bodyPr/>
        <a:lstStyle/>
        <a:p>
          <a:endParaRPr lang="en-US"/>
        </a:p>
      </dgm:t>
    </dgm:pt>
    <dgm:pt modelId="{ABCC32FA-5CB6-451F-B4D3-E2B642563208}" type="pres">
      <dgm:prSet presAssocID="{F0BCD7E0-F8D6-415E-8A3A-223CF8E87460}" presName="root" presStyleCnt="0">
        <dgm:presLayoutVars>
          <dgm:dir/>
          <dgm:resizeHandles val="exact"/>
        </dgm:presLayoutVars>
      </dgm:prSet>
      <dgm:spPr/>
    </dgm:pt>
    <dgm:pt modelId="{968EE755-1C30-4E0B-BD58-2164D6E3028C}" type="pres">
      <dgm:prSet presAssocID="{9AAB6645-2CF7-47C2-8DCA-B61C297C693F}" presName="compNode" presStyleCnt="0"/>
      <dgm:spPr/>
    </dgm:pt>
    <dgm:pt modelId="{7558E84B-28B9-45B3-A251-F8B86754BC4B}" type="pres">
      <dgm:prSet presAssocID="{9AAB6645-2CF7-47C2-8DCA-B61C297C693F}" presName="bgRect" presStyleLbl="bgShp" presStyleIdx="0" presStyleCnt="3" custLinFactNeighborY="4782"/>
      <dgm:spPr/>
    </dgm:pt>
    <dgm:pt modelId="{64174F80-13A9-471A-BF61-0BC18B9E6FA9}" type="pres">
      <dgm:prSet presAssocID="{9AAB6645-2CF7-47C2-8DCA-B61C297C693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D5DB5DFF-F49B-4A33-8308-481BC16D4395}" type="pres">
      <dgm:prSet presAssocID="{9AAB6645-2CF7-47C2-8DCA-B61C297C693F}" presName="spaceRect" presStyleCnt="0"/>
      <dgm:spPr/>
    </dgm:pt>
    <dgm:pt modelId="{DF299F2E-A749-4EC0-A967-A96BAEE235E8}" type="pres">
      <dgm:prSet presAssocID="{9AAB6645-2CF7-47C2-8DCA-B61C297C693F}" presName="parTx" presStyleLbl="revTx" presStyleIdx="0" presStyleCnt="3">
        <dgm:presLayoutVars>
          <dgm:chMax val="0"/>
          <dgm:chPref val="0"/>
        </dgm:presLayoutVars>
      </dgm:prSet>
      <dgm:spPr/>
    </dgm:pt>
    <dgm:pt modelId="{F7FECFA9-2D71-4FCE-8306-2D8EB0DE6A98}" type="pres">
      <dgm:prSet presAssocID="{24488C8B-5E24-4145-97F4-D1871F8E6500}" presName="sibTrans" presStyleCnt="0"/>
      <dgm:spPr/>
    </dgm:pt>
    <dgm:pt modelId="{9729FE1E-1CF7-4B7B-90EF-0F96FCF156A4}" type="pres">
      <dgm:prSet presAssocID="{CF95A9CD-92EE-417F-A9E4-F933218D4FA9}" presName="compNode" presStyleCnt="0"/>
      <dgm:spPr/>
    </dgm:pt>
    <dgm:pt modelId="{F3D9D4C6-914A-456A-AE39-2B53243659C7}" type="pres">
      <dgm:prSet presAssocID="{CF95A9CD-92EE-417F-A9E4-F933218D4FA9}" presName="bgRect" presStyleLbl="bgShp" presStyleIdx="1" presStyleCnt="3"/>
      <dgm:spPr/>
    </dgm:pt>
    <dgm:pt modelId="{E662DEB0-396B-48E8-ABA6-46244C80C96E}" type="pres">
      <dgm:prSet presAssocID="{CF95A9CD-92EE-417F-A9E4-F933218D4F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3E76E04-B406-424B-B19E-E5422B0A3007}" type="pres">
      <dgm:prSet presAssocID="{CF95A9CD-92EE-417F-A9E4-F933218D4FA9}" presName="spaceRect" presStyleCnt="0"/>
      <dgm:spPr/>
    </dgm:pt>
    <dgm:pt modelId="{20721AB0-ECE6-4043-B035-D7DD5478120B}" type="pres">
      <dgm:prSet presAssocID="{CF95A9CD-92EE-417F-A9E4-F933218D4FA9}" presName="parTx" presStyleLbl="revTx" presStyleIdx="1" presStyleCnt="3">
        <dgm:presLayoutVars>
          <dgm:chMax val="0"/>
          <dgm:chPref val="0"/>
        </dgm:presLayoutVars>
      </dgm:prSet>
      <dgm:spPr/>
    </dgm:pt>
    <dgm:pt modelId="{8AC3060A-7B79-4668-B913-DCB1F4CB62FA}" type="pres">
      <dgm:prSet presAssocID="{D3885E68-C0E6-4785-A008-FE2E74CF6A32}" presName="sibTrans" presStyleCnt="0"/>
      <dgm:spPr/>
    </dgm:pt>
    <dgm:pt modelId="{615DA12A-A3C3-44E7-AE72-E1960FB77F55}" type="pres">
      <dgm:prSet presAssocID="{A0DF4956-C612-4C26-ADA0-0102306BB975}" presName="compNode" presStyleCnt="0"/>
      <dgm:spPr/>
    </dgm:pt>
    <dgm:pt modelId="{E6A5EEBF-F4EE-4226-8871-373BC66716A2}" type="pres">
      <dgm:prSet presAssocID="{A0DF4956-C612-4C26-ADA0-0102306BB975}" presName="bgRect" presStyleLbl="bgShp" presStyleIdx="2" presStyleCnt="3"/>
      <dgm:spPr>
        <a:solidFill>
          <a:srgbClr val="005188"/>
        </a:solidFill>
      </dgm:spPr>
    </dgm:pt>
    <dgm:pt modelId="{64A4878E-88FD-4D75-8D8E-9BE9F26F0A09}" type="pres">
      <dgm:prSet presAssocID="{A0DF4956-C612-4C26-ADA0-0102306BB97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osk"/>
        </a:ext>
      </dgm:extLst>
    </dgm:pt>
    <dgm:pt modelId="{E4191757-DD6F-4EAD-B753-BED6027BBB0F}" type="pres">
      <dgm:prSet presAssocID="{A0DF4956-C612-4C26-ADA0-0102306BB975}" presName="spaceRect" presStyleCnt="0"/>
      <dgm:spPr/>
    </dgm:pt>
    <dgm:pt modelId="{6B2B0EB4-D017-42C1-A539-F0F520BAFF64}" type="pres">
      <dgm:prSet presAssocID="{A0DF4956-C612-4C26-ADA0-0102306BB975}" presName="parTx" presStyleLbl="revTx" presStyleIdx="2" presStyleCnt="3">
        <dgm:presLayoutVars>
          <dgm:chMax val="0"/>
          <dgm:chPref val="0"/>
        </dgm:presLayoutVars>
      </dgm:prSet>
      <dgm:spPr/>
    </dgm:pt>
  </dgm:ptLst>
  <dgm:cxnLst>
    <dgm:cxn modelId="{C0911E17-26B3-4B08-8292-E02B8AAD40E4}" type="presOf" srcId="{A0DF4956-C612-4C26-ADA0-0102306BB975}" destId="{6B2B0EB4-D017-42C1-A539-F0F520BAFF64}" srcOrd="0" destOrd="0" presId="urn:microsoft.com/office/officeart/2018/2/layout/IconVerticalSolidList"/>
    <dgm:cxn modelId="{43949357-24A4-4F07-AFCF-382084038C2C}" type="presOf" srcId="{9AAB6645-2CF7-47C2-8DCA-B61C297C693F}" destId="{DF299F2E-A749-4EC0-A967-A96BAEE235E8}" srcOrd="0" destOrd="0" presId="urn:microsoft.com/office/officeart/2018/2/layout/IconVerticalSolidList"/>
    <dgm:cxn modelId="{FF8E7B86-A9A2-4A84-B15F-D2EA72BFD7BB}" type="presOf" srcId="{CF95A9CD-92EE-417F-A9E4-F933218D4FA9}" destId="{20721AB0-ECE6-4043-B035-D7DD5478120B}" srcOrd="0" destOrd="0" presId="urn:microsoft.com/office/officeart/2018/2/layout/IconVerticalSolidList"/>
    <dgm:cxn modelId="{3CFAE49F-7EC1-42C2-8950-EA77BD0845C9}" srcId="{F0BCD7E0-F8D6-415E-8A3A-223CF8E87460}" destId="{A0DF4956-C612-4C26-ADA0-0102306BB975}" srcOrd="2" destOrd="0" parTransId="{81DACB55-7D7D-4D3B-9063-61D7ECCD7379}" sibTransId="{AC56FD1E-426E-4786-9825-2BC448B39CE9}"/>
    <dgm:cxn modelId="{31D707D5-BDED-4B9E-A733-83A0E78143BE}" srcId="{F0BCD7E0-F8D6-415E-8A3A-223CF8E87460}" destId="{CF95A9CD-92EE-417F-A9E4-F933218D4FA9}" srcOrd="1" destOrd="0" parTransId="{491F31D0-D47F-4C40-8A9E-A6E0E1D9B1B7}" sibTransId="{D3885E68-C0E6-4785-A008-FE2E74CF6A32}"/>
    <dgm:cxn modelId="{A3DE4AE9-46E8-469C-80FD-17D08D7F5F42}" type="presOf" srcId="{F0BCD7E0-F8D6-415E-8A3A-223CF8E87460}" destId="{ABCC32FA-5CB6-451F-B4D3-E2B642563208}" srcOrd="0" destOrd="0" presId="urn:microsoft.com/office/officeart/2018/2/layout/IconVerticalSolidList"/>
    <dgm:cxn modelId="{43EB84F3-CEAF-4984-94E6-05908F8FD3BF}" srcId="{F0BCD7E0-F8D6-415E-8A3A-223CF8E87460}" destId="{9AAB6645-2CF7-47C2-8DCA-B61C297C693F}" srcOrd="0" destOrd="0" parTransId="{9BC1FC0E-05CD-4680-9825-71DD3CBE9DF3}" sibTransId="{24488C8B-5E24-4145-97F4-D1871F8E6500}"/>
    <dgm:cxn modelId="{72B17DA3-BBDE-4C4E-AB05-85E6BAF78943}" type="presParOf" srcId="{ABCC32FA-5CB6-451F-B4D3-E2B642563208}" destId="{968EE755-1C30-4E0B-BD58-2164D6E3028C}" srcOrd="0" destOrd="0" presId="urn:microsoft.com/office/officeart/2018/2/layout/IconVerticalSolidList"/>
    <dgm:cxn modelId="{063A91BD-90A6-45CD-A38A-27B0FCB2CF35}" type="presParOf" srcId="{968EE755-1C30-4E0B-BD58-2164D6E3028C}" destId="{7558E84B-28B9-45B3-A251-F8B86754BC4B}" srcOrd="0" destOrd="0" presId="urn:microsoft.com/office/officeart/2018/2/layout/IconVerticalSolidList"/>
    <dgm:cxn modelId="{01E54F99-91EE-42C7-9AE7-DBB41311AF99}" type="presParOf" srcId="{968EE755-1C30-4E0B-BD58-2164D6E3028C}" destId="{64174F80-13A9-471A-BF61-0BC18B9E6FA9}" srcOrd="1" destOrd="0" presId="urn:microsoft.com/office/officeart/2018/2/layout/IconVerticalSolidList"/>
    <dgm:cxn modelId="{0DC8429D-221E-4E4F-9B9B-09A459504FC6}" type="presParOf" srcId="{968EE755-1C30-4E0B-BD58-2164D6E3028C}" destId="{D5DB5DFF-F49B-4A33-8308-481BC16D4395}" srcOrd="2" destOrd="0" presId="urn:microsoft.com/office/officeart/2018/2/layout/IconVerticalSolidList"/>
    <dgm:cxn modelId="{50EBC4E8-B526-44F3-B988-6B33BFA80D0E}" type="presParOf" srcId="{968EE755-1C30-4E0B-BD58-2164D6E3028C}" destId="{DF299F2E-A749-4EC0-A967-A96BAEE235E8}" srcOrd="3" destOrd="0" presId="urn:microsoft.com/office/officeart/2018/2/layout/IconVerticalSolidList"/>
    <dgm:cxn modelId="{DCE40D5D-0CDE-4CB1-A565-7460C450F681}" type="presParOf" srcId="{ABCC32FA-5CB6-451F-B4D3-E2B642563208}" destId="{F7FECFA9-2D71-4FCE-8306-2D8EB0DE6A98}" srcOrd="1" destOrd="0" presId="urn:microsoft.com/office/officeart/2018/2/layout/IconVerticalSolidList"/>
    <dgm:cxn modelId="{C812E54C-3BDF-4112-94AE-EEDFE6CAC4D9}" type="presParOf" srcId="{ABCC32FA-5CB6-451F-B4D3-E2B642563208}" destId="{9729FE1E-1CF7-4B7B-90EF-0F96FCF156A4}" srcOrd="2" destOrd="0" presId="urn:microsoft.com/office/officeart/2018/2/layout/IconVerticalSolidList"/>
    <dgm:cxn modelId="{136C65D0-5615-4EA9-895A-194427C9303C}" type="presParOf" srcId="{9729FE1E-1CF7-4B7B-90EF-0F96FCF156A4}" destId="{F3D9D4C6-914A-456A-AE39-2B53243659C7}" srcOrd="0" destOrd="0" presId="urn:microsoft.com/office/officeart/2018/2/layout/IconVerticalSolidList"/>
    <dgm:cxn modelId="{28420D30-1EEA-4B79-9D37-42F0CB94C1AC}" type="presParOf" srcId="{9729FE1E-1CF7-4B7B-90EF-0F96FCF156A4}" destId="{E662DEB0-396B-48E8-ABA6-46244C80C96E}" srcOrd="1" destOrd="0" presId="urn:microsoft.com/office/officeart/2018/2/layout/IconVerticalSolidList"/>
    <dgm:cxn modelId="{CFB65355-3B03-4FB1-90F2-49A86E882356}" type="presParOf" srcId="{9729FE1E-1CF7-4B7B-90EF-0F96FCF156A4}" destId="{83E76E04-B406-424B-B19E-E5422B0A3007}" srcOrd="2" destOrd="0" presId="urn:microsoft.com/office/officeart/2018/2/layout/IconVerticalSolidList"/>
    <dgm:cxn modelId="{61B8F0C3-974F-43EA-ADB8-7E0A5360AE5D}" type="presParOf" srcId="{9729FE1E-1CF7-4B7B-90EF-0F96FCF156A4}" destId="{20721AB0-ECE6-4043-B035-D7DD5478120B}" srcOrd="3" destOrd="0" presId="urn:microsoft.com/office/officeart/2018/2/layout/IconVerticalSolidList"/>
    <dgm:cxn modelId="{32013652-D48A-4195-B042-D850D2DC13D5}" type="presParOf" srcId="{ABCC32FA-5CB6-451F-B4D3-E2B642563208}" destId="{8AC3060A-7B79-4668-B913-DCB1F4CB62FA}" srcOrd="3" destOrd="0" presId="urn:microsoft.com/office/officeart/2018/2/layout/IconVerticalSolidList"/>
    <dgm:cxn modelId="{39E84790-4DAE-419C-BE3B-7A31CC5662AA}" type="presParOf" srcId="{ABCC32FA-5CB6-451F-B4D3-E2B642563208}" destId="{615DA12A-A3C3-44E7-AE72-E1960FB77F55}" srcOrd="4" destOrd="0" presId="urn:microsoft.com/office/officeart/2018/2/layout/IconVerticalSolidList"/>
    <dgm:cxn modelId="{72686D0F-4EEF-43B2-B45C-5907FC3BDEB8}" type="presParOf" srcId="{615DA12A-A3C3-44E7-AE72-E1960FB77F55}" destId="{E6A5EEBF-F4EE-4226-8871-373BC66716A2}" srcOrd="0" destOrd="0" presId="urn:microsoft.com/office/officeart/2018/2/layout/IconVerticalSolidList"/>
    <dgm:cxn modelId="{C8C86245-30FF-4159-8E3D-E4A81A55E7CB}" type="presParOf" srcId="{615DA12A-A3C3-44E7-AE72-E1960FB77F55}" destId="{64A4878E-88FD-4D75-8D8E-9BE9F26F0A09}" srcOrd="1" destOrd="0" presId="urn:microsoft.com/office/officeart/2018/2/layout/IconVerticalSolidList"/>
    <dgm:cxn modelId="{FB8C0C70-15C5-4F44-B3CD-AF2639733A41}" type="presParOf" srcId="{615DA12A-A3C3-44E7-AE72-E1960FB77F55}" destId="{E4191757-DD6F-4EAD-B753-BED6027BBB0F}" srcOrd="2" destOrd="0" presId="urn:microsoft.com/office/officeart/2018/2/layout/IconVerticalSolidList"/>
    <dgm:cxn modelId="{4C95B069-C626-4D8B-B858-4B797157BBA8}" type="presParOf" srcId="{615DA12A-A3C3-44E7-AE72-E1960FB77F55}" destId="{6B2B0EB4-D017-42C1-A539-F0F520BAFF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DBDA0-DCEC-4C11-8D5B-5B27988EC02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796274B-E0C6-4B0B-981C-AF40D35A886B}">
      <dgm:prSet/>
      <dgm:spPr>
        <a:solidFill>
          <a:schemeClr val="tx2"/>
        </a:solidFill>
      </dgm:spPr>
      <dgm:t>
        <a:bodyPr/>
        <a:lstStyle/>
        <a:p>
          <a:r>
            <a:rPr lang="en-US">
              <a:effectLst>
                <a:outerShdw blurRad="38100" dist="38100" dir="2700000" algn="tl">
                  <a:srgbClr val="000000">
                    <a:alpha val="43137"/>
                  </a:srgbClr>
                </a:outerShdw>
              </a:effectLst>
            </a:rPr>
            <a:t>Emergency Alerts &amp; Messaging</a:t>
          </a:r>
        </a:p>
      </dgm:t>
    </dgm:pt>
    <dgm:pt modelId="{DB6018F7-9074-4212-9058-0A9133FBB0AF}" type="parTrans" cxnId="{F53DEFE5-A047-4B0A-BE53-10870C6C4936}">
      <dgm:prSet/>
      <dgm:spPr/>
      <dgm:t>
        <a:bodyPr/>
        <a:lstStyle/>
        <a:p>
          <a:endParaRPr lang="en-US"/>
        </a:p>
      </dgm:t>
    </dgm:pt>
    <dgm:pt modelId="{3F5891A0-FEFB-459A-9508-808A5BD3DC7A}" type="sibTrans" cxnId="{F53DEFE5-A047-4B0A-BE53-10870C6C4936}">
      <dgm:prSet/>
      <dgm:spPr/>
      <dgm:t>
        <a:bodyPr/>
        <a:lstStyle/>
        <a:p>
          <a:endParaRPr lang="en-US"/>
        </a:p>
      </dgm:t>
    </dgm:pt>
    <dgm:pt modelId="{74671E6A-B10F-4278-94C4-B54D61D5AEFF}">
      <dgm:prSet/>
      <dgm:spPr>
        <a:solidFill>
          <a:schemeClr val="accent3">
            <a:alpha val="90000"/>
          </a:schemeClr>
        </a:solidFill>
      </dgm:spPr>
      <dgm:t>
        <a:bodyPr/>
        <a:lstStyle/>
        <a:p>
          <a:r>
            <a:rPr lang="en-US"/>
            <a:t>Emergency Crawls &amp; Audio Tracks</a:t>
          </a:r>
        </a:p>
      </dgm:t>
    </dgm:pt>
    <dgm:pt modelId="{0969A9AF-9222-4D9A-9BCA-4D7C0BA212E4}" type="parTrans" cxnId="{9D286144-4692-41E8-93D8-94F91ED23DB0}">
      <dgm:prSet/>
      <dgm:spPr/>
      <dgm:t>
        <a:bodyPr/>
        <a:lstStyle/>
        <a:p>
          <a:endParaRPr lang="en-US"/>
        </a:p>
      </dgm:t>
    </dgm:pt>
    <dgm:pt modelId="{F77CEBEB-188C-4B56-84E4-DAAE1BB0A372}" type="sibTrans" cxnId="{9D286144-4692-41E8-93D8-94F91ED23DB0}">
      <dgm:prSet/>
      <dgm:spPr/>
      <dgm:t>
        <a:bodyPr/>
        <a:lstStyle/>
        <a:p>
          <a:endParaRPr lang="en-US"/>
        </a:p>
      </dgm:t>
    </dgm:pt>
    <dgm:pt modelId="{325C96AF-0946-4F16-B7FF-DF00F668BAEB}">
      <dgm:prSet/>
      <dgm:spPr>
        <a:solidFill>
          <a:schemeClr val="tx2"/>
        </a:solidFill>
      </dgm:spPr>
      <dgm:t>
        <a:bodyPr/>
        <a:lstStyle/>
        <a:p>
          <a:r>
            <a:rPr lang="en-US">
              <a:effectLst>
                <a:outerShdw blurRad="38100" dist="38100" dir="2700000" algn="tl">
                  <a:srgbClr val="000000">
                    <a:alpha val="43137"/>
                  </a:srgbClr>
                </a:outerShdw>
              </a:effectLst>
            </a:rPr>
            <a:t>Visually Impaired</a:t>
          </a:r>
        </a:p>
      </dgm:t>
    </dgm:pt>
    <dgm:pt modelId="{121D20A5-3694-46BA-A281-BD6101F76253}" type="parTrans" cxnId="{583AA2D2-1556-4CDD-9F37-49C73F81A483}">
      <dgm:prSet/>
      <dgm:spPr/>
      <dgm:t>
        <a:bodyPr/>
        <a:lstStyle/>
        <a:p>
          <a:endParaRPr lang="en-US"/>
        </a:p>
      </dgm:t>
    </dgm:pt>
    <dgm:pt modelId="{E43D8EDA-B0C9-447C-ABF2-CBEBC718D3BB}" type="sibTrans" cxnId="{583AA2D2-1556-4CDD-9F37-49C73F81A483}">
      <dgm:prSet/>
      <dgm:spPr/>
      <dgm:t>
        <a:bodyPr/>
        <a:lstStyle/>
        <a:p>
          <a:endParaRPr lang="en-US"/>
        </a:p>
      </dgm:t>
    </dgm:pt>
    <dgm:pt modelId="{ED0F20B2-2A3E-44A6-A180-8C294A050375}">
      <dgm:prSet/>
      <dgm:spPr>
        <a:solidFill>
          <a:schemeClr val="accent3">
            <a:alpha val="90000"/>
          </a:schemeClr>
        </a:solidFill>
      </dgm:spPr>
      <dgm:t>
        <a:bodyPr/>
        <a:lstStyle/>
        <a:p>
          <a:r>
            <a:rPr lang="en-US"/>
            <a:t>Video Description</a:t>
          </a:r>
        </a:p>
      </dgm:t>
    </dgm:pt>
    <dgm:pt modelId="{5A384E01-060A-41DB-A99B-9ABA8040E06E}" type="parTrans" cxnId="{AE2F4FCB-7E1A-4AE3-8CD0-4009AD3AF428}">
      <dgm:prSet/>
      <dgm:spPr/>
      <dgm:t>
        <a:bodyPr/>
        <a:lstStyle/>
        <a:p>
          <a:endParaRPr lang="en-US"/>
        </a:p>
      </dgm:t>
    </dgm:pt>
    <dgm:pt modelId="{B745AE62-A85E-48CF-8E41-7ABCF5C27A73}" type="sibTrans" cxnId="{AE2F4FCB-7E1A-4AE3-8CD0-4009AD3AF428}">
      <dgm:prSet/>
      <dgm:spPr/>
      <dgm:t>
        <a:bodyPr/>
        <a:lstStyle/>
        <a:p>
          <a:endParaRPr lang="en-US"/>
        </a:p>
      </dgm:t>
    </dgm:pt>
    <dgm:pt modelId="{57E4D342-9F66-482C-9F93-F3316557873B}">
      <dgm:prSet/>
      <dgm:spPr>
        <a:solidFill>
          <a:schemeClr val="tx2"/>
        </a:solidFill>
      </dgm:spPr>
      <dgm:t>
        <a:bodyPr/>
        <a:lstStyle/>
        <a:p>
          <a:r>
            <a:rPr lang="en-US">
              <a:effectLst>
                <a:outerShdw blurRad="38100" dist="38100" dir="2700000" algn="tl">
                  <a:srgbClr val="000000">
                    <a:alpha val="43137"/>
                  </a:srgbClr>
                </a:outerShdw>
              </a:effectLst>
            </a:rPr>
            <a:t>Hearing Impaired</a:t>
          </a:r>
        </a:p>
      </dgm:t>
    </dgm:pt>
    <dgm:pt modelId="{E1157F04-538F-4FCD-BE71-188314A86AC4}" type="parTrans" cxnId="{3F0E8DC2-D522-4C07-B74C-6D2D7B1A2EA7}">
      <dgm:prSet/>
      <dgm:spPr/>
      <dgm:t>
        <a:bodyPr/>
        <a:lstStyle/>
        <a:p>
          <a:endParaRPr lang="en-US"/>
        </a:p>
      </dgm:t>
    </dgm:pt>
    <dgm:pt modelId="{5C91800B-78B7-40DF-B0AE-E0F617010149}" type="sibTrans" cxnId="{3F0E8DC2-D522-4C07-B74C-6D2D7B1A2EA7}">
      <dgm:prSet/>
      <dgm:spPr/>
      <dgm:t>
        <a:bodyPr/>
        <a:lstStyle/>
        <a:p>
          <a:endParaRPr lang="en-US"/>
        </a:p>
      </dgm:t>
    </dgm:pt>
    <dgm:pt modelId="{1C5208D0-A400-423D-A208-8B2C090F6A4C}">
      <dgm:prSet/>
      <dgm:spPr>
        <a:solidFill>
          <a:schemeClr val="accent3">
            <a:alpha val="90000"/>
          </a:schemeClr>
        </a:solidFill>
      </dgm:spPr>
      <dgm:t>
        <a:bodyPr/>
        <a:lstStyle/>
        <a:p>
          <a:r>
            <a:rPr lang="en-US"/>
            <a:t>Closed Caption</a:t>
          </a:r>
        </a:p>
      </dgm:t>
    </dgm:pt>
    <dgm:pt modelId="{380EF911-FB31-465F-A8AE-52D35BB01345}" type="parTrans" cxnId="{019B89E1-E3D8-4AE5-8525-FBCB6883BE13}">
      <dgm:prSet/>
      <dgm:spPr/>
      <dgm:t>
        <a:bodyPr/>
        <a:lstStyle/>
        <a:p>
          <a:endParaRPr lang="en-US"/>
        </a:p>
      </dgm:t>
    </dgm:pt>
    <dgm:pt modelId="{E8644FD9-C8AD-467E-A3F3-661BE74CCD77}" type="sibTrans" cxnId="{019B89E1-E3D8-4AE5-8525-FBCB6883BE13}">
      <dgm:prSet/>
      <dgm:spPr/>
      <dgm:t>
        <a:bodyPr/>
        <a:lstStyle/>
        <a:p>
          <a:endParaRPr lang="en-US"/>
        </a:p>
      </dgm:t>
    </dgm:pt>
    <dgm:pt modelId="{786081AC-2045-44CF-9E20-B8124AE4DDCD}">
      <dgm:prSet/>
      <dgm:spPr>
        <a:solidFill>
          <a:schemeClr val="accent3">
            <a:alpha val="90000"/>
          </a:schemeClr>
        </a:solidFill>
      </dgm:spPr>
      <dgm:t>
        <a:bodyPr/>
        <a:lstStyle/>
        <a:p>
          <a:r>
            <a:rPr lang="en-US"/>
            <a:t>Closed Signing</a:t>
          </a:r>
        </a:p>
      </dgm:t>
    </dgm:pt>
    <dgm:pt modelId="{B1BF133E-11FB-46B4-BCCF-054D4448DD8A}" type="parTrans" cxnId="{16165E03-6385-42B8-830E-85872AAFC08B}">
      <dgm:prSet/>
      <dgm:spPr/>
      <dgm:t>
        <a:bodyPr/>
        <a:lstStyle/>
        <a:p>
          <a:endParaRPr lang="en-US"/>
        </a:p>
      </dgm:t>
    </dgm:pt>
    <dgm:pt modelId="{BCB3629B-3037-413E-A0C8-9D21BF6AE44F}" type="sibTrans" cxnId="{16165E03-6385-42B8-830E-85872AAFC08B}">
      <dgm:prSet/>
      <dgm:spPr/>
      <dgm:t>
        <a:bodyPr/>
        <a:lstStyle/>
        <a:p>
          <a:endParaRPr lang="en-US"/>
        </a:p>
      </dgm:t>
    </dgm:pt>
    <dgm:pt modelId="{5141D71A-3228-4E47-99F7-2B886AC8C96D}">
      <dgm:prSet/>
      <dgm:spPr>
        <a:solidFill>
          <a:schemeClr val="accent4">
            <a:alpha val="90000"/>
          </a:schemeClr>
        </a:solidFill>
      </dgm:spPr>
      <dgm:t>
        <a:bodyPr/>
        <a:lstStyle/>
        <a:p>
          <a:r>
            <a:rPr lang="en-US" b="1"/>
            <a:t>Dialog Enhancement</a:t>
          </a:r>
        </a:p>
      </dgm:t>
    </dgm:pt>
    <dgm:pt modelId="{2171B6CC-D586-4460-95E3-8DE419CAEBB5}" type="parTrans" cxnId="{3E28F7B2-0FE3-4218-B62F-2CEA15FE0550}">
      <dgm:prSet/>
      <dgm:spPr/>
      <dgm:t>
        <a:bodyPr/>
        <a:lstStyle/>
        <a:p>
          <a:endParaRPr lang="en-US"/>
        </a:p>
      </dgm:t>
    </dgm:pt>
    <dgm:pt modelId="{F1FDA634-3908-4161-BEE6-B353887CD642}" type="sibTrans" cxnId="{3E28F7B2-0FE3-4218-B62F-2CEA15FE0550}">
      <dgm:prSet/>
      <dgm:spPr/>
      <dgm:t>
        <a:bodyPr/>
        <a:lstStyle/>
        <a:p>
          <a:endParaRPr lang="en-US"/>
        </a:p>
      </dgm:t>
    </dgm:pt>
    <dgm:pt modelId="{30DD887F-92ED-4F99-992E-0112EC6C92EA}" type="pres">
      <dgm:prSet presAssocID="{639DBDA0-DCEC-4C11-8D5B-5B27988EC023}" presName="Name0" presStyleCnt="0">
        <dgm:presLayoutVars>
          <dgm:chPref val="3"/>
          <dgm:dir/>
          <dgm:animLvl val="lvl"/>
          <dgm:resizeHandles/>
        </dgm:presLayoutVars>
      </dgm:prSet>
      <dgm:spPr/>
    </dgm:pt>
    <dgm:pt modelId="{74851D2A-495F-4AAF-B17D-95471562B2EA}" type="pres">
      <dgm:prSet presAssocID="{8796274B-E0C6-4B0B-981C-AF40D35A886B}" presName="horFlow" presStyleCnt="0"/>
      <dgm:spPr/>
    </dgm:pt>
    <dgm:pt modelId="{C0F0051A-362C-4675-9B56-6138E14B73B5}" type="pres">
      <dgm:prSet presAssocID="{8796274B-E0C6-4B0B-981C-AF40D35A886B}" presName="bigChev" presStyleLbl="node1" presStyleIdx="0" presStyleCnt="3"/>
      <dgm:spPr/>
    </dgm:pt>
    <dgm:pt modelId="{1437A97B-E211-49A4-9611-1F0B76EEBCD4}" type="pres">
      <dgm:prSet presAssocID="{0969A9AF-9222-4D9A-9BCA-4D7C0BA212E4}" presName="parTrans" presStyleCnt="0"/>
      <dgm:spPr/>
    </dgm:pt>
    <dgm:pt modelId="{6A95483A-19C3-4C36-9DA5-C97B73BA94B2}" type="pres">
      <dgm:prSet presAssocID="{74671E6A-B10F-4278-94C4-B54D61D5AEFF}" presName="node" presStyleLbl="alignAccFollowNode1" presStyleIdx="0" presStyleCnt="5">
        <dgm:presLayoutVars>
          <dgm:bulletEnabled val="1"/>
        </dgm:presLayoutVars>
      </dgm:prSet>
      <dgm:spPr/>
    </dgm:pt>
    <dgm:pt modelId="{645CA8B0-29F5-4F00-A37C-345271B37EBD}" type="pres">
      <dgm:prSet presAssocID="{8796274B-E0C6-4B0B-981C-AF40D35A886B}" presName="vSp" presStyleCnt="0"/>
      <dgm:spPr/>
    </dgm:pt>
    <dgm:pt modelId="{F35CD954-B961-4759-8390-4469874FA521}" type="pres">
      <dgm:prSet presAssocID="{325C96AF-0946-4F16-B7FF-DF00F668BAEB}" presName="horFlow" presStyleCnt="0"/>
      <dgm:spPr/>
    </dgm:pt>
    <dgm:pt modelId="{5CFC6E15-3BB6-4F3B-83E1-FD6BFADC7F8D}" type="pres">
      <dgm:prSet presAssocID="{325C96AF-0946-4F16-B7FF-DF00F668BAEB}" presName="bigChev" presStyleLbl="node1" presStyleIdx="1" presStyleCnt="3"/>
      <dgm:spPr/>
    </dgm:pt>
    <dgm:pt modelId="{D4A042FF-BE1A-4446-BBBE-52DA87975940}" type="pres">
      <dgm:prSet presAssocID="{5A384E01-060A-41DB-A99B-9ABA8040E06E}" presName="parTrans" presStyleCnt="0"/>
      <dgm:spPr/>
    </dgm:pt>
    <dgm:pt modelId="{F4CEA9D1-8B06-4A23-A8DD-69A34589DE43}" type="pres">
      <dgm:prSet presAssocID="{ED0F20B2-2A3E-44A6-A180-8C294A050375}" presName="node" presStyleLbl="alignAccFollowNode1" presStyleIdx="1" presStyleCnt="5">
        <dgm:presLayoutVars>
          <dgm:bulletEnabled val="1"/>
        </dgm:presLayoutVars>
      </dgm:prSet>
      <dgm:spPr/>
    </dgm:pt>
    <dgm:pt modelId="{05A38342-660E-4054-9EA3-962FE4149E70}" type="pres">
      <dgm:prSet presAssocID="{325C96AF-0946-4F16-B7FF-DF00F668BAEB}" presName="vSp" presStyleCnt="0"/>
      <dgm:spPr/>
    </dgm:pt>
    <dgm:pt modelId="{81B0A9B2-43D8-4EBC-947C-3C4DDAACD203}" type="pres">
      <dgm:prSet presAssocID="{57E4D342-9F66-482C-9F93-F3316557873B}" presName="horFlow" presStyleCnt="0"/>
      <dgm:spPr/>
    </dgm:pt>
    <dgm:pt modelId="{88EE2FA7-8A09-4D50-9828-F9362D9AC920}" type="pres">
      <dgm:prSet presAssocID="{57E4D342-9F66-482C-9F93-F3316557873B}" presName="bigChev" presStyleLbl="node1" presStyleIdx="2" presStyleCnt="3"/>
      <dgm:spPr/>
    </dgm:pt>
    <dgm:pt modelId="{F244E0C4-F32E-476D-89C6-1685638BEE29}" type="pres">
      <dgm:prSet presAssocID="{380EF911-FB31-465F-A8AE-52D35BB01345}" presName="parTrans" presStyleCnt="0"/>
      <dgm:spPr/>
    </dgm:pt>
    <dgm:pt modelId="{BA50E387-FD22-44D8-845C-FE80D230F5BD}" type="pres">
      <dgm:prSet presAssocID="{1C5208D0-A400-423D-A208-8B2C090F6A4C}" presName="node" presStyleLbl="alignAccFollowNode1" presStyleIdx="2" presStyleCnt="5">
        <dgm:presLayoutVars>
          <dgm:bulletEnabled val="1"/>
        </dgm:presLayoutVars>
      </dgm:prSet>
      <dgm:spPr/>
    </dgm:pt>
    <dgm:pt modelId="{E46A4CFB-2D9F-43FC-BC20-3474E34AD783}" type="pres">
      <dgm:prSet presAssocID="{E8644FD9-C8AD-467E-A3F3-661BE74CCD77}" presName="sibTrans" presStyleCnt="0"/>
      <dgm:spPr/>
    </dgm:pt>
    <dgm:pt modelId="{42226FE2-C466-4F8D-BF3D-F523C3180377}" type="pres">
      <dgm:prSet presAssocID="{786081AC-2045-44CF-9E20-B8124AE4DDCD}" presName="node" presStyleLbl="alignAccFollowNode1" presStyleIdx="3" presStyleCnt="5">
        <dgm:presLayoutVars>
          <dgm:bulletEnabled val="1"/>
        </dgm:presLayoutVars>
      </dgm:prSet>
      <dgm:spPr/>
    </dgm:pt>
    <dgm:pt modelId="{7D570DA7-8142-499E-B364-AECFC4A99AFC}" type="pres">
      <dgm:prSet presAssocID="{BCB3629B-3037-413E-A0C8-9D21BF6AE44F}" presName="sibTrans" presStyleCnt="0"/>
      <dgm:spPr/>
    </dgm:pt>
    <dgm:pt modelId="{524C6627-6495-4AA8-ADB3-FD01675AED7D}" type="pres">
      <dgm:prSet presAssocID="{5141D71A-3228-4E47-99F7-2B886AC8C96D}" presName="node" presStyleLbl="alignAccFollowNode1" presStyleIdx="4" presStyleCnt="5">
        <dgm:presLayoutVars>
          <dgm:bulletEnabled val="1"/>
        </dgm:presLayoutVars>
      </dgm:prSet>
      <dgm:spPr/>
    </dgm:pt>
  </dgm:ptLst>
  <dgm:cxnLst>
    <dgm:cxn modelId="{16165E03-6385-42B8-830E-85872AAFC08B}" srcId="{57E4D342-9F66-482C-9F93-F3316557873B}" destId="{786081AC-2045-44CF-9E20-B8124AE4DDCD}" srcOrd="1" destOrd="0" parTransId="{B1BF133E-11FB-46B4-BCCF-054D4448DD8A}" sibTransId="{BCB3629B-3037-413E-A0C8-9D21BF6AE44F}"/>
    <dgm:cxn modelId="{A1583909-BD33-498B-8B2C-BE6A6DE6D8F0}" type="presOf" srcId="{325C96AF-0946-4F16-B7FF-DF00F668BAEB}" destId="{5CFC6E15-3BB6-4F3B-83E1-FD6BFADC7F8D}" srcOrd="0" destOrd="0" presId="urn:microsoft.com/office/officeart/2005/8/layout/lProcess3"/>
    <dgm:cxn modelId="{FAF56113-1998-44EC-9C68-D6DF267C7576}" type="presOf" srcId="{8796274B-E0C6-4B0B-981C-AF40D35A886B}" destId="{C0F0051A-362C-4675-9B56-6138E14B73B5}" srcOrd="0" destOrd="0" presId="urn:microsoft.com/office/officeart/2005/8/layout/lProcess3"/>
    <dgm:cxn modelId="{F9A05422-53CC-47EA-AEE6-AB178C8EDB3F}" type="presOf" srcId="{1C5208D0-A400-423D-A208-8B2C090F6A4C}" destId="{BA50E387-FD22-44D8-845C-FE80D230F5BD}" srcOrd="0" destOrd="0" presId="urn:microsoft.com/office/officeart/2005/8/layout/lProcess3"/>
    <dgm:cxn modelId="{DD9F0827-AF0D-41A1-8257-0911350701BD}" type="presOf" srcId="{ED0F20B2-2A3E-44A6-A180-8C294A050375}" destId="{F4CEA9D1-8B06-4A23-A8DD-69A34589DE43}" srcOrd="0" destOrd="0" presId="urn:microsoft.com/office/officeart/2005/8/layout/lProcess3"/>
    <dgm:cxn modelId="{9D286144-4692-41E8-93D8-94F91ED23DB0}" srcId="{8796274B-E0C6-4B0B-981C-AF40D35A886B}" destId="{74671E6A-B10F-4278-94C4-B54D61D5AEFF}" srcOrd="0" destOrd="0" parTransId="{0969A9AF-9222-4D9A-9BCA-4D7C0BA212E4}" sibTransId="{F77CEBEB-188C-4B56-84E4-DAAE1BB0A372}"/>
    <dgm:cxn modelId="{20B59480-0F15-4B24-A897-DCB0778327BB}" type="presOf" srcId="{5141D71A-3228-4E47-99F7-2B886AC8C96D}" destId="{524C6627-6495-4AA8-ADB3-FD01675AED7D}" srcOrd="0" destOrd="0" presId="urn:microsoft.com/office/officeart/2005/8/layout/lProcess3"/>
    <dgm:cxn modelId="{53F1B684-09BC-4D36-BB66-29EB3A2E6228}" type="presOf" srcId="{57E4D342-9F66-482C-9F93-F3316557873B}" destId="{88EE2FA7-8A09-4D50-9828-F9362D9AC920}" srcOrd="0" destOrd="0" presId="urn:microsoft.com/office/officeart/2005/8/layout/lProcess3"/>
    <dgm:cxn modelId="{3E28F7B2-0FE3-4218-B62F-2CEA15FE0550}" srcId="{57E4D342-9F66-482C-9F93-F3316557873B}" destId="{5141D71A-3228-4E47-99F7-2B886AC8C96D}" srcOrd="2" destOrd="0" parTransId="{2171B6CC-D586-4460-95E3-8DE419CAEBB5}" sibTransId="{F1FDA634-3908-4161-BEE6-B353887CD642}"/>
    <dgm:cxn modelId="{3F0E8DC2-D522-4C07-B74C-6D2D7B1A2EA7}" srcId="{639DBDA0-DCEC-4C11-8D5B-5B27988EC023}" destId="{57E4D342-9F66-482C-9F93-F3316557873B}" srcOrd="2" destOrd="0" parTransId="{E1157F04-538F-4FCD-BE71-188314A86AC4}" sibTransId="{5C91800B-78B7-40DF-B0AE-E0F617010149}"/>
    <dgm:cxn modelId="{AE2F4FCB-7E1A-4AE3-8CD0-4009AD3AF428}" srcId="{325C96AF-0946-4F16-B7FF-DF00F668BAEB}" destId="{ED0F20B2-2A3E-44A6-A180-8C294A050375}" srcOrd="0" destOrd="0" parTransId="{5A384E01-060A-41DB-A99B-9ABA8040E06E}" sibTransId="{B745AE62-A85E-48CF-8E41-7ABCF5C27A73}"/>
    <dgm:cxn modelId="{F1E8F4D0-41C7-46A5-947B-AD0AF0577B97}" type="presOf" srcId="{639DBDA0-DCEC-4C11-8D5B-5B27988EC023}" destId="{30DD887F-92ED-4F99-992E-0112EC6C92EA}" srcOrd="0" destOrd="0" presId="urn:microsoft.com/office/officeart/2005/8/layout/lProcess3"/>
    <dgm:cxn modelId="{583AA2D2-1556-4CDD-9F37-49C73F81A483}" srcId="{639DBDA0-DCEC-4C11-8D5B-5B27988EC023}" destId="{325C96AF-0946-4F16-B7FF-DF00F668BAEB}" srcOrd="1" destOrd="0" parTransId="{121D20A5-3694-46BA-A281-BD6101F76253}" sibTransId="{E43D8EDA-B0C9-447C-ABF2-CBEBC718D3BB}"/>
    <dgm:cxn modelId="{019B89E1-E3D8-4AE5-8525-FBCB6883BE13}" srcId="{57E4D342-9F66-482C-9F93-F3316557873B}" destId="{1C5208D0-A400-423D-A208-8B2C090F6A4C}" srcOrd="0" destOrd="0" parTransId="{380EF911-FB31-465F-A8AE-52D35BB01345}" sibTransId="{E8644FD9-C8AD-467E-A3F3-661BE74CCD77}"/>
    <dgm:cxn modelId="{F53DEFE5-A047-4B0A-BE53-10870C6C4936}" srcId="{639DBDA0-DCEC-4C11-8D5B-5B27988EC023}" destId="{8796274B-E0C6-4B0B-981C-AF40D35A886B}" srcOrd="0" destOrd="0" parTransId="{DB6018F7-9074-4212-9058-0A9133FBB0AF}" sibTransId="{3F5891A0-FEFB-459A-9508-808A5BD3DC7A}"/>
    <dgm:cxn modelId="{444FC8F9-1441-4821-88F2-D4C644D7BFC5}" type="presOf" srcId="{74671E6A-B10F-4278-94C4-B54D61D5AEFF}" destId="{6A95483A-19C3-4C36-9DA5-C97B73BA94B2}" srcOrd="0" destOrd="0" presId="urn:microsoft.com/office/officeart/2005/8/layout/lProcess3"/>
    <dgm:cxn modelId="{7243F1FA-E1DB-4FE9-AD36-1A7C202F5D0D}" type="presOf" srcId="{786081AC-2045-44CF-9E20-B8124AE4DDCD}" destId="{42226FE2-C466-4F8D-BF3D-F523C3180377}" srcOrd="0" destOrd="0" presId="urn:microsoft.com/office/officeart/2005/8/layout/lProcess3"/>
    <dgm:cxn modelId="{2193D558-555E-42D4-BF3F-9DB77BA3D0F6}" type="presParOf" srcId="{30DD887F-92ED-4F99-992E-0112EC6C92EA}" destId="{74851D2A-495F-4AAF-B17D-95471562B2EA}" srcOrd="0" destOrd="0" presId="urn:microsoft.com/office/officeart/2005/8/layout/lProcess3"/>
    <dgm:cxn modelId="{C8FC9C02-8200-46BA-ABE5-EF68198D0A2F}" type="presParOf" srcId="{74851D2A-495F-4AAF-B17D-95471562B2EA}" destId="{C0F0051A-362C-4675-9B56-6138E14B73B5}" srcOrd="0" destOrd="0" presId="urn:microsoft.com/office/officeart/2005/8/layout/lProcess3"/>
    <dgm:cxn modelId="{28A54971-D843-4170-BF98-8AB840E5E1C5}" type="presParOf" srcId="{74851D2A-495F-4AAF-B17D-95471562B2EA}" destId="{1437A97B-E211-49A4-9611-1F0B76EEBCD4}" srcOrd="1" destOrd="0" presId="urn:microsoft.com/office/officeart/2005/8/layout/lProcess3"/>
    <dgm:cxn modelId="{0BDB5AEA-E973-4C5E-82FC-B84BCADE18A2}" type="presParOf" srcId="{74851D2A-495F-4AAF-B17D-95471562B2EA}" destId="{6A95483A-19C3-4C36-9DA5-C97B73BA94B2}" srcOrd="2" destOrd="0" presId="urn:microsoft.com/office/officeart/2005/8/layout/lProcess3"/>
    <dgm:cxn modelId="{67E46109-DAD0-4873-9CDA-11F81850D892}" type="presParOf" srcId="{30DD887F-92ED-4F99-992E-0112EC6C92EA}" destId="{645CA8B0-29F5-4F00-A37C-345271B37EBD}" srcOrd="1" destOrd="0" presId="urn:microsoft.com/office/officeart/2005/8/layout/lProcess3"/>
    <dgm:cxn modelId="{C7362063-F58E-478F-8BE0-1F17498D4D39}" type="presParOf" srcId="{30DD887F-92ED-4F99-992E-0112EC6C92EA}" destId="{F35CD954-B961-4759-8390-4469874FA521}" srcOrd="2" destOrd="0" presId="urn:microsoft.com/office/officeart/2005/8/layout/lProcess3"/>
    <dgm:cxn modelId="{D9C30786-50E4-4BDA-A7CC-2D0B5833D59F}" type="presParOf" srcId="{F35CD954-B961-4759-8390-4469874FA521}" destId="{5CFC6E15-3BB6-4F3B-83E1-FD6BFADC7F8D}" srcOrd="0" destOrd="0" presId="urn:microsoft.com/office/officeart/2005/8/layout/lProcess3"/>
    <dgm:cxn modelId="{02337896-8D39-4808-8EE2-2A830551B86D}" type="presParOf" srcId="{F35CD954-B961-4759-8390-4469874FA521}" destId="{D4A042FF-BE1A-4446-BBBE-52DA87975940}" srcOrd="1" destOrd="0" presId="urn:microsoft.com/office/officeart/2005/8/layout/lProcess3"/>
    <dgm:cxn modelId="{2AFFDA03-179C-469E-96BC-6928F8DF304C}" type="presParOf" srcId="{F35CD954-B961-4759-8390-4469874FA521}" destId="{F4CEA9D1-8B06-4A23-A8DD-69A34589DE43}" srcOrd="2" destOrd="0" presId="urn:microsoft.com/office/officeart/2005/8/layout/lProcess3"/>
    <dgm:cxn modelId="{66229722-D768-4CF1-85C4-298DFEE7812A}" type="presParOf" srcId="{30DD887F-92ED-4F99-992E-0112EC6C92EA}" destId="{05A38342-660E-4054-9EA3-962FE4149E70}" srcOrd="3" destOrd="0" presId="urn:microsoft.com/office/officeart/2005/8/layout/lProcess3"/>
    <dgm:cxn modelId="{A2EAF20A-A479-4F41-8A11-561445613B47}" type="presParOf" srcId="{30DD887F-92ED-4F99-992E-0112EC6C92EA}" destId="{81B0A9B2-43D8-4EBC-947C-3C4DDAACD203}" srcOrd="4" destOrd="0" presId="urn:microsoft.com/office/officeart/2005/8/layout/lProcess3"/>
    <dgm:cxn modelId="{6D4BA176-609A-4B1B-B4D8-571036354AC7}" type="presParOf" srcId="{81B0A9B2-43D8-4EBC-947C-3C4DDAACD203}" destId="{88EE2FA7-8A09-4D50-9828-F9362D9AC920}" srcOrd="0" destOrd="0" presId="urn:microsoft.com/office/officeart/2005/8/layout/lProcess3"/>
    <dgm:cxn modelId="{3E447322-E8EF-4D1A-97A4-B55CE0BAA84E}" type="presParOf" srcId="{81B0A9B2-43D8-4EBC-947C-3C4DDAACD203}" destId="{F244E0C4-F32E-476D-89C6-1685638BEE29}" srcOrd="1" destOrd="0" presId="urn:microsoft.com/office/officeart/2005/8/layout/lProcess3"/>
    <dgm:cxn modelId="{C6290E85-EFA7-48CD-AD69-8760D961842A}" type="presParOf" srcId="{81B0A9B2-43D8-4EBC-947C-3C4DDAACD203}" destId="{BA50E387-FD22-44D8-845C-FE80D230F5BD}" srcOrd="2" destOrd="0" presId="urn:microsoft.com/office/officeart/2005/8/layout/lProcess3"/>
    <dgm:cxn modelId="{B856EB1C-4B87-4B1E-BA6F-85A6788A125E}" type="presParOf" srcId="{81B0A9B2-43D8-4EBC-947C-3C4DDAACD203}" destId="{E46A4CFB-2D9F-43FC-BC20-3474E34AD783}" srcOrd="3" destOrd="0" presId="urn:microsoft.com/office/officeart/2005/8/layout/lProcess3"/>
    <dgm:cxn modelId="{0D1A3756-2852-464C-8C85-8289ADCB2C46}" type="presParOf" srcId="{81B0A9B2-43D8-4EBC-947C-3C4DDAACD203}" destId="{42226FE2-C466-4F8D-BF3D-F523C3180377}" srcOrd="4" destOrd="0" presId="urn:microsoft.com/office/officeart/2005/8/layout/lProcess3"/>
    <dgm:cxn modelId="{93C8F69F-A0CB-43AD-94D4-69C0D9C7A665}" type="presParOf" srcId="{81B0A9B2-43D8-4EBC-947C-3C4DDAACD203}" destId="{7D570DA7-8142-499E-B364-AECFC4A99AFC}" srcOrd="5" destOrd="0" presId="urn:microsoft.com/office/officeart/2005/8/layout/lProcess3"/>
    <dgm:cxn modelId="{2F029DE4-91BC-4131-BCFC-71A17099FFD1}" type="presParOf" srcId="{81B0A9B2-43D8-4EBC-947C-3C4DDAACD203}" destId="{524C6627-6495-4AA8-ADB3-FD01675AED7D}"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37591-7765-4B37-A14C-5055A720ED5C}"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7F600A59-8BB4-47C4-9970-E8B7768A4464}">
      <dgm:prSet phldrT="[Text]"/>
      <dgm:spPr/>
      <dgm:t>
        <a:bodyPr/>
        <a:lstStyle/>
        <a:p>
          <a:r>
            <a:rPr lang="en-US"/>
            <a:t>Incentive auction 2017</a:t>
          </a:r>
        </a:p>
      </dgm:t>
    </dgm:pt>
    <dgm:pt modelId="{46C98145-CE57-4BDC-967E-ACA6D50F5E0B}" type="parTrans" cxnId="{F5F2B875-99D9-46F0-A284-C5F3B91850A9}">
      <dgm:prSet/>
      <dgm:spPr/>
      <dgm:t>
        <a:bodyPr/>
        <a:lstStyle/>
        <a:p>
          <a:endParaRPr lang="en-US"/>
        </a:p>
      </dgm:t>
    </dgm:pt>
    <dgm:pt modelId="{EF9F3869-E266-4061-B608-A46B72E57444}" type="sibTrans" cxnId="{F5F2B875-99D9-46F0-A284-C5F3B91850A9}">
      <dgm:prSet/>
      <dgm:spPr/>
      <dgm:t>
        <a:bodyPr/>
        <a:lstStyle/>
        <a:p>
          <a:endParaRPr lang="en-US"/>
        </a:p>
      </dgm:t>
    </dgm:pt>
    <dgm:pt modelId="{BC73A261-32B9-4E0D-A84B-6AF5EC058CF7}">
      <dgm:prSet phldrT="[Text]"/>
      <dgm:spPr/>
      <dgm:t>
        <a:bodyPr/>
        <a:lstStyle/>
        <a:p>
          <a:r>
            <a:rPr lang="en-US"/>
            <a:t>Repack 2018 - 2022</a:t>
          </a:r>
        </a:p>
      </dgm:t>
    </dgm:pt>
    <dgm:pt modelId="{310F589E-C28F-44BC-A353-DFD7090EA3BC}" type="parTrans" cxnId="{0CEE4DDB-51FC-4B58-92D4-71016C9C56D2}">
      <dgm:prSet/>
      <dgm:spPr/>
      <dgm:t>
        <a:bodyPr/>
        <a:lstStyle/>
        <a:p>
          <a:endParaRPr lang="en-US"/>
        </a:p>
      </dgm:t>
    </dgm:pt>
    <dgm:pt modelId="{C1DA95F5-B634-45DC-82A5-5EBD8547199F}" type="sibTrans" cxnId="{0CEE4DDB-51FC-4B58-92D4-71016C9C56D2}">
      <dgm:prSet/>
      <dgm:spPr/>
      <dgm:t>
        <a:bodyPr/>
        <a:lstStyle/>
        <a:p>
          <a:endParaRPr lang="en-US"/>
        </a:p>
      </dgm:t>
    </dgm:pt>
    <dgm:pt modelId="{90422160-9B0D-43AE-8070-8B0B50534F46}">
      <dgm:prSet phldrT="[Text]"/>
      <dgm:spPr/>
      <dgm:t>
        <a:bodyPr/>
        <a:lstStyle/>
        <a:p>
          <a:r>
            <a:rPr lang="en-US"/>
            <a:t>NextGen TV</a:t>
          </a:r>
        </a:p>
      </dgm:t>
    </dgm:pt>
    <dgm:pt modelId="{55B37698-682E-43D2-B37B-601E4F1ADB55}" type="parTrans" cxnId="{E2961DA6-2A48-46FB-9BD4-88A30E390DA7}">
      <dgm:prSet/>
      <dgm:spPr/>
      <dgm:t>
        <a:bodyPr/>
        <a:lstStyle/>
        <a:p>
          <a:endParaRPr lang="en-US"/>
        </a:p>
      </dgm:t>
    </dgm:pt>
    <dgm:pt modelId="{A0B6E689-6038-41B8-911B-326D54D744CC}" type="sibTrans" cxnId="{E2961DA6-2A48-46FB-9BD4-88A30E390DA7}">
      <dgm:prSet/>
      <dgm:spPr/>
      <dgm:t>
        <a:bodyPr/>
        <a:lstStyle/>
        <a:p>
          <a:endParaRPr lang="en-US"/>
        </a:p>
      </dgm:t>
    </dgm:pt>
    <dgm:pt modelId="{B982F4AC-0907-4460-A561-CA56DE1E783D}" type="pres">
      <dgm:prSet presAssocID="{CC237591-7765-4B37-A14C-5055A720ED5C}" presName="Name0" presStyleCnt="0">
        <dgm:presLayoutVars>
          <dgm:dir/>
          <dgm:resizeHandles val="exact"/>
        </dgm:presLayoutVars>
      </dgm:prSet>
      <dgm:spPr/>
    </dgm:pt>
    <dgm:pt modelId="{0EE69BDB-2DCD-4FEC-91DB-3BDF77FA2ADC}" type="pres">
      <dgm:prSet presAssocID="{7F600A59-8BB4-47C4-9970-E8B7768A4464}" presName="composite" presStyleCnt="0"/>
      <dgm:spPr/>
    </dgm:pt>
    <dgm:pt modelId="{749AAB69-9BC5-4638-9B49-A4EA6F11BD46}" type="pres">
      <dgm:prSet presAssocID="{7F600A59-8BB4-47C4-9970-E8B7768A4464}" presName="bgChev" presStyleLbl="node1" presStyleIdx="0" presStyleCnt="3"/>
      <dgm:spPr/>
    </dgm:pt>
    <dgm:pt modelId="{BEE10124-B040-49CA-82F2-8A081A6CE7E2}" type="pres">
      <dgm:prSet presAssocID="{7F600A59-8BB4-47C4-9970-E8B7768A4464}" presName="txNode" presStyleLbl="fgAcc1" presStyleIdx="0" presStyleCnt="3">
        <dgm:presLayoutVars>
          <dgm:bulletEnabled val="1"/>
        </dgm:presLayoutVars>
      </dgm:prSet>
      <dgm:spPr/>
    </dgm:pt>
    <dgm:pt modelId="{3BA46E53-5E7F-4C27-9149-3A7EE3AAE55E}" type="pres">
      <dgm:prSet presAssocID="{EF9F3869-E266-4061-B608-A46B72E57444}" presName="compositeSpace" presStyleCnt="0"/>
      <dgm:spPr/>
    </dgm:pt>
    <dgm:pt modelId="{5A0C4E94-0A01-4C41-9B1E-3EF31CE4B373}" type="pres">
      <dgm:prSet presAssocID="{BC73A261-32B9-4E0D-A84B-6AF5EC058CF7}" presName="composite" presStyleCnt="0"/>
      <dgm:spPr/>
    </dgm:pt>
    <dgm:pt modelId="{A9789F75-E6A0-4927-A36F-A7A449B41CA9}" type="pres">
      <dgm:prSet presAssocID="{BC73A261-32B9-4E0D-A84B-6AF5EC058CF7}" presName="bgChev" presStyleLbl="node1" presStyleIdx="1" presStyleCnt="3"/>
      <dgm:spPr/>
    </dgm:pt>
    <dgm:pt modelId="{C65035D8-D31F-43DB-A57C-9AE2136D3274}" type="pres">
      <dgm:prSet presAssocID="{BC73A261-32B9-4E0D-A84B-6AF5EC058CF7}" presName="txNode" presStyleLbl="fgAcc1" presStyleIdx="1" presStyleCnt="3">
        <dgm:presLayoutVars>
          <dgm:bulletEnabled val="1"/>
        </dgm:presLayoutVars>
      </dgm:prSet>
      <dgm:spPr/>
    </dgm:pt>
    <dgm:pt modelId="{3F3377EC-C3F5-45EF-861F-E762A5F4F3D5}" type="pres">
      <dgm:prSet presAssocID="{C1DA95F5-B634-45DC-82A5-5EBD8547199F}" presName="compositeSpace" presStyleCnt="0"/>
      <dgm:spPr/>
    </dgm:pt>
    <dgm:pt modelId="{BBDF9271-D738-48FE-8968-0C1CA0BB4499}" type="pres">
      <dgm:prSet presAssocID="{90422160-9B0D-43AE-8070-8B0B50534F46}" presName="composite" presStyleCnt="0"/>
      <dgm:spPr/>
    </dgm:pt>
    <dgm:pt modelId="{04234B5A-0D45-456F-B7BA-30F52E61E389}" type="pres">
      <dgm:prSet presAssocID="{90422160-9B0D-43AE-8070-8B0B50534F46}" presName="bgChev" presStyleLbl="node1" presStyleIdx="2" presStyleCnt="3"/>
      <dgm:spPr/>
    </dgm:pt>
    <dgm:pt modelId="{C85C0FF3-A366-4D15-A3F8-88BE49F03091}" type="pres">
      <dgm:prSet presAssocID="{90422160-9B0D-43AE-8070-8B0B50534F46}" presName="txNode" presStyleLbl="fgAcc1" presStyleIdx="2" presStyleCnt="3">
        <dgm:presLayoutVars>
          <dgm:bulletEnabled val="1"/>
        </dgm:presLayoutVars>
      </dgm:prSet>
      <dgm:spPr/>
    </dgm:pt>
  </dgm:ptLst>
  <dgm:cxnLst>
    <dgm:cxn modelId="{AB5A6D1A-9AA9-4324-B031-6DF514E64497}" type="presOf" srcId="{7F600A59-8BB4-47C4-9970-E8B7768A4464}" destId="{BEE10124-B040-49CA-82F2-8A081A6CE7E2}" srcOrd="0" destOrd="0" presId="urn:microsoft.com/office/officeart/2005/8/layout/chevronAccent+Icon"/>
    <dgm:cxn modelId="{972EBA40-5F3A-4A9B-9830-B928833CB0C4}" type="presOf" srcId="{CC237591-7765-4B37-A14C-5055A720ED5C}" destId="{B982F4AC-0907-4460-A561-CA56DE1E783D}" srcOrd="0" destOrd="0" presId="urn:microsoft.com/office/officeart/2005/8/layout/chevronAccent+Icon"/>
    <dgm:cxn modelId="{2432E96D-20CC-4690-84C9-28243B4C1B97}" type="presOf" srcId="{90422160-9B0D-43AE-8070-8B0B50534F46}" destId="{C85C0FF3-A366-4D15-A3F8-88BE49F03091}" srcOrd="0" destOrd="0" presId="urn:microsoft.com/office/officeart/2005/8/layout/chevronAccent+Icon"/>
    <dgm:cxn modelId="{F5F2B875-99D9-46F0-A284-C5F3B91850A9}" srcId="{CC237591-7765-4B37-A14C-5055A720ED5C}" destId="{7F600A59-8BB4-47C4-9970-E8B7768A4464}" srcOrd="0" destOrd="0" parTransId="{46C98145-CE57-4BDC-967E-ACA6D50F5E0B}" sibTransId="{EF9F3869-E266-4061-B608-A46B72E57444}"/>
    <dgm:cxn modelId="{BA88389E-DCDA-413D-AE57-7E4DB826EDF3}" type="presOf" srcId="{BC73A261-32B9-4E0D-A84B-6AF5EC058CF7}" destId="{C65035D8-D31F-43DB-A57C-9AE2136D3274}" srcOrd="0" destOrd="0" presId="urn:microsoft.com/office/officeart/2005/8/layout/chevronAccent+Icon"/>
    <dgm:cxn modelId="{E2961DA6-2A48-46FB-9BD4-88A30E390DA7}" srcId="{CC237591-7765-4B37-A14C-5055A720ED5C}" destId="{90422160-9B0D-43AE-8070-8B0B50534F46}" srcOrd="2" destOrd="0" parTransId="{55B37698-682E-43D2-B37B-601E4F1ADB55}" sibTransId="{A0B6E689-6038-41B8-911B-326D54D744CC}"/>
    <dgm:cxn modelId="{0CEE4DDB-51FC-4B58-92D4-71016C9C56D2}" srcId="{CC237591-7765-4B37-A14C-5055A720ED5C}" destId="{BC73A261-32B9-4E0D-A84B-6AF5EC058CF7}" srcOrd="1" destOrd="0" parTransId="{310F589E-C28F-44BC-A353-DFD7090EA3BC}" sibTransId="{C1DA95F5-B634-45DC-82A5-5EBD8547199F}"/>
    <dgm:cxn modelId="{6CD36107-8F1A-4A5A-8113-C4EAACCA5BF3}" type="presParOf" srcId="{B982F4AC-0907-4460-A561-CA56DE1E783D}" destId="{0EE69BDB-2DCD-4FEC-91DB-3BDF77FA2ADC}" srcOrd="0" destOrd="0" presId="urn:microsoft.com/office/officeart/2005/8/layout/chevronAccent+Icon"/>
    <dgm:cxn modelId="{26845110-DF24-4650-B81E-B2E9246309FF}" type="presParOf" srcId="{0EE69BDB-2DCD-4FEC-91DB-3BDF77FA2ADC}" destId="{749AAB69-9BC5-4638-9B49-A4EA6F11BD46}" srcOrd="0" destOrd="0" presId="urn:microsoft.com/office/officeart/2005/8/layout/chevronAccent+Icon"/>
    <dgm:cxn modelId="{A126D300-988E-41EB-AD12-CA580582EE29}" type="presParOf" srcId="{0EE69BDB-2DCD-4FEC-91DB-3BDF77FA2ADC}" destId="{BEE10124-B040-49CA-82F2-8A081A6CE7E2}" srcOrd="1" destOrd="0" presId="urn:microsoft.com/office/officeart/2005/8/layout/chevronAccent+Icon"/>
    <dgm:cxn modelId="{0FF9ED02-FDF3-4AD1-8389-32A27282C6CD}" type="presParOf" srcId="{B982F4AC-0907-4460-A561-CA56DE1E783D}" destId="{3BA46E53-5E7F-4C27-9149-3A7EE3AAE55E}" srcOrd="1" destOrd="0" presId="urn:microsoft.com/office/officeart/2005/8/layout/chevronAccent+Icon"/>
    <dgm:cxn modelId="{F9B58CB7-E6C7-4109-94D2-78B2B6A6C9D6}" type="presParOf" srcId="{B982F4AC-0907-4460-A561-CA56DE1E783D}" destId="{5A0C4E94-0A01-4C41-9B1E-3EF31CE4B373}" srcOrd="2" destOrd="0" presId="urn:microsoft.com/office/officeart/2005/8/layout/chevronAccent+Icon"/>
    <dgm:cxn modelId="{167F4948-A729-474F-B203-8B8FDE5EFAE9}" type="presParOf" srcId="{5A0C4E94-0A01-4C41-9B1E-3EF31CE4B373}" destId="{A9789F75-E6A0-4927-A36F-A7A449B41CA9}" srcOrd="0" destOrd="0" presId="urn:microsoft.com/office/officeart/2005/8/layout/chevronAccent+Icon"/>
    <dgm:cxn modelId="{39831654-0131-4129-933B-3A3EEED0A3FC}" type="presParOf" srcId="{5A0C4E94-0A01-4C41-9B1E-3EF31CE4B373}" destId="{C65035D8-D31F-43DB-A57C-9AE2136D3274}" srcOrd="1" destOrd="0" presId="urn:microsoft.com/office/officeart/2005/8/layout/chevronAccent+Icon"/>
    <dgm:cxn modelId="{DA35686A-2577-4E9E-A162-99853AEB5938}" type="presParOf" srcId="{B982F4AC-0907-4460-A561-CA56DE1E783D}" destId="{3F3377EC-C3F5-45EF-861F-E762A5F4F3D5}" srcOrd="3" destOrd="0" presId="urn:microsoft.com/office/officeart/2005/8/layout/chevronAccent+Icon"/>
    <dgm:cxn modelId="{59B578A2-108F-4693-AD57-CC54F1377532}" type="presParOf" srcId="{B982F4AC-0907-4460-A561-CA56DE1E783D}" destId="{BBDF9271-D738-48FE-8968-0C1CA0BB4499}" srcOrd="4" destOrd="0" presId="urn:microsoft.com/office/officeart/2005/8/layout/chevronAccent+Icon"/>
    <dgm:cxn modelId="{3C053603-ECA2-47F7-A2F2-E9C0619EFDC0}" type="presParOf" srcId="{BBDF9271-D738-48FE-8968-0C1CA0BB4499}" destId="{04234B5A-0D45-456F-B7BA-30F52E61E389}" srcOrd="0" destOrd="0" presId="urn:microsoft.com/office/officeart/2005/8/layout/chevronAccent+Icon"/>
    <dgm:cxn modelId="{E21E2E12-98F6-45D1-BC86-B737D3B3AE59}" type="presParOf" srcId="{BBDF9271-D738-48FE-8968-0C1CA0BB4499}" destId="{C85C0FF3-A366-4D15-A3F8-88BE49F03091}"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8E84B-28B9-45B3-A251-F8B86754BC4B}">
      <dsp:nvSpPr>
        <dsp:cNvPr id="0" name=""/>
        <dsp:cNvSpPr/>
      </dsp:nvSpPr>
      <dsp:spPr>
        <a:xfrm>
          <a:off x="0" y="56599"/>
          <a:ext cx="10715625" cy="11731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74F80-13A9-471A-BF61-0BC18B9E6FA9}">
      <dsp:nvSpPr>
        <dsp:cNvPr id="0" name=""/>
        <dsp:cNvSpPr/>
      </dsp:nvSpPr>
      <dsp:spPr>
        <a:xfrm>
          <a:off x="354863" y="264449"/>
          <a:ext cx="645206" cy="64520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299F2E-A749-4EC0-A967-A96BAEE235E8}">
      <dsp:nvSpPr>
        <dsp:cNvPr id="0" name=""/>
        <dsp:cNvSpPr/>
      </dsp:nvSpPr>
      <dsp:spPr>
        <a:xfrm>
          <a:off x="1354933" y="501"/>
          <a:ext cx="9360691" cy="1173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3" tIns="124153" rIns="124153" bIns="124153" numCol="1" spcCol="1270" anchor="ctr" anchorCtr="0">
          <a:noAutofit/>
        </a:bodyPr>
        <a:lstStyle/>
        <a:p>
          <a:pPr marL="0" lvl="0" indent="0" algn="l" defTabSz="889000">
            <a:lnSpc>
              <a:spcPct val="100000"/>
            </a:lnSpc>
            <a:spcBef>
              <a:spcPct val="0"/>
            </a:spcBef>
            <a:spcAft>
              <a:spcPct val="35000"/>
            </a:spcAft>
            <a:buNone/>
          </a:pPr>
          <a:r>
            <a:rPr lang="en-US" sz="2000" kern="1200"/>
            <a:t>ATSC 3.0 is not backwards compatible with ATSC 1.0. This means viewers will need a new TV, or device to access the new features.</a:t>
          </a:r>
        </a:p>
      </dsp:txBody>
      <dsp:txXfrm>
        <a:off x="1354933" y="501"/>
        <a:ext cx="9360691" cy="1173102"/>
      </dsp:txXfrm>
    </dsp:sp>
    <dsp:sp modelId="{F3D9D4C6-914A-456A-AE39-2B53243659C7}">
      <dsp:nvSpPr>
        <dsp:cNvPr id="0" name=""/>
        <dsp:cNvSpPr/>
      </dsp:nvSpPr>
      <dsp:spPr>
        <a:xfrm>
          <a:off x="0" y="1466880"/>
          <a:ext cx="10715625" cy="11731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2DEB0-396B-48E8-ABA6-46244C80C96E}">
      <dsp:nvSpPr>
        <dsp:cNvPr id="0" name=""/>
        <dsp:cNvSpPr/>
      </dsp:nvSpPr>
      <dsp:spPr>
        <a:xfrm>
          <a:off x="354863" y="1730828"/>
          <a:ext cx="645206" cy="64520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721AB0-ECE6-4043-B035-D7DD5478120B}">
      <dsp:nvSpPr>
        <dsp:cNvPr id="0" name=""/>
        <dsp:cNvSpPr/>
      </dsp:nvSpPr>
      <dsp:spPr>
        <a:xfrm>
          <a:off x="1354933" y="1466880"/>
          <a:ext cx="9360691" cy="1173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3" tIns="124153" rIns="124153" bIns="124153"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tx1"/>
              </a:solidFill>
            </a:rPr>
            <a:t>The FCC has not mandated broadcasters upgrade to ATSC 3.0, and there is no subsidy for consumer NEXTGEN Televisions.</a:t>
          </a:r>
        </a:p>
      </dsp:txBody>
      <dsp:txXfrm>
        <a:off x="1354933" y="1466880"/>
        <a:ext cx="9360691" cy="1173102"/>
      </dsp:txXfrm>
    </dsp:sp>
    <dsp:sp modelId="{E6A5EEBF-F4EE-4226-8871-373BC66716A2}">
      <dsp:nvSpPr>
        <dsp:cNvPr id="0" name=""/>
        <dsp:cNvSpPr/>
      </dsp:nvSpPr>
      <dsp:spPr>
        <a:xfrm>
          <a:off x="0" y="2933258"/>
          <a:ext cx="10715625" cy="1173102"/>
        </a:xfrm>
        <a:prstGeom prst="roundRect">
          <a:avLst>
            <a:gd name="adj" fmla="val 10000"/>
          </a:avLst>
        </a:prstGeom>
        <a:solidFill>
          <a:srgbClr val="005188"/>
        </a:solidFill>
        <a:ln>
          <a:noFill/>
        </a:ln>
        <a:effectLst/>
      </dsp:spPr>
      <dsp:style>
        <a:lnRef idx="0">
          <a:scrgbClr r="0" g="0" b="0"/>
        </a:lnRef>
        <a:fillRef idx="1">
          <a:scrgbClr r="0" g="0" b="0"/>
        </a:fillRef>
        <a:effectRef idx="0">
          <a:scrgbClr r="0" g="0" b="0"/>
        </a:effectRef>
        <a:fontRef idx="minor"/>
      </dsp:style>
    </dsp:sp>
    <dsp:sp modelId="{64A4878E-88FD-4D75-8D8E-9BE9F26F0A09}">
      <dsp:nvSpPr>
        <dsp:cNvPr id="0" name=""/>
        <dsp:cNvSpPr/>
      </dsp:nvSpPr>
      <dsp:spPr>
        <a:xfrm>
          <a:off x="354863" y="3197206"/>
          <a:ext cx="645206" cy="64520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2B0EB4-D017-42C1-A539-F0F520BAFF64}">
      <dsp:nvSpPr>
        <dsp:cNvPr id="0" name=""/>
        <dsp:cNvSpPr/>
      </dsp:nvSpPr>
      <dsp:spPr>
        <a:xfrm>
          <a:off x="1354933" y="2933258"/>
          <a:ext cx="9360691" cy="1173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3" tIns="124153" rIns="124153" bIns="124153" numCol="1" spcCol="1270" anchor="ctr" anchorCtr="0">
          <a:noAutofit/>
        </a:bodyPr>
        <a:lstStyle/>
        <a:p>
          <a:pPr marL="0" lvl="0" indent="0" algn="l" defTabSz="889000">
            <a:lnSpc>
              <a:spcPct val="100000"/>
            </a:lnSpc>
            <a:spcBef>
              <a:spcPct val="0"/>
            </a:spcBef>
            <a:spcAft>
              <a:spcPct val="35000"/>
            </a:spcAft>
            <a:buNone/>
          </a:pPr>
          <a:r>
            <a:rPr lang="en-US" sz="2000" kern="1200"/>
            <a:t>NEXTGEN TV compatible TVs and low-cost converter boxes have been shipping since 2020 and more are coming to market every month.</a:t>
          </a:r>
        </a:p>
      </dsp:txBody>
      <dsp:txXfrm>
        <a:off x="1354933" y="2933258"/>
        <a:ext cx="9360691" cy="1173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051A-362C-4675-9B56-6138E14B73B5}">
      <dsp:nvSpPr>
        <dsp:cNvPr id="0" name=""/>
        <dsp:cNvSpPr/>
      </dsp:nvSpPr>
      <dsp:spPr>
        <a:xfrm>
          <a:off x="464871" y="887"/>
          <a:ext cx="3128878" cy="1251551"/>
        </a:xfrm>
        <a:prstGeom prst="chevr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a:effectLst>
                <a:outerShdw blurRad="38100" dist="38100" dir="2700000" algn="tl">
                  <a:srgbClr val="000000">
                    <a:alpha val="43137"/>
                  </a:srgbClr>
                </a:outerShdw>
              </a:effectLst>
            </a:rPr>
            <a:t>Emergency Alerts &amp; Messaging</a:t>
          </a:r>
        </a:p>
      </dsp:txBody>
      <dsp:txXfrm>
        <a:off x="1090647" y="887"/>
        <a:ext cx="1877327" cy="1251551"/>
      </dsp:txXfrm>
    </dsp:sp>
    <dsp:sp modelId="{6A95483A-19C3-4C36-9DA5-C97B73BA94B2}">
      <dsp:nvSpPr>
        <dsp:cNvPr id="0" name=""/>
        <dsp:cNvSpPr/>
      </dsp:nvSpPr>
      <dsp:spPr>
        <a:xfrm>
          <a:off x="3186996" y="107268"/>
          <a:ext cx="2596969" cy="1038787"/>
        </a:xfrm>
        <a:prstGeom prst="chevron">
          <a:avLst/>
        </a:prstGeom>
        <a:solidFill>
          <a:schemeClr val="accent3">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a:t>Emergency Crawls &amp; Audio Tracks</a:t>
          </a:r>
        </a:p>
      </dsp:txBody>
      <dsp:txXfrm>
        <a:off x="3706390" y="107268"/>
        <a:ext cx="1558182" cy="1038787"/>
      </dsp:txXfrm>
    </dsp:sp>
    <dsp:sp modelId="{5CFC6E15-3BB6-4F3B-83E1-FD6BFADC7F8D}">
      <dsp:nvSpPr>
        <dsp:cNvPr id="0" name=""/>
        <dsp:cNvSpPr/>
      </dsp:nvSpPr>
      <dsp:spPr>
        <a:xfrm>
          <a:off x="464871" y="1427655"/>
          <a:ext cx="3128878" cy="1251551"/>
        </a:xfrm>
        <a:prstGeom prst="chevr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a:effectLst>
                <a:outerShdw blurRad="38100" dist="38100" dir="2700000" algn="tl">
                  <a:srgbClr val="000000">
                    <a:alpha val="43137"/>
                  </a:srgbClr>
                </a:outerShdw>
              </a:effectLst>
            </a:rPr>
            <a:t>Visually Impaired</a:t>
          </a:r>
        </a:p>
      </dsp:txBody>
      <dsp:txXfrm>
        <a:off x="1090647" y="1427655"/>
        <a:ext cx="1877327" cy="1251551"/>
      </dsp:txXfrm>
    </dsp:sp>
    <dsp:sp modelId="{F4CEA9D1-8B06-4A23-A8DD-69A34589DE43}">
      <dsp:nvSpPr>
        <dsp:cNvPr id="0" name=""/>
        <dsp:cNvSpPr/>
      </dsp:nvSpPr>
      <dsp:spPr>
        <a:xfrm>
          <a:off x="3186996" y="1534037"/>
          <a:ext cx="2596969" cy="1038787"/>
        </a:xfrm>
        <a:prstGeom prst="chevron">
          <a:avLst/>
        </a:prstGeom>
        <a:solidFill>
          <a:schemeClr val="accent3">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a:t>Video Description</a:t>
          </a:r>
        </a:p>
      </dsp:txBody>
      <dsp:txXfrm>
        <a:off x="3706390" y="1534037"/>
        <a:ext cx="1558182" cy="1038787"/>
      </dsp:txXfrm>
    </dsp:sp>
    <dsp:sp modelId="{88EE2FA7-8A09-4D50-9828-F9362D9AC920}">
      <dsp:nvSpPr>
        <dsp:cNvPr id="0" name=""/>
        <dsp:cNvSpPr/>
      </dsp:nvSpPr>
      <dsp:spPr>
        <a:xfrm>
          <a:off x="464871" y="2854424"/>
          <a:ext cx="3128878" cy="1251551"/>
        </a:xfrm>
        <a:prstGeom prst="chevr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a:effectLst>
                <a:outerShdw blurRad="38100" dist="38100" dir="2700000" algn="tl">
                  <a:srgbClr val="000000">
                    <a:alpha val="43137"/>
                  </a:srgbClr>
                </a:outerShdw>
              </a:effectLst>
            </a:rPr>
            <a:t>Hearing Impaired</a:t>
          </a:r>
        </a:p>
      </dsp:txBody>
      <dsp:txXfrm>
        <a:off x="1090647" y="2854424"/>
        <a:ext cx="1877327" cy="1251551"/>
      </dsp:txXfrm>
    </dsp:sp>
    <dsp:sp modelId="{BA50E387-FD22-44D8-845C-FE80D230F5BD}">
      <dsp:nvSpPr>
        <dsp:cNvPr id="0" name=""/>
        <dsp:cNvSpPr/>
      </dsp:nvSpPr>
      <dsp:spPr>
        <a:xfrm>
          <a:off x="3186996" y="2960806"/>
          <a:ext cx="2596969" cy="1038787"/>
        </a:xfrm>
        <a:prstGeom prst="chevron">
          <a:avLst/>
        </a:prstGeom>
        <a:solidFill>
          <a:schemeClr val="accent3">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a:t>Closed Caption</a:t>
          </a:r>
        </a:p>
      </dsp:txBody>
      <dsp:txXfrm>
        <a:off x="3706390" y="2960806"/>
        <a:ext cx="1558182" cy="1038787"/>
      </dsp:txXfrm>
    </dsp:sp>
    <dsp:sp modelId="{42226FE2-C466-4F8D-BF3D-F523C3180377}">
      <dsp:nvSpPr>
        <dsp:cNvPr id="0" name=""/>
        <dsp:cNvSpPr/>
      </dsp:nvSpPr>
      <dsp:spPr>
        <a:xfrm>
          <a:off x="5420390" y="2960806"/>
          <a:ext cx="2596969" cy="1038787"/>
        </a:xfrm>
        <a:prstGeom prst="chevron">
          <a:avLst/>
        </a:prstGeom>
        <a:solidFill>
          <a:schemeClr val="accent3">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a:t>Closed Signing</a:t>
          </a:r>
        </a:p>
      </dsp:txBody>
      <dsp:txXfrm>
        <a:off x="5939784" y="2960806"/>
        <a:ext cx="1558182" cy="1038787"/>
      </dsp:txXfrm>
    </dsp:sp>
    <dsp:sp modelId="{524C6627-6495-4AA8-ADB3-FD01675AED7D}">
      <dsp:nvSpPr>
        <dsp:cNvPr id="0" name=""/>
        <dsp:cNvSpPr/>
      </dsp:nvSpPr>
      <dsp:spPr>
        <a:xfrm>
          <a:off x="7653783" y="2960806"/>
          <a:ext cx="2596969" cy="1038787"/>
        </a:xfrm>
        <a:prstGeom prst="chevron">
          <a:avLst/>
        </a:prstGeom>
        <a:solidFill>
          <a:schemeClr val="accent4">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Dialog Enhancement</a:t>
          </a:r>
        </a:p>
      </dsp:txBody>
      <dsp:txXfrm>
        <a:off x="8173177" y="2960806"/>
        <a:ext cx="1558182" cy="1038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AAB69-9BC5-4638-9B49-A4EA6F11BD46}">
      <dsp:nvSpPr>
        <dsp:cNvPr id="0" name=""/>
        <dsp:cNvSpPr/>
      </dsp:nvSpPr>
      <dsp:spPr>
        <a:xfrm>
          <a:off x="952" y="810655"/>
          <a:ext cx="2393156" cy="92375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E10124-B040-49CA-82F2-8A081A6CE7E2}">
      <dsp:nvSpPr>
        <dsp:cNvPr id="0" name=""/>
        <dsp:cNvSpPr/>
      </dsp:nvSpPr>
      <dsp:spPr>
        <a:xfrm>
          <a:off x="639127" y="1041594"/>
          <a:ext cx="2020887" cy="923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Incentive auction 2017</a:t>
          </a:r>
        </a:p>
      </dsp:txBody>
      <dsp:txXfrm>
        <a:off x="666183" y="1068650"/>
        <a:ext cx="1966775" cy="869646"/>
      </dsp:txXfrm>
    </dsp:sp>
    <dsp:sp modelId="{A9789F75-E6A0-4927-A36F-A7A449B41CA9}">
      <dsp:nvSpPr>
        <dsp:cNvPr id="0" name=""/>
        <dsp:cNvSpPr/>
      </dsp:nvSpPr>
      <dsp:spPr>
        <a:xfrm>
          <a:off x="2734468" y="810655"/>
          <a:ext cx="2393156" cy="92375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5035D8-D31F-43DB-A57C-9AE2136D3274}">
      <dsp:nvSpPr>
        <dsp:cNvPr id="0" name=""/>
        <dsp:cNvSpPr/>
      </dsp:nvSpPr>
      <dsp:spPr>
        <a:xfrm>
          <a:off x="3372643" y="1041594"/>
          <a:ext cx="2020887" cy="923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Repack 2018 - 2022</a:t>
          </a:r>
        </a:p>
      </dsp:txBody>
      <dsp:txXfrm>
        <a:off x="3399699" y="1068650"/>
        <a:ext cx="1966775" cy="869646"/>
      </dsp:txXfrm>
    </dsp:sp>
    <dsp:sp modelId="{04234B5A-0D45-456F-B7BA-30F52E61E389}">
      <dsp:nvSpPr>
        <dsp:cNvPr id="0" name=""/>
        <dsp:cNvSpPr/>
      </dsp:nvSpPr>
      <dsp:spPr>
        <a:xfrm>
          <a:off x="5467985" y="810655"/>
          <a:ext cx="2393156" cy="92375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C0FF3-A366-4D15-A3F8-88BE49F03091}">
      <dsp:nvSpPr>
        <dsp:cNvPr id="0" name=""/>
        <dsp:cNvSpPr/>
      </dsp:nvSpPr>
      <dsp:spPr>
        <a:xfrm>
          <a:off x="6106160" y="1041594"/>
          <a:ext cx="2020887" cy="923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NextGen TV</a:t>
          </a:r>
        </a:p>
      </dsp:txBody>
      <dsp:txXfrm>
        <a:off x="6133216" y="1068650"/>
        <a:ext cx="1966775" cy="8696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2/26/2024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2/26/2024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cs.fcc.gov/public/attachments/FCC-21-116A1.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306319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TV and radio provider, however it gets into a TV or radio, is a participant in the Emergency Alert System today. Those rules generally detail that you have a piece of equipment in your infrastructure that is listening for and receiving alerts that are appropriate for your audience. Then, that equipment can insert that into your program material and get the alert out to people in a timely fashion. The sources for those alerts include the IPAWS system, which is a connection via the Internet that comes into the EAS device as well as monitoring requirements to listen to other stations that are within earshot of your device. This monitoring is another way for those alerts to come in should the Internet not work or if that is the way the alerts were distributed. That monitoring is defined typically in a state issued book or plan called an EAS State Plan. Some states do local EAS Plans and territories have plans as well. That document is coordinated and published by a State Emergency Communications Committee, which is typically chaired by someone from the State Broadcast Association. With monitoring assignments, there may be a State Relay Network that may be via a wired connection, ethernet or cable, as well as over the air. </a:t>
            </a:r>
          </a:p>
          <a:p>
            <a:endParaRPr lang="en-US" dirty="0"/>
          </a:p>
          <a:p>
            <a:r>
              <a:rPr lang="en-US" dirty="0"/>
              <a:t>For EAS, the minimum set of requirements are that participants must be ready to broadcast a National Emergency Message that is issued through FEMA at the request of a national authority. The only national messages in the entire history of the Emergency Alert System have been test messages and we just did one on October 4. We distributed that national message through the IPAWS, not over the air relay and it was a very successful test. Details are still being collected, and results will come out soon. In addition to being ready to distribute a national emergency message, there are required weekly test messages. Those weekly tests can validate and allow downstream participants to hear your station broadcast and validate that you are hearing the identified monitoring sources according to your EAS State Plan. You are also required to be able to receive and rebroadcast a Monthly Test, which is typically initiated by the state.</a:t>
            </a: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35076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 appreciate when stations, and mostly all do, support EAS activation from the state authorities or local authorities in your area that are trying to communicate emergency information to communities. The state plans detail how your station is supposed to listen or receive those alerts. There are also details in the plan about the authorities that may use the Emergency Alert System in your area, as well as the types of messages that they will be sending. We really encourage that you are familiar with those authorities that are in your area that would use your station to get emergency information out to your community. We would like that relationship to be maybe a personal relationship or at least a meeting occasionally, so that alerting authorities understand where you are, who you are, how you are getting those messages, and which messages you will relay for them. If the internet is not functioning, FEMA has relationships with 77 radio stations across the country which IPAWS would use to be able to distribute a national message. This happens via the Emergency Alert System so that initial message may come out of those PEP stations. The State Plan details how you would receive a message that came out of a FEMA Primary Entry Point station and rebroadcast it. </a:t>
            </a: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60134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key customers include more than 1,800 agencies across the United States today that use IPAWS to distribute alerts to their communities. About 1,700 of them are local authorities. Every state has at least one authority that use the system. There are 11 Tribal Nations today that distribute alerts through IPAWS, as well as three Federal agencies. The number one user sending alerts across the country is the National Weather Service. They send warnings to be broadcast over television, radio, and cell phones. The four territories that we count are Puerto Rico, the Virgin Islands, the District of Columbia, and American Samoa, who is newly online as an alerting authority.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72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responsibility is to ensure that people can receive alerts. To do that, we want those broadcast stations on the air and operating through the full spectrum of disasters, meaning before, during, and after as much as possible. To do that, we encourage and have some sources to assist your operations and your equipment to determine what the best way is to maintain that continuity of broadcast operations so that you can receive and rebroadcast emergency information to the public in your community. We really encourage contacting us, and we can provide some resources that can help you look through your current operations and systems and look at making them more resilient. A part of this grant program is assisting with the resiliency. We want your station to be able to receive alerts in a better, more integrated fashion from the IPAWS system. We want your station to be on the air and providing that critical public safety information through all phases of a disaster, particularly after disasters when other types of communications infrastructure are sometimes challenged.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657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strongly encourage that you reach out to your alerting authorities. We can give you a list or some hints on who the local authorities in your area are that are sending alerts through the IPAWS system. We really encourage you to be familiar with your State Plan and make an introduction to those alerting authorities to say, “I am an asset, I am a resource for you in an emergency to be able to inform the community, keep them safe, and point them in the right direction during an emergency.”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55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key takeaways from this modules are: IPAWS is responsible for ensuring that government authorities can get warnings to the public. We feel that public broadcasters can really assist with more rural areas where there are less communications systems available to the people to provide emergency information. Our two regulated systems are EAS, which is you and all other broadcasters and cable companies, and WEA which go to cell phones. In addition, we are connected into NOAA Weather Radio, which can loop back into your EAS system as well. Without your participation, we cannot get our mission done. We are very excited about this grant, and we are really leaning and looking into making EAS even better at providing emergency information to the communities in your area.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46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45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3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2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My name is John Casey, and I’m a senior consultant with FEMA IPAWS and the CTO at Airwavz.tv. My background is in consumer devices and broadcast Television. I’ve been working with the IPAWS team to help develop and present this ATSC 3 leadership training.</a:t>
            </a:r>
          </a:p>
          <a:p>
            <a:endParaRPr lang="en-US" sz="1800" dirty="0"/>
          </a:p>
          <a:p>
            <a:r>
              <a:rPr lang="en-US" sz="1800" dirty="0"/>
              <a:t>For more that 30 years, I’ve been designing, developing and commercializing broadcast TV receivers, video encoders, and other electronics systems. Since 2015, I’ve been working closely with broadcasters who are deploying NEXTGEN TV. My goal here today is to share my knowledge about the strategy and planning required when upgrading to ATSC 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cs typeface="Calibri"/>
            </a:endParaRPr>
          </a:p>
          <a:p>
            <a:r>
              <a:rPr lang="en-US" sz="1800" dirty="0">
                <a:cs typeface="Calibri"/>
              </a:rPr>
              <a:t>In this module we are going to cover:</a:t>
            </a:r>
          </a:p>
          <a:p>
            <a:pPr marL="171450" indent="-171450">
              <a:buFontTx/>
              <a:buChar char="-"/>
            </a:pPr>
            <a:r>
              <a:rPr lang="en-US" sz="1800" dirty="0">
                <a:cs typeface="Calibri"/>
              </a:rPr>
              <a:t>The impact of NEXTGEN TV</a:t>
            </a:r>
          </a:p>
          <a:p>
            <a:pPr marL="171450" indent="-171450">
              <a:buFontTx/>
              <a:buChar char="-"/>
            </a:pPr>
            <a:r>
              <a:rPr lang="en-US" sz="1800" dirty="0">
                <a:cs typeface="Calibri"/>
              </a:rPr>
              <a:t>The benefits and features of NEXTGEN TV, including advanced emergency alerting </a:t>
            </a:r>
          </a:p>
          <a:p>
            <a:pPr marL="171450" indent="-171450">
              <a:buFontTx/>
              <a:buChar char="-"/>
            </a:pPr>
            <a:r>
              <a:rPr lang="en-US" sz="1800" dirty="0">
                <a:cs typeface="Calibri"/>
              </a:rPr>
              <a:t>And, in the later modules, we’ll share some strategic decisions to consider when planning your upgrade.</a:t>
            </a:r>
          </a:p>
          <a:p>
            <a:pPr marL="171450" indent="-171450">
              <a:buFontTx/>
              <a:buChar char="-"/>
            </a:pPr>
            <a:endParaRPr lang="en-US" sz="1800" dirty="0">
              <a:cs typeface="Calibri"/>
            </a:endParaRPr>
          </a:p>
          <a:p>
            <a:pPr marL="171450" indent="-171450">
              <a:buFontTx/>
              <a:buChar char="-"/>
            </a:pPr>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345319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74342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NEXTGEN TV is the commercial name for a brand-new broadcast standard.  The specification behind NEXTGEN TV was developed by the Advanced Television Systems Committee and its members and is called “ATSC 3.” During this webinar, we use the terms “ATSC 3” and  “NEXTGEN TV” interchangeably, and we will introduce the host of new features and opportunities it offers.</a:t>
            </a:r>
          </a:p>
          <a:p>
            <a:pPr marL="0" indent="0">
              <a:lnSpc>
                <a:spcPct val="150000"/>
              </a:lnSpc>
              <a:spcBef>
                <a:spcPts val="600"/>
              </a:spcBef>
              <a:buFont typeface="Arial" panose="020B0604020202020204" pitchFamily="34" charset="0"/>
              <a:buNone/>
            </a:pPr>
            <a:endParaRPr lang="en-US" sz="1800" dirty="0"/>
          </a:p>
          <a:p>
            <a:pPr marL="0" marR="0" lvl="0" indent="0" algn="l" defTabSz="457200" rtl="0" eaLnBrk="1" fontAlgn="auto" latinLnBrk="0" hangingPunct="1">
              <a:lnSpc>
                <a:spcPct val="150000"/>
              </a:lnSpc>
              <a:spcBef>
                <a:spcPts val="600"/>
              </a:spcBef>
              <a:spcAft>
                <a:spcPts val="0"/>
              </a:spcAft>
              <a:buClrTx/>
              <a:buSzTx/>
              <a:buFont typeface="Arial" panose="020B0604020202020204" pitchFamily="34" charset="0"/>
              <a:buNone/>
              <a:tabLst/>
              <a:defRPr/>
            </a:pPr>
            <a:r>
              <a:rPr lang="en-US" sz="1800" dirty="0"/>
              <a:t>Image from Creative Commons </a:t>
            </a:r>
          </a:p>
          <a:p>
            <a:pPr marL="0" indent="0">
              <a:lnSpc>
                <a:spcPct val="150000"/>
              </a:lnSpc>
              <a:spcBef>
                <a:spcPts val="600"/>
              </a:spcBef>
              <a:buFont typeface="Arial" panose="020B0604020202020204" pitchFamily="34" charset="0"/>
              <a:buNone/>
            </a:pPr>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195830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might be delighted to know that hundreds of broadcast experts came together to create the ATSC 3 standards, and many continue to improve and expand these standards every day.   Many thousands of professionals are working daily to deploy NEXTGEN TV. More than nine countries are involved in ATSC 3, with more waiting in the wings.</a:t>
            </a:r>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3644978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914400" algn="l" defTabSz="457200" rtl="0" eaLnBrk="1" latinLnBrk="0" hangingPunct="1">
              <a:spcAft>
                <a:spcPts val="1200"/>
              </a:spcAft>
              <a:buNone/>
            </a:pPr>
            <a:r>
              <a:rPr lang="en-US" sz="1800" kern="1200" dirty="0">
                <a:solidFill>
                  <a:schemeClr val="tx1"/>
                </a:solidFill>
                <a:latin typeface="+mn-lt"/>
                <a:ea typeface="+mn-ea"/>
                <a:cs typeface="+mn-cs"/>
              </a:rPr>
              <a:t>Pearl TV is a consortium of U.S. broadcast companies with a shared interest in exploring forward-looking broadcasting opportunities. Pearl supplied this data, which shows PBS stations that are broadcasting NEXTGEN TV today.  Many markets are creating partnerships among broadcasters to launch ATSC 3. Later in the discussion, we will talk more about the models used to launch ATSC 3. </a:t>
            </a:r>
          </a:p>
          <a:p>
            <a:pPr marL="914400" indent="-914400">
              <a:spcAft>
                <a:spcPts val="1200"/>
              </a:spcAft>
              <a:buNone/>
            </a:pPr>
            <a:endParaRPr lang="en-US" sz="1800" b="0" dirty="0">
              <a:solidFill>
                <a:schemeClr val="accent1"/>
              </a:solidFill>
              <a:latin typeface="+mn-lt"/>
              <a:ea typeface="Verdana" panose="020B0604030504040204" pitchFamily="34" charset="0"/>
              <a:cs typeface="Verdana" panose="020B0604030504040204" pitchFamily="34" charset="0"/>
            </a:endParaRPr>
          </a:p>
          <a:p>
            <a:pPr marL="914400" marR="0" lvl="0" indent="-914400" algn="l" defTabSz="457200" rtl="0" eaLnBrk="1" fontAlgn="auto" latinLnBrk="0" hangingPunct="1">
              <a:lnSpc>
                <a:spcPct val="100000"/>
              </a:lnSpc>
              <a:spcBef>
                <a:spcPts val="0"/>
              </a:spcBef>
              <a:spcAft>
                <a:spcPts val="1200"/>
              </a:spcAft>
              <a:buClrTx/>
              <a:buSzTx/>
              <a:buFontTx/>
              <a:buNone/>
              <a:tabLst/>
              <a:defRPr/>
            </a:pPr>
            <a:r>
              <a:rPr lang="en-US" sz="1800" b="0" dirty="0">
                <a:solidFill>
                  <a:schemeClr val="accent1"/>
                </a:solidFill>
                <a:latin typeface="+mn-lt"/>
                <a:ea typeface="Verdana" panose="020B0604030504040204" pitchFamily="34" charset="0"/>
                <a:cs typeface="Verdana" panose="020B0604030504040204" pitchFamily="34" charset="0"/>
              </a:rPr>
              <a:t>The map key indicates how they launched:</a:t>
            </a:r>
          </a:p>
          <a:p>
            <a:pPr marL="914400" marR="0" lvl="0" indent="-914400" algn="l" defTabSz="457200" rtl="0" eaLnBrk="1" fontAlgn="auto" latinLnBrk="0" hangingPunct="1">
              <a:lnSpc>
                <a:spcPct val="100000"/>
              </a:lnSpc>
              <a:spcBef>
                <a:spcPts val="0"/>
              </a:spcBef>
              <a:spcAft>
                <a:spcPts val="1200"/>
              </a:spcAft>
              <a:buClrTx/>
              <a:buSzTx/>
              <a:buFontTx/>
              <a:buNone/>
              <a:tabLst/>
              <a:defRPr/>
            </a:pPr>
            <a:r>
              <a:rPr lang="en-US" sz="1800" b="0" dirty="0">
                <a:solidFill>
                  <a:schemeClr val="accent1"/>
                </a:solidFill>
                <a:latin typeface="+mn-lt"/>
                <a:ea typeface="Verdana" panose="020B0604030504040204" pitchFamily="34" charset="0"/>
                <a:cs typeface="Verdana" panose="020B0604030504040204" pitchFamily="34" charset="0"/>
              </a:rPr>
              <a:t>The blank white areas in the map are areas without a PBS station.</a:t>
            </a:r>
          </a:p>
          <a:p>
            <a:pPr marL="914400" indent="-914400">
              <a:spcAft>
                <a:spcPts val="1200"/>
              </a:spcAft>
              <a:buNone/>
            </a:pPr>
            <a:r>
              <a:rPr lang="en-US" sz="1800" b="0" dirty="0">
                <a:solidFill>
                  <a:schemeClr val="accent1"/>
                </a:solidFill>
                <a:latin typeface="+mn-lt"/>
                <a:ea typeface="Verdana" panose="020B0604030504040204" pitchFamily="34" charset="0"/>
                <a:cs typeface="Verdana" panose="020B0604030504040204" pitchFamily="34" charset="0"/>
              </a:rPr>
              <a:t>“Self-Launch” indicates PBS stations that upgraded without a partner – in general, this was possible because they had 2 stations in a market</a:t>
            </a:r>
          </a:p>
          <a:p>
            <a:pPr marL="914400" marR="0" lvl="0" indent="-914400" algn="l" defTabSz="457200" rtl="0" eaLnBrk="1" fontAlgn="auto" latinLnBrk="0" hangingPunct="1">
              <a:lnSpc>
                <a:spcPct val="100000"/>
              </a:lnSpc>
              <a:spcBef>
                <a:spcPts val="0"/>
              </a:spcBef>
              <a:spcAft>
                <a:spcPts val="1200"/>
              </a:spcAft>
              <a:buClrTx/>
              <a:buSzTx/>
              <a:buFontTx/>
              <a:buNone/>
              <a:tabLst/>
              <a:defRPr/>
            </a:pPr>
            <a:r>
              <a:rPr lang="en-US" sz="1800" b="0" dirty="0">
                <a:solidFill>
                  <a:schemeClr val="accent1"/>
                </a:solidFill>
                <a:latin typeface="+mn-lt"/>
                <a:ea typeface="Verdana" panose="020B0604030504040204" pitchFamily="34" charset="0"/>
                <a:cs typeface="Verdana" panose="020B0604030504040204" pitchFamily="34" charset="0"/>
              </a:rPr>
              <a:t>“1.0 Host” indicates the PBS station is a participant in an ATSC 3 launch, but their role is as an ATSC 1 host.</a:t>
            </a:r>
          </a:p>
          <a:p>
            <a:pPr marL="914400" indent="-914400">
              <a:spcAft>
                <a:spcPts val="1200"/>
              </a:spcAft>
              <a:buNone/>
            </a:pPr>
            <a:r>
              <a:rPr lang="en-US" sz="1800" b="0" dirty="0">
                <a:solidFill>
                  <a:schemeClr val="accent1"/>
                </a:solidFill>
                <a:latin typeface="+mn-lt"/>
                <a:ea typeface="Verdana" panose="020B0604030504040204" pitchFamily="34" charset="0"/>
                <a:cs typeface="Verdana" panose="020B0604030504040204" pitchFamily="34" charset="0"/>
              </a:rPr>
              <a:t>“3.0 Guest” is a station invited to participate on a ATSC 3 broadcast without having to host any additional content themselves.</a:t>
            </a:r>
          </a:p>
          <a:p>
            <a:pPr marL="914400" indent="-914400">
              <a:spcAft>
                <a:spcPts val="1200"/>
              </a:spcAft>
              <a:buNone/>
            </a:pPr>
            <a:r>
              <a:rPr lang="en-US" sz="1800" b="0" dirty="0">
                <a:solidFill>
                  <a:schemeClr val="accent1"/>
                </a:solidFill>
                <a:latin typeface="+mn-lt"/>
                <a:ea typeface="Verdana" panose="020B0604030504040204" pitchFamily="34" charset="0"/>
                <a:cs typeface="Verdana" panose="020B0604030504040204" pitchFamily="34" charset="0"/>
              </a:rPr>
              <a:t>“3.0 Host” indicates the PBS station is the ATSC 3 host in the market.</a:t>
            </a:r>
          </a:p>
          <a:p>
            <a:endParaRPr lang="en-US" sz="1800" dirty="0">
              <a:latin typeface="+mn-lt"/>
            </a:endParaRPr>
          </a:p>
          <a:p>
            <a:r>
              <a:rPr lang="en-US" sz="1800" dirty="0">
                <a:latin typeface="+mn-lt"/>
              </a:rPr>
              <a:t>For instance, New York City’s WLIW21 Public TV station, part of The WNET Group, was the First Full Power ATSC 3 Station to launch in a Top Market, and they partnered with CBS, NBC and Telemundo. They launched in October of 2023, and viewers can now receive 6 primary TV services plus additional subchannels over the air on NEXTGEN TV compatible devices in NYC</a:t>
            </a:r>
          </a:p>
          <a:p>
            <a:endParaRPr lang="en-US" sz="1800" dirty="0">
              <a:latin typeface="+mn-lt"/>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815362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914400" algn="l" defTabSz="457200" rtl="0" eaLnBrk="1" latinLnBrk="0" hangingPunct="1">
              <a:spcAft>
                <a:spcPts val="1200"/>
              </a:spcAft>
              <a:buNone/>
            </a:pPr>
            <a:r>
              <a:rPr lang="en-US" sz="1800" kern="1200" dirty="0">
                <a:solidFill>
                  <a:schemeClr val="tx1"/>
                </a:solidFill>
                <a:latin typeface="+mn-lt"/>
                <a:ea typeface="+mn-ea"/>
                <a:cs typeface="+mn-cs"/>
              </a:rPr>
              <a:t>This data, also from Pearl, shows the current state of the NEXTGEN TV transition. There are 210 Designated Market Areas,  or DMAs, listed by Nielsen, with the top 3 markets being New York, Los Angeles and Chicago.  The top row shows the Networks with the most progress in deploying NEXTGEN TV, as indicated by the green progress bars. The bottom row shows additional networks who are actively working to deploy NEXTGEN TV. On the center of the bottom row, we see that PBS has deployed NEXTGEN TV in 24 of the total 184 DMAs with PBS stations.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7A82C-3CFA-4946-BB76-86F42215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72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ATSC 3 is not backwards compatible with ATSC 1. The good news is NEXTGEN TV is a modern Internet Protocol or IP based system that can be expanded and enhanced to meet our future needs. Even though its not backwards compatible, the FCC simulcast requirements assure that viewers will continue to receive primary channels on ATSC 1. As NEXTGEN TV is deployed, viewers who want the new enhanced experience will need to buy converter boxes or new Televisions.</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28</a:t>
            </a:fld>
            <a:endParaRPr lang="en-US"/>
          </a:p>
        </p:txBody>
      </p:sp>
    </p:spTree>
    <p:extLst>
      <p:ext uri="{BB962C8B-B14F-4D97-AF65-F5344CB8AC3E}">
        <p14:creationId xmlns:p14="http://schemas.microsoft.com/office/powerpoint/2010/main" val="2662222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In fact, projections from The Consumer Technology Association show that by 2027 there will be over 98 million NEXTGEN TV capable sets deployed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and 71% of all TV’s sold will include ATSC 3. A survey by ATSC indicates that NEXTGEN TV viewers in Boston watching WGBH have overwhelmingly positive feedback on NEXTGEN TV.</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a:p>
        </p:txBody>
      </p:sp>
    </p:spTree>
    <p:extLst>
      <p:ext uri="{BB962C8B-B14F-4D97-AF65-F5344CB8AC3E}">
        <p14:creationId xmlns:p14="http://schemas.microsoft.com/office/powerpoint/2010/main" val="1457302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NEXTGEN TV brings an important suite of new features and capabilities to broadcast television including superior audio and video and new business opportunities. It also extends the reach of TV to mobile and automotive and improves indoor reception. Next, we will look at some of these features and capabilities, along with the improvements in alerting. </a:t>
            </a:r>
            <a:r>
              <a:rPr lang="en-US" sz="1800" dirty="0"/>
              <a:t>Images from Creative Commons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17160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cs typeface="Calibri"/>
              </a:rPr>
              <a:t>On the video front, NEXTGEN TV provides state of the art features including 4K Ultra High Definition or UHD. The High Dynamic Range and Wide Color Gamut features provide video with much better contrast, brightness, and a richer range of color for a more lifelike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cs typeface="Calibri"/>
              </a:rPr>
              <a:t>For example, did you know that the standard green color used on road signs can’t be accurately reproduced on an ATSC 1 TV?</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cs typeface="Calibri"/>
            </a:endParaRPr>
          </a:p>
          <a:p>
            <a:r>
              <a:rPr lang="en-US" sz="1800" dirty="0">
                <a:solidFill>
                  <a:srgbClr val="000000"/>
                </a:solidFill>
                <a:latin typeface="+mn-lt"/>
                <a:cs typeface="Arial" panose="020B0604020202020204" pitchFamily="34" charset="0"/>
              </a:rPr>
              <a:t>We get the superior video quality of NEXTGEN TV at bitrates much lower than traditional ATSC 1 bitrates. </a:t>
            </a:r>
            <a:r>
              <a:rPr lang="en-US" sz="1800" dirty="0">
                <a:cs typeface="Calibri"/>
              </a:rPr>
              <a:t>On the audio front, NEXTGEN TV is based on Dolby's AC4 codec which is part of the Dolby ATMOS suite. It gives us higher quality audio at lower bitrates as well, but it also brings along other important improvements. One of the significant benefits is dialog enhancement, which allows the viewer to control the relative volume of dialog compared to the soundtrack. If you have ever had trouble following the dialog in a movie with lots of background noise, you will quickly fall in love with dialog enhancement.</a:t>
            </a:r>
          </a:p>
          <a:p>
            <a:endParaRPr lang="en-US" sz="1800"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The advanced RF level coding of ATSC 3 provides up to 35% higher bitrates in your existing 6MHz channel. When this is combined with the lower bitrate audio and video streams from the new CODECs, ATSC 3 brings the capacity for many more services or </a:t>
            </a:r>
            <a:r>
              <a:rPr lang="en-US" sz="1800" dirty="0" err="1">
                <a:solidFill>
                  <a:srgbClr val="000000"/>
                </a:solidFill>
                <a:latin typeface="+mn-lt"/>
                <a:cs typeface="Arial" panose="020B0604020202020204" pitchFamily="34" charset="0"/>
              </a:rPr>
              <a:t>Diginets</a:t>
            </a:r>
            <a:r>
              <a:rPr lang="en-US" sz="1800" dirty="0">
                <a:solidFill>
                  <a:srgbClr val="000000"/>
                </a:solidFill>
                <a:latin typeface="+mn-lt"/>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Images from Creative Commons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solidFill>
                <a:srgbClr val="000000"/>
              </a:solidFill>
              <a:latin typeface="+mn-lt"/>
              <a:cs typeface="Arial" panose="020B0604020202020204" pitchFamily="34" charset="0"/>
            </a:endParaRPr>
          </a:p>
          <a:p>
            <a:endParaRPr lang="en-US" sz="1800"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31</a:t>
            </a:fld>
            <a:endParaRPr lang="en-US"/>
          </a:p>
        </p:txBody>
      </p:sp>
    </p:spTree>
    <p:extLst>
      <p:ext uri="{BB962C8B-B14F-4D97-AF65-F5344CB8AC3E}">
        <p14:creationId xmlns:p14="http://schemas.microsoft.com/office/powerpoint/2010/main" val="343121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ea typeface="+mn-ea"/>
                <a:cs typeface="Arial"/>
              </a:rPr>
              <a:t>NEXTGEN TV brings a myriad of new business opportunities. As previously mentioned, the additional capacity of ATSC 3 provides an opportunity to add more services to your broadcast.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ea typeface="+mn-ea"/>
                <a:cs typeface="Arial"/>
              </a:rPr>
              <a:t>In addition, by blending broadcast TV and Internet streaming, NEXTGEN TV can further expand the number of channels and services available in your broadcast.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ea typeface="+mn-ea"/>
                <a:cs typeface="Arial"/>
              </a:rPr>
              <a:t>You can also add interactive content that can provide more viewer engagement, more fundraising opportunities, and new types of sponsorships. The interactive content can target viewers by geographic location or by demographics.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ea typeface="+mn-ea"/>
                <a:cs typeface="Arial"/>
              </a:rPr>
              <a:t>What else can you do with the additional capacity enabled by NEXTGEN TV you ask? Those bits are valuable and there are a variety of datacasting business models that can be leveraged with this extra capacity.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ea typeface="+mn-ea"/>
                <a:cs typeface="Arial"/>
              </a:rPr>
              <a:t>In Module 4 will be talking about interesting use cases that are live today.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Image from Creative Commons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Arial"/>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32</a:t>
            </a:fld>
            <a:endParaRPr lang="en-US"/>
          </a:p>
        </p:txBody>
      </p:sp>
    </p:spTree>
    <p:extLst>
      <p:ext uri="{BB962C8B-B14F-4D97-AF65-F5344CB8AC3E}">
        <p14:creationId xmlns:p14="http://schemas.microsoft.com/office/powerpoint/2010/main" val="215670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Let’s looks a little deeper at some of the other features available with NEXTGEN TV. </a:t>
            </a:r>
            <a:r>
              <a:rPr lang="en-US" sz="1800" dirty="0">
                <a:cs typeface="Calibri"/>
              </a:rPr>
              <a:t>At the RF level, NEXTGEN TV provides additional capacity in the same 6MHz channel.</a:t>
            </a:r>
          </a:p>
          <a:p>
            <a:pPr indent="-285750">
              <a:spcBef>
                <a:spcPts val="300"/>
              </a:spcBef>
              <a:buFont typeface="Calibri"/>
              <a:buChar char="-"/>
            </a:pPr>
            <a:endParaRPr lang="en-US" sz="1800" dirty="0">
              <a:cs typeface="Calibri"/>
            </a:endParaRPr>
          </a:p>
          <a:p>
            <a:pPr marL="0" indent="0">
              <a:spcBef>
                <a:spcPts val="300"/>
              </a:spcBef>
              <a:buFont typeface="Calibri"/>
              <a:buNone/>
            </a:pPr>
            <a:r>
              <a:rPr lang="en-US" sz="1800" b="1" i="1" dirty="0">
                <a:cs typeface="Calibri"/>
              </a:rPr>
              <a:t>Capacity: </a:t>
            </a:r>
            <a:r>
              <a:rPr lang="en-US" sz="1800" dirty="0">
                <a:cs typeface="Calibri"/>
              </a:rPr>
              <a:t>Not only can you add more channels by leveraging the improved channel capacity and CODEC efficiency of ATSC 3, but it is also possible to add channels to your lineup beyond what fits in your 6MHz channel</a:t>
            </a:r>
          </a:p>
          <a:p>
            <a:pPr marL="0" indent="0">
              <a:spcBef>
                <a:spcPts val="300"/>
              </a:spcBef>
              <a:buFont typeface="Calibri"/>
              <a:buNone/>
            </a:pPr>
            <a:endParaRPr lang="en-US" sz="1800" b="1" dirty="0">
              <a:cs typeface="Calibri"/>
            </a:endParaRPr>
          </a:p>
          <a:p>
            <a:pPr marL="0" indent="0">
              <a:spcBef>
                <a:spcPts val="300"/>
              </a:spcBef>
              <a:buFont typeface="Calibri"/>
              <a:buNone/>
            </a:pPr>
            <a:r>
              <a:rPr lang="en-US" sz="1800" b="1" i="1" dirty="0">
                <a:cs typeface="Calibri"/>
              </a:rPr>
              <a:t>Hybrid Virtual: </a:t>
            </a:r>
            <a:r>
              <a:rPr lang="en-US" sz="1800" dirty="0">
                <a:cs typeface="Calibri"/>
              </a:rPr>
              <a:t>NEXTGEN TV provides Virtual or Hybrid channels that allow adding streamed channels to your lineup that are indistinguishable from your broadcast channels.</a:t>
            </a:r>
          </a:p>
          <a:p>
            <a:pPr marL="0" indent="0">
              <a:spcBef>
                <a:spcPts val="300"/>
              </a:spcBef>
              <a:buFont typeface="Calibri"/>
              <a:buNone/>
            </a:pPr>
            <a:r>
              <a:rPr lang="en-US" sz="1800" dirty="0">
                <a:cs typeface="Calibri"/>
              </a:rPr>
              <a:t>These channels appear to the viewer just like any other channel, but they are delivered over the internet expanding your overall programming capacity.</a:t>
            </a:r>
          </a:p>
          <a:p>
            <a:pPr indent="-285750">
              <a:spcBef>
                <a:spcPts val="300"/>
              </a:spcBef>
              <a:buFont typeface="Calibri"/>
              <a:buChar char="-"/>
            </a:pPr>
            <a:endParaRPr lang="en-US" sz="1800" dirty="0">
              <a:cs typeface="Calibri"/>
            </a:endParaRPr>
          </a:p>
          <a:p>
            <a:pPr marL="0" indent="0">
              <a:spcBef>
                <a:spcPts val="300"/>
              </a:spcBef>
              <a:buFont typeface="Calibri"/>
              <a:buNone/>
            </a:pPr>
            <a:r>
              <a:rPr lang="en-US" sz="1800" b="1" i="1" dirty="0">
                <a:cs typeface="Calibri"/>
              </a:rPr>
              <a:t>Robustness: </a:t>
            </a:r>
            <a:r>
              <a:rPr lang="en-US" sz="1800" dirty="0">
                <a:cs typeface="Calibri"/>
              </a:rPr>
              <a:t>ATSC 3 offers the capability to spilt the broadcast into multiple pipes.</a:t>
            </a:r>
          </a:p>
          <a:p>
            <a:pPr marL="0" indent="0">
              <a:spcBef>
                <a:spcPts val="300"/>
              </a:spcBef>
              <a:buFont typeface="Calibri"/>
              <a:buNone/>
            </a:pPr>
            <a:r>
              <a:rPr lang="en-US" sz="1800" dirty="0">
                <a:cs typeface="Calibri"/>
              </a:rPr>
              <a:t>Often, it makes sense to offer both a robust pipe for alerting and a less robust but higher bitrate pipe for video.</a:t>
            </a:r>
          </a:p>
          <a:p>
            <a:pPr indent="-285750">
              <a:spcBef>
                <a:spcPts val="300"/>
              </a:spcBef>
              <a:buFont typeface="Calibri"/>
              <a:buChar char="-"/>
            </a:pPr>
            <a:endParaRPr lang="en-US" sz="1800" dirty="0">
              <a:cs typeface="Calibri"/>
            </a:endParaRPr>
          </a:p>
          <a:p>
            <a:pPr marL="0" indent="0">
              <a:spcBef>
                <a:spcPts val="300"/>
              </a:spcBef>
              <a:buFont typeface="Calibri"/>
              <a:buNone/>
            </a:pPr>
            <a:r>
              <a:rPr lang="en-US" sz="1800" b="1" i="1" dirty="0">
                <a:cs typeface="Calibri"/>
              </a:rPr>
              <a:t>Indoor &amp; Mobile: </a:t>
            </a:r>
            <a:r>
              <a:rPr lang="en-US" sz="1800" dirty="0">
                <a:cs typeface="Calibri"/>
              </a:rPr>
              <a:t>ATSC 3 pipes can be configured to penetrate indoors and target mobile or handheld devices.</a:t>
            </a:r>
          </a:p>
          <a:p>
            <a:pPr marL="0" indent="0">
              <a:spcBef>
                <a:spcPts val="300"/>
              </a:spcBef>
              <a:buFont typeface="Calibri"/>
              <a:buNone/>
            </a:pPr>
            <a:endParaRPr lang="en-US" sz="1800" b="1" dirty="0">
              <a:cs typeface="Calibri"/>
            </a:endParaRPr>
          </a:p>
          <a:p>
            <a:pPr marL="0" indent="0">
              <a:spcBef>
                <a:spcPts val="300"/>
              </a:spcBef>
              <a:buFont typeface="Calibri"/>
              <a:buNone/>
            </a:pPr>
            <a:r>
              <a:rPr lang="en-US" sz="1800" b="1" i="1" dirty="0">
                <a:cs typeface="Calibri"/>
              </a:rPr>
              <a:t>In Motion: </a:t>
            </a:r>
            <a:r>
              <a:rPr lang="en-US" sz="1800" dirty="0">
                <a:cs typeface="Calibri"/>
              </a:rPr>
              <a:t>Some of us remember using NTSC analog TV in cars. Well, after a 20-year hiatus,  NEXTGEN TV is bringing back live TV in moving vehicles.</a:t>
            </a:r>
          </a:p>
          <a:p>
            <a:pPr marL="0" indent="0">
              <a:spcBef>
                <a:spcPts val="300"/>
              </a:spcBef>
              <a:buFont typeface="Calibri"/>
              <a:buNone/>
            </a:pPr>
            <a:endParaRPr lang="en-US" sz="1800" dirty="0">
              <a:cs typeface="Calibri"/>
            </a:endParaRPr>
          </a:p>
          <a:p>
            <a:pPr marL="0" indent="0">
              <a:spcBef>
                <a:spcPts val="300"/>
              </a:spcBef>
              <a:buFont typeface="Calibri"/>
              <a:buNone/>
            </a:pPr>
            <a:r>
              <a:rPr lang="en-US" sz="1800" dirty="0">
                <a:cs typeface="Calibri"/>
              </a:rPr>
              <a:t>All this adds up to more Over the Air TV viewers. </a:t>
            </a:r>
            <a:r>
              <a:rPr lang="en-US" sz="1800" dirty="0">
                <a:solidFill>
                  <a:srgbClr val="000000"/>
                </a:solidFill>
                <a:cs typeface="Calibri"/>
              </a:rPr>
              <a:t>Later in the presentation, we will talk about the critical Advanced Emergency Information capability of NEXTGEN TV.</a:t>
            </a:r>
          </a:p>
          <a:p>
            <a:pPr defTabSz="1219170">
              <a:tabLst>
                <a:tab pos="472006" algn="l"/>
                <a:tab pos="474121" algn="l"/>
              </a:tabLst>
            </a:pPr>
            <a:endParaRPr lang="en-US" sz="1800" dirty="0">
              <a:solidFill>
                <a:srgbClr val="000000"/>
              </a:solidFill>
              <a:cs typeface="Calibri"/>
            </a:endParaRPr>
          </a:p>
          <a:p>
            <a:pPr marL="17145" defTabSz="1219170" fontAlgn="base">
              <a:spcBef>
                <a:spcPts val="1000"/>
              </a:spcBef>
              <a:spcAft>
                <a:spcPct val="0"/>
              </a:spcAft>
              <a:tabLst>
                <a:tab pos="472006" algn="l"/>
                <a:tab pos="474121" algn="l"/>
              </a:tabLst>
            </a:pPr>
            <a:endParaRPr lang="en-US" altLang="en-US" sz="1800" b="0" i="0" dirty="0">
              <a:solidFill>
                <a:srgbClr val="585858"/>
              </a:solidFill>
              <a:effectLst/>
              <a:latin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Image from Creative Commons </a:t>
            </a:r>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33</a:t>
            </a:fld>
            <a:endParaRPr lang="en-US"/>
          </a:p>
        </p:txBody>
      </p:sp>
    </p:spTree>
    <p:extLst>
      <p:ext uri="{BB962C8B-B14F-4D97-AF65-F5344CB8AC3E}">
        <p14:creationId xmlns:p14="http://schemas.microsoft.com/office/powerpoint/2010/main" val="96349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4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NEXTGEN TV alerts are no longer limited to simple audio messages and video crawls.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NEXTGEN TV adds the ability to add rich Advanced Emergency Information to the broadcast.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AC-4 Audio encourages the inclusion of descriptive audio tracks, which add a description of the action portrayed in the video. Like closed captions, this track can be switched on and off by the viewer so it’s audible only to those who want 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Closed captions can now be made available in multiple languages simultaneously, including languages which require more than the basic Latin alphabet.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indent="0">
              <a:buFont typeface="Arial" panose="020B0604020202020204" pitchFamily="34" charset="0"/>
              <a:buNone/>
            </a:pPr>
            <a:r>
              <a:rPr lang="en-US" sz="1800" dirty="0"/>
              <a:t>Signing for the hearing impaired, referred to as Closed Signing, can now be added to the broadcast. This is implemented as a viewer-controlled pop-up signing window that can be turned on and off just like closed captions and descriptive audio.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Dialog enhancement is a great NEXTGEN TV feature that allows the viewer to control the volume of the dialog relative to the soundtrack or background audio. </a:t>
            </a:r>
          </a:p>
          <a:p>
            <a:pPr marL="285750" indent="-285750">
              <a:buFont typeface="Arial" panose="020B0604020202020204" pitchFamily="34" charset="0"/>
              <a:buChar char="•"/>
            </a:pPr>
            <a:endParaRPr lang="en-US" sz="18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Image from Creative Commons </a:t>
            </a:r>
          </a:p>
          <a:p>
            <a:pPr marL="0" indent="0">
              <a:buFont typeface="Arial" panose="020B0604020202020204" pitchFamily="34" charset="0"/>
              <a:buNone/>
            </a:pPr>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23865-04A1-471D-963C-C73048F28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53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n-lt"/>
              </a:rPr>
              <a:t>Over The Air TV provides the highest quality, most engaging viewing experience.</a:t>
            </a:r>
            <a:r>
              <a:rPr lang="en-US" sz="1800" dirty="0">
                <a:latin typeface="+mn-lt"/>
                <a:cs typeface="Calibri"/>
              </a:rPr>
              <a:t> </a:t>
            </a:r>
            <a:r>
              <a:rPr lang="en-US" sz="1800" dirty="0">
                <a:latin typeface="+mn-lt"/>
              </a:rPr>
              <a:t>Nothing from any cable operator or streaming service offers the same quality.</a:t>
            </a:r>
            <a:r>
              <a:rPr lang="en-US" sz="1800" dirty="0">
                <a:latin typeface="+mn-lt"/>
                <a:cs typeface="Calibri"/>
              </a:rPr>
              <a:t> </a:t>
            </a:r>
            <a:r>
              <a:rPr lang="en-US" sz="1800" dirty="0">
                <a:latin typeface="+mn-lt"/>
              </a:rPr>
              <a:t>The Over the Air TV experience of NEXTGEN TV will continue to fuel the surge in antenna TV driven by cord cutters.</a:t>
            </a:r>
            <a:r>
              <a:rPr lang="en-US" sz="1800" dirty="0">
                <a:latin typeface="+mn-lt"/>
                <a:cs typeface="Calibri"/>
              </a:rPr>
              <a:t> </a:t>
            </a:r>
            <a:r>
              <a:rPr lang="en-US" sz="1800" dirty="0">
                <a:latin typeface="+mn-lt"/>
              </a:rPr>
              <a:t>Most people recognize TV antennas as the traditional method of getting free Over The Air TV, but TV antennas have evolved, and many are suitable for indoor use – both in attractiveness and reliability. Though it can be useful to have an antenna on your roof, indoor antennas work well in many situations, </a:t>
            </a:r>
            <a:r>
              <a:rPr lang="en-US" sz="1800" b="1" dirty="0">
                <a:latin typeface="+mn-lt"/>
              </a:rPr>
              <a:t>and ATSC 3 improves reception by indoor antennas</a:t>
            </a:r>
            <a:r>
              <a:rPr lang="en-US" sz="1800" dirty="0">
                <a:latin typeface="+mn-lt"/>
              </a:rPr>
              <a:t>.</a:t>
            </a:r>
            <a:endParaRPr lang="en-US" sz="1800" dirty="0">
              <a:latin typeface="+mn-lt"/>
              <a:cs typeface="Calibri"/>
            </a:endParaRPr>
          </a:p>
          <a:p>
            <a:endParaRPr lang="en-US" sz="1800" dirty="0">
              <a:latin typeface="+mn-lt"/>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35</a:t>
            </a:fld>
            <a:endParaRPr lang="en-US"/>
          </a:p>
        </p:txBody>
      </p:sp>
    </p:spTree>
    <p:extLst>
      <p:ext uri="{BB962C8B-B14F-4D97-AF65-F5344CB8AC3E}">
        <p14:creationId xmlns:p14="http://schemas.microsoft.com/office/powerpoint/2010/main" val="3623017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Times New Roman" panose="02020603050405020304" pitchFamily="18" charset="0"/>
                <a:cs typeface="Calibri"/>
              </a:rPr>
              <a:t>NEXTGEN TV will soon reach 82% of U.S. households</a:t>
            </a:r>
            <a:r>
              <a:rPr lang="en-US" dirty="0">
                <a:latin typeface="Calibri"/>
                <a:ea typeface="Times New Roman" panose="02020603050405020304" pitchFamily="18" charset="0"/>
                <a:cs typeface="Calibri"/>
              </a:rPr>
              <a:t>.</a:t>
            </a:r>
            <a:r>
              <a:rPr lang="en-US" sz="1800" dirty="0">
                <a:effectLst/>
                <a:latin typeface="Calibri"/>
                <a:ea typeface="Times New Roman" panose="02020603050405020304" pitchFamily="18" charset="0"/>
                <a:cs typeface="Calibri"/>
              </a:rPr>
              <a:t> Viewers who want this experience will need to buy a new television</a:t>
            </a:r>
            <a:r>
              <a:rPr lang="en-US" dirty="0">
                <a:latin typeface="Calibri"/>
                <a:ea typeface="Times New Roman" panose="02020603050405020304" pitchFamily="18" charset="0"/>
                <a:cs typeface="Calibri"/>
              </a:rPr>
              <a:t>.</a:t>
            </a:r>
            <a:r>
              <a:rPr lang="en-US" sz="1800" dirty="0">
                <a:effectLst/>
                <a:latin typeface="Calibri"/>
                <a:ea typeface="Times New Roman" panose="02020603050405020304" pitchFamily="18" charset="0"/>
                <a:cs typeface="Calibri"/>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ATSC 3 is designed from the ground up to be future proof. As a platform, it will continue to grow, eventually adopting 8k video and new compression technologies along with other technological advances.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What are your station goals?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How does ATSC 3 fit with these goals?</a:t>
            </a:r>
          </a:p>
        </p:txBody>
      </p:sp>
      <p:sp>
        <p:nvSpPr>
          <p:cNvPr id="4" name="Slide Number Placeholder 3"/>
          <p:cNvSpPr>
            <a:spLocks noGrp="1"/>
          </p:cNvSpPr>
          <p:nvPr>
            <p:ph type="sldNum" sz="quarter" idx="5"/>
          </p:nvPr>
        </p:nvSpPr>
        <p:spPr/>
        <p:txBody>
          <a:bodyPr/>
          <a:lstStyle/>
          <a:p>
            <a:fld id="{4BAF53EF-993C-FF42-8B62-CEF57763A78D}" type="slidenum">
              <a:rPr lang="en-US" smtClean="0"/>
              <a:t>36</a:t>
            </a:fld>
            <a:endParaRPr lang="en-US"/>
          </a:p>
        </p:txBody>
      </p:sp>
    </p:spTree>
    <p:extLst>
      <p:ext uri="{BB962C8B-B14F-4D97-AF65-F5344CB8AC3E}">
        <p14:creationId xmlns:p14="http://schemas.microsoft.com/office/powerpoint/2010/main" val="1609212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this module, we take a deeper look at some of the other features and opportunities made possible by NEXTGEN TV. We will touch on new business models, how it can make fundraising more effective, and how we can better engage viewers with personalized interactive content. We will also talk about collaborations and radio distribution, and then we will close with some case studies.</a:t>
            </a:r>
          </a:p>
          <a:p>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37</a:t>
            </a:fld>
            <a:endParaRPr lang="en-US"/>
          </a:p>
        </p:txBody>
      </p:sp>
    </p:spTree>
    <p:extLst>
      <p:ext uri="{BB962C8B-B14F-4D97-AF65-F5344CB8AC3E}">
        <p14:creationId xmlns:p14="http://schemas.microsoft.com/office/powerpoint/2010/main" val="2568101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The NEXTGEN TV Interactive Broadcast Application provides huge new capabilities and opportunities for broadcasters. We will look at some examples in this module and discuss how it lets viewers personalize their experience and discover additional content. We will also look at how content, including alerts, can be targeted based on location to the zip code level, providing life saving information to those who need it without disrupting the lives of others in unaffected areas. We also show how these same features can be used to target audiences by demographics, thus delivering customized premium content </a:t>
            </a:r>
            <a:r>
              <a:rPr kumimoji="0" lang="en-US" sz="1800" b="0" i="1"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while watching </a:t>
            </a:r>
            <a:r>
              <a:rPr kumimoji="0" lang="en-US"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live TV. These are just some of the ways NEXTGEN TV significantly expands the value proposition.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Images from Creative Commons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MY"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MY" sz="1800" b="0"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38</a:t>
            </a:fld>
            <a:endParaRPr lang="en-US"/>
          </a:p>
        </p:txBody>
      </p:sp>
    </p:spTree>
    <p:extLst>
      <p:ext uri="{BB962C8B-B14F-4D97-AF65-F5344CB8AC3E}">
        <p14:creationId xmlns:p14="http://schemas.microsoft.com/office/powerpoint/2010/main" val="352530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FF00"/>
                </a:solidFill>
              </a:rPr>
              <a:t>One of the key differentiators of NEXTGEN TV is the interactive broadcast application, which is also a key element of the advanced emergency alerting capabilities.</a:t>
            </a:r>
          </a:p>
          <a:p>
            <a:r>
              <a:rPr lang="en-US" sz="1800" dirty="0">
                <a:solidFill>
                  <a:srgbClr val="FFFF00"/>
                </a:solidFill>
              </a:rPr>
              <a:t>Its development environment lets you build and deliver a custom user experience for your viewers. Since the interactivity features of ATSC 3 are built on current web technologies (like HTML 5, and JavaScript), the broadcast application is easy to design, build, and deploy. There are both commercial and open-source frameworks to jumpstart this effort. </a:t>
            </a:r>
            <a:r>
              <a:rPr lang="en-US" sz="1800" dirty="0"/>
              <a:t>Using the Interactive Broadcaster Application, you will be able to target viewers based on demographics and geolocation. When TVs are Internet connected, you will also be able to collect viewer analytics. Remember, your stations’ bits and bytes have significant value for datacasting applications, like distance learning, automotive firmware and map updates, and many others.</a:t>
            </a:r>
          </a:p>
          <a:p>
            <a:endParaRPr lang="en-US" sz="1800" dirty="0"/>
          </a:p>
          <a:p>
            <a:r>
              <a:rPr lang="en-US" sz="1800" dirty="0"/>
              <a:t>Images from Creative Commons </a:t>
            </a:r>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39</a:t>
            </a:fld>
            <a:endParaRPr lang="en-US"/>
          </a:p>
        </p:txBody>
      </p:sp>
    </p:spTree>
    <p:extLst>
      <p:ext uri="{BB962C8B-B14F-4D97-AF65-F5344CB8AC3E}">
        <p14:creationId xmlns:p14="http://schemas.microsoft.com/office/powerpoint/2010/main" val="1518054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interactive broadcast application is an essential component of NEXTGEN TV. Interactivity implies the viewer can use their remote control to interact with the TV broadcast, just like they can with web sites and streaming services today. In this example, we see the difference between traditional TV on top and what viewers can expect when watching NextGen TV. All ATSC 1 TV viewers see the same picture with graphics “burned in” by the broadcaster. With NEXTGEN TV, viewers have a whole new experience. They can use the TV remote to interact with their TV and customize the content. Using menus added by the interactive broadcast application, viewers can turn on and off various features, enable and disable the graphic overlays, and browse additional related content. Applications can also support viewer language selection. The application can remain in the background and collect analytics, or it can serve up menu’s, QR codes, graphics, or any sort of web content. </a:t>
            </a:r>
          </a:p>
          <a:p>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Images from Creative Commons </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40</a:t>
            </a:fld>
            <a:endParaRPr lang="en-US"/>
          </a:p>
        </p:txBody>
      </p:sp>
    </p:spTree>
    <p:extLst>
      <p:ext uri="{BB962C8B-B14F-4D97-AF65-F5344CB8AC3E}">
        <p14:creationId xmlns:p14="http://schemas.microsoft.com/office/powerpoint/2010/main" val="417401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Another enormous benefit of ATSC 3 is the ability to add AM FM radio and other music services to a NEXTGEN TV broadcast. For those of you who are dual licensees, this is a very exciting opportunity. As NEXTGEN TV begins to appear in automobiles, having both radio and TV in the same receiver is a game-changer! Imagine having analytics from your viewers and listeners and directly measuring their engagement. </a:t>
            </a:r>
            <a:r>
              <a:rPr lang="en-US" sz="1800" dirty="0" err="1"/>
              <a:t>OneMedia</a:t>
            </a:r>
            <a:r>
              <a:rPr lang="en-US" sz="1800" dirty="0"/>
              <a:t> successfully demonstrated radio over NEXTGEN TV during NAB  in April 2023.</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41</a:t>
            </a:fld>
            <a:endParaRPr lang="en-US"/>
          </a:p>
        </p:txBody>
      </p:sp>
    </p:spTree>
    <p:extLst>
      <p:ext uri="{BB962C8B-B14F-4D97-AF65-F5344CB8AC3E}">
        <p14:creationId xmlns:p14="http://schemas.microsoft.com/office/powerpoint/2010/main" val="1217628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Many organizations are exploring new business opportunities around NEXTGEN TV. Let's look at some real-world case studies. </a:t>
            </a:r>
          </a:p>
          <a:p>
            <a:endParaRPr lang="en-US" sz="1800" dirty="0"/>
          </a:p>
          <a:p>
            <a:r>
              <a:rPr lang="en-US" sz="1800" dirty="0"/>
              <a:t>Caught in the Ropes is a documentary about the hazards of abandoned ropes, cages, and hooks endangering ocean life. Scripps is promoting this content and making it directly available for streaming on viewers’ TVs utilizing their interactive broadcast application: </a:t>
            </a:r>
            <a:r>
              <a:rPr lang="en-US" sz="1400" i="1" dirty="0"/>
              <a:t>https://vimeo.com/656706679?utm_campaign=5250933&amp;utm_source=affiliate&amp;utm_channel=affiliate&amp;cjevent=03b1ecf4405c11ee81aa01cc0a1cb82a&amp;clickid=03b1ecf4405c11ee81aa01cc0a1cb82a</a:t>
            </a:r>
          </a:p>
          <a:p>
            <a:endParaRPr lang="en-US" sz="1800" dirty="0"/>
          </a:p>
          <a:p>
            <a:r>
              <a:rPr lang="en-US" sz="1800" dirty="0"/>
              <a:t>Hearst is using the interactive broadcast application on KCRA for advertising and promotions.</a:t>
            </a:r>
          </a:p>
          <a:p>
            <a:endParaRPr lang="en-US" sz="1800" dirty="0"/>
          </a:p>
          <a:p>
            <a:r>
              <a:rPr lang="en-US" sz="1800" dirty="0">
                <a:solidFill>
                  <a:schemeClr val="bg1"/>
                </a:solidFill>
              </a:rPr>
              <a:t>WHUT at Howard University in Washington, D.C. is exploring ways to use the Interactive Broadcast Application to generate more viewer engagement.</a:t>
            </a:r>
          </a:p>
          <a:p>
            <a:endParaRPr lang="en-US" sz="18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There is a great deal of opportunities for future use cases as ATSC 3.0 continues to be deployed. </a:t>
            </a:r>
          </a:p>
          <a:p>
            <a:endParaRPr lang="en-US" sz="1800" dirty="0">
              <a:solidFill>
                <a:schemeClr val="bg1"/>
              </a:solidFill>
            </a:endParaRPr>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42</a:t>
            </a:fld>
            <a:endParaRPr lang="en-US"/>
          </a:p>
        </p:txBody>
      </p:sp>
    </p:spTree>
    <p:extLst>
      <p:ext uri="{BB962C8B-B14F-4D97-AF65-F5344CB8AC3E}">
        <p14:creationId xmlns:p14="http://schemas.microsoft.com/office/powerpoint/2010/main" val="2673383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noProof="0" dirty="0">
                <a:solidFill>
                  <a:schemeClr val="bg1"/>
                </a:solidFill>
                <a:latin typeface="+mn-lt"/>
                <a:ea typeface="+mn-ea"/>
                <a:cs typeface="+mn-cs"/>
              </a:rPr>
              <a:t>The WHUT interactive broadcast application contains a graphics overlay with a complete menu system and allows the viewer to browse the application with their remote. One interesting piece of this application is the ability to display a QR code. QR codes can be used in different ways. In this case study, WHUT used the QR code as a fundraising tool and a subscription link for their email newsletter. Most web developers can quickly and easily adapt and deploy this new feature.</a:t>
            </a:r>
          </a:p>
          <a:p>
            <a:pPr marL="0" algn="l" defTabSz="457200" rtl="0" eaLnBrk="1" latinLnBrk="0" hangingPunct="1">
              <a:defRPr/>
            </a:pPr>
            <a:endParaRPr lang="en-US" sz="1800" kern="1200" noProof="0" dirty="0">
              <a:solidFill>
                <a:schemeClr val="bg1"/>
              </a:solidFill>
              <a:latin typeface="+mn-lt"/>
              <a:ea typeface="+mn-ea"/>
              <a:cs typeface="+mn-cs"/>
            </a:endParaRPr>
          </a:p>
          <a:p>
            <a:pPr marL="0" algn="l" defTabSz="457200" rtl="0" eaLnBrk="1" latinLnBrk="0" hangingPunct="1">
              <a:defRPr/>
            </a:pPr>
            <a:r>
              <a:rPr lang="en-US" sz="1800" kern="1200" noProof="0" dirty="0">
                <a:solidFill>
                  <a:schemeClr val="bg1"/>
                </a:solidFill>
                <a:latin typeface="+mn-lt"/>
                <a:ea typeface="+mn-ea"/>
                <a:cs typeface="+mn-cs"/>
              </a:rPr>
              <a:t>Howard University has a state-of-the-art ATSC 3 lab and is educating students on NEXTGEN TV. Other Universities are following suit in both the U.S. and Canada.</a:t>
            </a:r>
          </a:p>
          <a:p>
            <a:pPr>
              <a:defRPr/>
            </a:pPr>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43</a:t>
            </a:fld>
            <a:endParaRPr lang="en-US"/>
          </a:p>
        </p:txBody>
      </p:sp>
    </p:spTree>
    <p:extLst>
      <p:ext uri="{BB962C8B-B14F-4D97-AF65-F5344CB8AC3E}">
        <p14:creationId xmlns:p14="http://schemas.microsoft.com/office/powerpoint/2010/main" val="228166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30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In October 2023, as part of the Emergency Preparedness for the U.S. Marine Corp marathon, NEXTGEN TV was used to stream Encrypted camera feeds available only to law enforcement monitoring agencies. The private camera video was transmitted along with the standard TV programming from WHUT using the Datacasting features of ATSC 3. The feeds were invisible to consumer televisions, but law enforcement seamlessly received, decrypted, and displayed the marathon camera content. An important feature of ATSC 3 is the ability to transmit large amounts of data over the air using TV signals to unlimited numbers of viewers, which is something cellular and Wi-Fi systems are unable to do. </a:t>
            </a:r>
          </a:p>
          <a:p>
            <a:pPr>
              <a:defRPr/>
            </a:pPr>
            <a:endParaRPr lang="en-US" sz="18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Source: https://apts.org/news/press-releases/nextgen-broadcasting-successfully-used-keep-americans-safe-during-marine-corps-marathon</a:t>
            </a:r>
          </a:p>
          <a:p>
            <a:pPr>
              <a:defRPr/>
            </a:pPr>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44</a:t>
            </a:fld>
            <a:endParaRPr lang="en-US"/>
          </a:p>
        </p:txBody>
      </p:sp>
    </p:spTree>
    <p:extLst>
      <p:ext uri="{BB962C8B-B14F-4D97-AF65-F5344CB8AC3E}">
        <p14:creationId xmlns:p14="http://schemas.microsoft.com/office/powerpoint/2010/main" val="3698377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Another innovative datacasting use case is the paging system being tested by PBS North Carolina. This project was funded by a grant from the U.S. Department of Homeland Security. PBS North Carolina successfully demonstrated that extra ATSC 3 capacity can be used for digital paging. In this case, they replaced a slow, antiquated VHF based analog voice paging system for First Responders. This ATSC 3 paging system provides fast, secure, low latency messaging to the prototype handheld pagers. </a:t>
            </a:r>
            <a:r>
              <a:rPr lang="en-US" dirty="0"/>
              <a:t>Messages can be encrypted and targeted to specific groups of first responders. The old system used audio messages that could take up to one minute to complete. The new system is text based and pages can arrive in less than one second. ATSC 3 paging systems can reduce costs while saving lives. This is one of the myriad of potential public safety uses of NEXTGEN TV.</a:t>
            </a:r>
          </a:p>
          <a:p>
            <a:endParaRPr lang="en-US" dirty="0"/>
          </a:p>
          <a:p>
            <a:r>
              <a:rPr lang="en-US" dirty="0"/>
              <a:t>Source: https://stanlyjournal.com/2021/06/10/pbs-north-carolina-nc-dit-receive-emergency-communications-grant/</a:t>
            </a:r>
          </a:p>
        </p:txBody>
      </p:sp>
      <p:sp>
        <p:nvSpPr>
          <p:cNvPr id="4" name="Slide Number Placeholder 3"/>
          <p:cNvSpPr>
            <a:spLocks noGrp="1"/>
          </p:cNvSpPr>
          <p:nvPr>
            <p:ph type="sldNum" sz="quarter" idx="5"/>
          </p:nvPr>
        </p:nvSpPr>
        <p:spPr/>
        <p:txBody>
          <a:bodyPr/>
          <a:lstStyle/>
          <a:p>
            <a:fld id="{4BAF53EF-993C-FF42-8B62-CEF57763A78D}" type="slidenum">
              <a:rPr lang="en-US" smtClean="0"/>
              <a:t>45</a:t>
            </a:fld>
            <a:endParaRPr lang="en-US"/>
          </a:p>
        </p:txBody>
      </p:sp>
    </p:spTree>
    <p:extLst>
      <p:ext uri="{BB962C8B-B14F-4D97-AF65-F5344CB8AC3E}">
        <p14:creationId xmlns:p14="http://schemas.microsoft.com/office/powerpoint/2010/main" val="2964612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Key Takeaways from Module 4:</a:t>
            </a:r>
          </a:p>
          <a:p>
            <a:endParaRPr lang="en-US" sz="1800" dirty="0"/>
          </a:p>
          <a:p>
            <a:pPr marL="285750" indent="-285750">
              <a:buFont typeface="Arial" panose="020B0604020202020204" pitchFamily="34" charset="0"/>
              <a:buChar char="•"/>
            </a:pPr>
            <a:r>
              <a:rPr lang="en-US" sz="1800" dirty="0"/>
              <a:t>The interactive broadcast application is a powerful tool that broadcasters use to enhance the viewer experience and deliver vital information in times of crisis. </a:t>
            </a:r>
          </a:p>
          <a:p>
            <a:pPr marL="285750" indent="-285750">
              <a:buFont typeface="Arial" panose="020B0604020202020204" pitchFamily="34" charset="0"/>
              <a:buChar char="•"/>
            </a:pPr>
            <a:r>
              <a:rPr lang="en-US" sz="1800" dirty="0"/>
              <a:t>It can create many new business opportunities including geographic and demographic targeting.</a:t>
            </a:r>
          </a:p>
          <a:p>
            <a:pPr marL="285750" indent="-285750">
              <a:buFont typeface="Arial" panose="020B0604020202020204" pitchFamily="34" charset="0"/>
              <a:buChar char="•"/>
            </a:pPr>
            <a:r>
              <a:rPr lang="en-US" sz="1800" dirty="0"/>
              <a:t>NEXTGEN TV is not limited to traditional TV services and can carry Radio, music and data services as well.</a:t>
            </a:r>
          </a:p>
          <a:p>
            <a:endParaRPr lang="en-US" sz="1800" dirty="0"/>
          </a:p>
          <a:p>
            <a:r>
              <a:rPr lang="en-US" sz="1800" dirty="0"/>
              <a:t>Think about new ways you can leverage NEXTGEN TV?</a:t>
            </a:r>
          </a:p>
        </p:txBody>
      </p:sp>
      <p:sp>
        <p:nvSpPr>
          <p:cNvPr id="4" name="Slide Number Placeholder 3"/>
          <p:cNvSpPr>
            <a:spLocks noGrp="1"/>
          </p:cNvSpPr>
          <p:nvPr>
            <p:ph type="sldNum" sz="quarter" idx="5"/>
          </p:nvPr>
        </p:nvSpPr>
        <p:spPr/>
        <p:txBody>
          <a:bodyPr/>
          <a:lstStyle/>
          <a:p>
            <a:fld id="{4BAF53EF-993C-FF42-8B62-CEF57763A78D}" type="slidenum">
              <a:rPr lang="en-US" smtClean="0"/>
              <a:t>46</a:t>
            </a:fld>
            <a:endParaRPr lang="en-US"/>
          </a:p>
        </p:txBody>
      </p:sp>
    </p:spTree>
    <p:extLst>
      <p:ext uri="{BB962C8B-B14F-4D97-AF65-F5344CB8AC3E}">
        <p14:creationId xmlns:p14="http://schemas.microsoft.com/office/powerpoint/2010/main" val="3016202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Module 5, we are going to focus on what leadership needs to know to plan a successful upgrade to ATSC 3. We will talk briefly about FCC requirements, the various models used for transitioning, and business strategies and challenges. We will also briefly talk about the equipment requirements.</a:t>
            </a:r>
          </a:p>
          <a:p>
            <a:endParaRPr lang="en-US"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47</a:t>
            </a:fld>
            <a:endParaRPr lang="en-US"/>
          </a:p>
        </p:txBody>
      </p:sp>
    </p:spTree>
    <p:extLst>
      <p:ext uri="{BB962C8B-B14F-4D97-AF65-F5344CB8AC3E}">
        <p14:creationId xmlns:p14="http://schemas.microsoft.com/office/powerpoint/2010/main" val="868663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FCC has put in place rules for TV stations upgrading to ATSC 3. The most important thing you can take away from this slide is that FCC rules require broadcasters to continue to simulcast their main channel on ATSC 1 with 95% of the pre-upgrade coverage. The other important takeaway is that traditional must carry rules for broadcast content only apply to content broadcast on ATSC 1 and DO NOT currently apply to content broadcast only on ATSC 3.</a:t>
            </a:r>
          </a:p>
          <a:p>
            <a:endParaRPr lang="en-US"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48</a:t>
            </a:fld>
            <a:endParaRPr lang="en-US"/>
          </a:p>
        </p:txBody>
      </p:sp>
    </p:spTree>
    <p:extLst>
      <p:ext uri="{BB962C8B-B14F-4D97-AF65-F5344CB8AC3E}">
        <p14:creationId xmlns:p14="http://schemas.microsoft.com/office/powerpoint/2010/main" val="970457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800" b="0" i="0" u="none" strike="noStrike" kern="1200" dirty="0">
                <a:solidFill>
                  <a:schemeClr val="accent6"/>
                </a:solidFill>
                <a:effectLst/>
                <a:latin typeface="+mj-lt"/>
              </a:rPr>
              <a:t>So, lets look at the models' stations are using to transition to ATSC 3 today. </a:t>
            </a:r>
          </a:p>
          <a:p>
            <a:pPr marL="0" marR="0" lvl="0" indent="0" algn="l" defTabSz="457200" rtl="0" eaLnBrk="1" fontAlgn="t" latinLnBrk="0" hangingPunct="1">
              <a:lnSpc>
                <a:spcPct val="100000"/>
              </a:lnSpc>
              <a:spcBef>
                <a:spcPts val="0"/>
              </a:spcBef>
              <a:spcAft>
                <a:spcPts val="0"/>
              </a:spcAft>
              <a:buClrTx/>
              <a:buSzTx/>
              <a:buFontTx/>
              <a:buNone/>
              <a:tabLst/>
              <a:defRPr/>
            </a:pPr>
            <a:endParaRPr lang="en-US" sz="1800" b="0" i="0" u="none" strike="noStrike" kern="1200" dirty="0">
              <a:solidFill>
                <a:schemeClr val="accent6"/>
              </a:solidFill>
              <a:effectLst/>
              <a:latin typeface="+mj-lt"/>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US" sz="1800" b="1" i="0" u="none" strike="noStrike" kern="1200" dirty="0">
                <a:solidFill>
                  <a:schemeClr val="accent6"/>
                </a:solidFill>
                <a:effectLst/>
                <a:latin typeface="+mj-lt"/>
              </a:rPr>
              <a:t>Lighthouse: </a:t>
            </a:r>
            <a:r>
              <a:rPr lang="en-US" sz="1800" b="0" i="0" u="none" strike="noStrike" kern="1200" dirty="0">
                <a:solidFill>
                  <a:schemeClr val="accent6"/>
                </a:solidFill>
                <a:effectLst/>
                <a:latin typeface="+mj-lt"/>
              </a:rPr>
              <a:t>A lighthouse partnership is where one station is the ATSC 3.0 host and the other or others are the ATSC 1.0 hosts. </a:t>
            </a:r>
            <a:r>
              <a:rPr lang="en-US" sz="1800" b="0" i="0" u="none" strike="noStrike" kern="1200" dirty="0">
                <a:solidFill>
                  <a:srgbClr val="005188"/>
                </a:solidFill>
                <a:effectLst/>
                <a:latin typeface="+mj-lt"/>
              </a:rPr>
              <a:t>The partnership enables NEXTGEN TV while assuring that the simulcast rules are met.</a:t>
            </a:r>
          </a:p>
          <a:p>
            <a:pPr marL="0" algn="l" rtl="0" eaLnBrk="1" fontAlgn="t" latinLnBrk="0" hangingPunct="1">
              <a:spcBef>
                <a:spcPts val="0"/>
              </a:spcBef>
              <a:spcAft>
                <a:spcPts val="0"/>
              </a:spcAft>
            </a:pPr>
            <a:endParaRPr lang="en-US" sz="1800" b="1" i="0" u="none" strike="noStrike" kern="1200" dirty="0">
              <a:solidFill>
                <a:srgbClr val="005188"/>
              </a:solidFill>
              <a:effectLst/>
              <a:latin typeface="+mj-lt"/>
            </a:endParaRPr>
          </a:p>
          <a:p>
            <a:pPr marL="0" algn="l" rtl="0" eaLnBrk="1" fontAlgn="t" latinLnBrk="0" hangingPunct="1">
              <a:spcBef>
                <a:spcPts val="0"/>
              </a:spcBef>
              <a:spcAft>
                <a:spcPts val="0"/>
              </a:spcAft>
            </a:pPr>
            <a:r>
              <a:rPr lang="en-US" sz="1800" b="1" i="0" u="none" strike="noStrike" kern="1200" dirty="0">
                <a:solidFill>
                  <a:srgbClr val="005188"/>
                </a:solidFill>
                <a:effectLst/>
                <a:latin typeface="+mj-lt"/>
              </a:rPr>
              <a:t>Flash-Cut:</a:t>
            </a:r>
            <a:r>
              <a:rPr lang="en-US" sz="1800" b="1" i="0" u="none" strike="noStrike" kern="1200" spc="0" baseline="0" dirty="0">
                <a:ln>
                  <a:noFill/>
                </a:ln>
                <a:solidFill>
                  <a:srgbClr val="005188"/>
                </a:solidFill>
                <a:effectLst/>
                <a:latin typeface="+mj-lt"/>
                <a:cs typeface="+mn-cs"/>
              </a:rPr>
              <a:t> </a:t>
            </a:r>
            <a:r>
              <a:rPr lang="en-US" sz="1800" b="0" i="0" u="none" strike="noStrike" kern="1200" spc="0" baseline="0" dirty="0">
                <a:ln>
                  <a:noFill/>
                </a:ln>
                <a:solidFill>
                  <a:srgbClr val="000000"/>
                </a:solidFill>
                <a:effectLst/>
                <a:latin typeface="Franklin Gothic Book" panose="020B0503020102020204" pitchFamily="34" charset="0"/>
                <a:cs typeface="Arial" panose="020B0604020202020204" pitchFamily="34" charset="0"/>
              </a:rPr>
              <a:t>When there is no chance to create such a partnership, the only practical method may be a flash-cut directly from ATSC 1 to ATSC 3.</a:t>
            </a:r>
            <a:r>
              <a:rPr lang="en-US" sz="1800" b="0" i="0" u="none" strike="noStrike" kern="1200" spc="0" baseline="0" dirty="0">
                <a:ln>
                  <a:noFill/>
                </a:ln>
                <a:solidFill>
                  <a:schemeClr val="tx1"/>
                </a:solidFill>
                <a:effectLst/>
                <a:latin typeface="Arial" panose="020B0604020202020204" pitchFamily="34" charset="0"/>
                <a:cs typeface="+mn-cs"/>
              </a:rPr>
              <a:t> </a:t>
            </a:r>
            <a:r>
              <a:rPr lang="en-US" sz="1800" b="0" i="0" u="none" strike="noStrike" kern="1200" dirty="0">
                <a:solidFill>
                  <a:srgbClr val="000000"/>
                </a:solidFill>
                <a:effectLst/>
                <a:latin typeface="Franklin Gothic Book" panose="020B0503020102020204" pitchFamily="34" charset="0"/>
                <a:cs typeface="Arial" panose="020B0604020202020204" pitchFamily="34" charset="0"/>
              </a:rPr>
              <a:t>In order to Flash-Cut from ATSC 1 directly to ATSC 3, you will need a waiver of the FCC simulcast rules that require that substantially similar content be simulcast on ATSC 1.0. The FCC states that they are open to such waivers should the broadcaster agree to make the necessary equipment to receive NEXTGEN TV available to its viewers.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Franklin Gothic Book" panose="020B0503020102020204" pitchFamily="34" charset="0"/>
              <a:cs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mj-lt"/>
                <a:cs typeface="Arial" panose="020B0604020202020204" pitchFamily="34" charset="0"/>
              </a:rPr>
              <a:t>Additional Channel: </a:t>
            </a:r>
            <a:r>
              <a:rPr lang="en-US" sz="1800" b="0" i="0" u="none" strike="noStrike" kern="1200" dirty="0">
                <a:solidFill>
                  <a:srgbClr val="000000"/>
                </a:solidFill>
                <a:effectLst/>
                <a:latin typeface="+mj-lt"/>
                <a:cs typeface="Arial" panose="020B0604020202020204" pitchFamily="34" charset="0"/>
              </a:rPr>
              <a:t>In rural and underserved communities where the TV spectrum is underutilized, there is a third alternative to consider. In these markets, broadcasters could apply for an additional broadcast license and build out an additional RF channel as ATSC 3, leaving the current ATSC 1 facility intact. In many cases, this could be done by adding another broadcast antenna to the existing broadcast tower.</a:t>
            </a:r>
          </a:p>
          <a:p>
            <a:pPr marL="0" algn="l" rtl="0" eaLnBrk="1" fontAlgn="t" latinLnBrk="0" hangingPunct="1">
              <a:spcBef>
                <a:spcPts val="0"/>
              </a:spcBef>
              <a:spcAft>
                <a:spcPts val="0"/>
              </a:spcAft>
            </a:pPr>
            <a:endParaRPr lang="en-US" sz="1800" b="0" i="0" u="none" strike="noStrike" kern="1200" dirty="0">
              <a:solidFill>
                <a:srgbClr val="000000"/>
              </a:solidFill>
              <a:effectLst/>
              <a:latin typeface="+mj-lt"/>
              <a:cs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mj-lt"/>
                <a:cs typeface="Arial" panose="020B0604020202020204" pitchFamily="34" charset="0"/>
              </a:rPr>
              <a:t>----</a:t>
            </a:r>
          </a:p>
          <a:p>
            <a:pPr marL="0" algn="l" rtl="0" eaLnBrk="1" fontAlgn="t" latinLnBrk="0" hangingPunct="1">
              <a:spcBef>
                <a:spcPts val="0"/>
              </a:spcBef>
              <a:spcAft>
                <a:spcPts val="0"/>
              </a:spcAft>
            </a:pPr>
            <a:endParaRPr lang="en-US" sz="1800" kern="1200" dirty="0">
              <a:solidFill>
                <a:schemeClr val="tx2"/>
              </a:solidFill>
              <a:latin typeface="+mn-lt"/>
              <a:ea typeface="+mn-ea"/>
              <a:cs typeface="+mn-cs"/>
              <a:hlinkClick r:id="rId3">
                <a:extLst>
                  <a:ext uri="{A12FA001-AC4F-418D-AE19-62706E023703}">
                    <ahyp:hlinkClr xmlns:ahyp="http://schemas.microsoft.com/office/drawing/2018/hyperlinkcolor" val="tx"/>
                  </a:ext>
                </a:extLst>
              </a:hlinkClick>
            </a:endParaRPr>
          </a:p>
          <a:p>
            <a:pPr marL="0" algn="l" rtl="0" eaLnBrk="1" fontAlgn="t" latinLnBrk="0" hangingPunct="1">
              <a:spcBef>
                <a:spcPts val="0"/>
              </a:spcBef>
              <a:spcAft>
                <a:spcPts val="0"/>
              </a:spcAft>
            </a:pPr>
            <a:r>
              <a:rPr lang="en-US" sz="1800" kern="1200" dirty="0">
                <a:solidFill>
                  <a:schemeClr val="tx2"/>
                </a:solidFill>
                <a:latin typeface="+mn-lt"/>
                <a:ea typeface="+mn-ea"/>
                <a:cs typeface="+mn-cs"/>
                <a:hlinkClick r:id="rId3">
                  <a:extLst>
                    <a:ext uri="{A12FA001-AC4F-418D-AE19-62706E023703}">
                      <ahyp:hlinkClr xmlns:ahyp="http://schemas.microsoft.com/office/drawing/2018/hyperlinkcolor" val="tx"/>
                    </a:ext>
                  </a:extLst>
                </a:hlinkClick>
              </a:rPr>
              <a:t>See FCC </a:t>
            </a:r>
            <a:r>
              <a:rPr lang="en-US" sz="1800" dirty="0">
                <a:solidFill>
                  <a:srgbClr val="005188"/>
                </a:solidFill>
                <a:hlinkClick r:id="rId3">
                  <a:extLst>
                    <a:ext uri="{A12FA001-AC4F-418D-AE19-62706E023703}">
                      <ahyp:hlinkClr xmlns:ahyp="http://schemas.microsoft.com/office/drawing/2018/hyperlinkcolor" val="tx"/>
                    </a:ext>
                  </a:extLst>
                </a:hlinkClick>
              </a:rPr>
              <a:t>GN Docket No. 16-142, Sec 17 pg.</a:t>
            </a:r>
            <a:r>
              <a:rPr lang="en-US" sz="1800" dirty="0">
                <a:solidFill>
                  <a:schemeClr val="tx2"/>
                </a:solidFill>
                <a:hlinkClick r:id="rId3">
                  <a:extLst>
                    <a:ext uri="{A12FA001-AC4F-418D-AE19-62706E023703}">
                      <ahyp:hlinkClr xmlns:ahyp="http://schemas.microsoft.com/office/drawing/2018/hyperlinkcolor" val="tx"/>
                    </a:ext>
                  </a:extLst>
                </a:hlinkClick>
              </a:rPr>
              <a:t> 9</a:t>
            </a:r>
            <a:endParaRPr lang="en-US" altLang="en-US" sz="1800" dirty="0">
              <a:solidFill>
                <a:schemeClr val="tx2"/>
              </a:solidFill>
              <a:latin typeface="Calibri" panose="020F0502020204030204" pitchFamily="34" charset="0"/>
              <a:cs typeface="Calibri" panose="020F050202020403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337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t>Some stations were forced to move channels as part of the recent FCC “repack”. These “repacked” stations updated key equipment and are fortunate that the most expensive parts of an ATSC 3 upgrade are already in place, making them good candidates to upgrade. Stations that have not updated their antenna and transmitters recently need to make some strategic decisions.</a:t>
            </a:r>
          </a:p>
          <a:p>
            <a:endParaRPr lang="en-US" sz="1800" b="1" dirty="0"/>
          </a:p>
          <a:p>
            <a:endParaRPr lang="en-US" sz="1800" b="1" dirty="0"/>
          </a:p>
        </p:txBody>
      </p:sp>
      <p:sp>
        <p:nvSpPr>
          <p:cNvPr id="4" name="Slide Number Placeholder 3"/>
          <p:cNvSpPr>
            <a:spLocks noGrp="1"/>
          </p:cNvSpPr>
          <p:nvPr>
            <p:ph type="sldNum" sz="quarter" idx="5"/>
          </p:nvPr>
        </p:nvSpPr>
        <p:spPr/>
        <p:txBody>
          <a:bodyPr/>
          <a:lstStyle/>
          <a:p>
            <a:fld id="{4BAF53EF-993C-FF42-8B62-CEF57763A78D}" type="slidenum">
              <a:rPr lang="en-US" smtClean="0"/>
              <a:t>50</a:t>
            </a:fld>
            <a:endParaRPr lang="en-US"/>
          </a:p>
        </p:txBody>
      </p:sp>
    </p:spTree>
    <p:extLst>
      <p:ext uri="{BB962C8B-B14F-4D97-AF65-F5344CB8AC3E}">
        <p14:creationId xmlns:p14="http://schemas.microsoft.com/office/powerpoint/2010/main" val="1514902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t>Antenna: </a:t>
            </a:r>
            <a:r>
              <a:rPr lang="en-US" dirty="0"/>
              <a:t>Indoor and mobile </a:t>
            </a:r>
            <a:r>
              <a:rPr lang="en-US" b="1" dirty="0"/>
              <a:t>s</a:t>
            </a:r>
            <a:r>
              <a:rPr lang="en-US" b="1" kern="1200" dirty="0">
                <a:latin typeface="+mn-lt"/>
                <a:cs typeface="Calibri" panose="020F0502020204030204" pitchFamily="34" charset="0"/>
              </a:rPr>
              <a:t>upport is important in your market! </a:t>
            </a:r>
            <a:r>
              <a:rPr lang="en-US" sz="1800" dirty="0"/>
              <a:t>You can generally upgrade to ATSC 3 while continuing to use your existing antenna, however if you agree that better indoor and mobile reception is an important goal of your upgrade to ATSC 3, you should consider modifying or replacing your antenna to add vertical polarization.  </a:t>
            </a:r>
            <a:endParaRPr lang="en-US" sz="1800" b="1" dirty="0"/>
          </a:p>
          <a:p>
            <a:endParaRPr lang="en-US" sz="1800" b="1" dirty="0"/>
          </a:p>
          <a:p>
            <a:r>
              <a:rPr lang="en-US" sz="1800" b="1" i="1" dirty="0"/>
              <a:t>Transmitter: </a:t>
            </a:r>
            <a:r>
              <a:rPr lang="en-US" sz="1800" dirty="0"/>
              <a:t>Adding a vertical polarization to your antenna will require roughly 30% more transmitter power, making it likely you will also need to upgrade or replace your transmitter. Even if you do not modify the antenna, your transmitter will need to be evaluated to assure it meets the requirements of ATSC 3. In many cases, the old transmitter can be used and only a new exciter is necessary. Most Exciters purchased in the last 5 years or so are software upgradable to ATSC 3.</a:t>
            </a:r>
          </a:p>
          <a:p>
            <a:endParaRPr lang="en-US" sz="1800" b="1" dirty="0"/>
          </a:p>
          <a:p>
            <a:r>
              <a:rPr lang="en-US" sz="1800" b="1" i="1" dirty="0"/>
              <a:t>Transmission Line: </a:t>
            </a:r>
            <a:r>
              <a:rPr lang="en-US" sz="1800" dirty="0"/>
              <a:t>If the transmitter is upgraded or replaced to provide additional power, the transmission line and mask filter must be evaluated to determine if they can handle the increased power.</a:t>
            </a:r>
          </a:p>
          <a:p>
            <a:endParaRPr lang="en-US" sz="1800" dirty="0"/>
          </a:p>
          <a:p>
            <a:r>
              <a:rPr lang="en-US" sz="1800" b="1" i="1" dirty="0"/>
              <a:t>Tower: </a:t>
            </a:r>
            <a:r>
              <a:rPr lang="en-US" sz="1800" b="0" dirty="0"/>
              <a:t>If antenna or transmission line work is to be done, the structural integrity of the tower should be evaluated. In most cases, your existing tower will handle the new antenna and transmission line without any issues.</a:t>
            </a:r>
          </a:p>
          <a:p>
            <a:endParaRPr lang="en-US" sz="1800" b="0" dirty="0"/>
          </a:p>
          <a:p>
            <a:endParaRPr lang="en-US" sz="1800" b="0" dirty="0"/>
          </a:p>
          <a:p>
            <a:endParaRPr lang="en-US" sz="1800" b="1" dirty="0"/>
          </a:p>
        </p:txBody>
      </p:sp>
      <p:sp>
        <p:nvSpPr>
          <p:cNvPr id="4" name="Slide Number Placeholder 3"/>
          <p:cNvSpPr>
            <a:spLocks noGrp="1"/>
          </p:cNvSpPr>
          <p:nvPr>
            <p:ph type="sldNum" sz="quarter" idx="5"/>
          </p:nvPr>
        </p:nvSpPr>
        <p:spPr/>
        <p:txBody>
          <a:bodyPr/>
          <a:lstStyle/>
          <a:p>
            <a:fld id="{4BAF53EF-993C-FF42-8B62-CEF57763A78D}" type="slidenum">
              <a:rPr lang="en-US" smtClean="0"/>
              <a:t>51</a:t>
            </a:fld>
            <a:endParaRPr lang="en-US"/>
          </a:p>
        </p:txBody>
      </p:sp>
    </p:spTree>
    <p:extLst>
      <p:ext uri="{BB962C8B-B14F-4D97-AF65-F5344CB8AC3E}">
        <p14:creationId xmlns:p14="http://schemas.microsoft.com/office/powerpoint/2010/main" val="4095449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For stations moving to ATSC 3, this slide lists the key equipment required or suggested as part of the transition beyond the exciter, transmitter and antenna that we have already discussed. A comprehensive list of approved equipment can be found on the CPB web site. The key elements here are new audio video encoders, program guide generator, and a Scheduler or Gateway which is new to ATSC 3 and is the device that drives the Studio to Transmitter Link or STL. In an ATSC 3 system, the STL must be upgraded to support an IP based connection.</a:t>
            </a:r>
          </a:p>
          <a:p>
            <a:endParaRPr lang="en-US"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52</a:t>
            </a:fld>
            <a:endParaRPr lang="en-US"/>
          </a:p>
        </p:txBody>
      </p:sp>
    </p:spTree>
    <p:extLst>
      <p:ext uri="{BB962C8B-B14F-4D97-AF65-F5344CB8AC3E}">
        <p14:creationId xmlns:p14="http://schemas.microsoft.com/office/powerpoint/2010/main" val="2519730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As part of a Lighthouse Partnership, some stations will end up as a ATSC 1 host. These stations will continue to broadcast their own ATSC  1 content, as well as adding some partner's content to their ATSC 1 broadcast. This will let all the partners meet the FCC simulcast requirement. In the role of an ATSC 1 host, you may need to upgrade older equipment to squeeze as much content as possible into your existing ATSC 1 broadcast. This will likely include high speed links to your partners to exchange content and newer, more efficient encoders with stat </a:t>
            </a:r>
            <a:r>
              <a:rPr lang="en-US" sz="1800" dirty="0" err="1"/>
              <a:t>muxing</a:t>
            </a:r>
            <a:r>
              <a:rPr lang="en-US" sz="1800" dirty="0"/>
              <a:t> to reduce video bitrates. You may also need to upgrade your PSIP to aggregate the program guide data from several partners.</a:t>
            </a:r>
          </a:p>
          <a:p>
            <a:endParaRPr lang="en-US" sz="1800" dirty="0"/>
          </a:p>
          <a:p>
            <a:r>
              <a:rPr lang="en-US" sz="1800" dirty="0"/>
              <a:t>The partner who becomes the ATSC 3 host will add your content to their ATSC 3 broadcast to assure all content is available on both ATSC 1 and ATSC 3.</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4BAF53EF-993C-FF42-8B62-CEF57763A78D}" type="slidenum">
              <a:rPr lang="en-US" smtClean="0"/>
              <a:t>53</a:t>
            </a:fld>
            <a:endParaRPr lang="en-US"/>
          </a:p>
        </p:txBody>
      </p:sp>
    </p:spTree>
    <p:extLst>
      <p:ext uri="{BB962C8B-B14F-4D97-AF65-F5344CB8AC3E}">
        <p14:creationId xmlns:p14="http://schemas.microsoft.com/office/powerpoint/2010/main" val="196174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075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Indoor and mobile reception are key drivers for antenna and transmitter upgrades. Think about them early on, as they are the cost drivers.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Stations who participated in repack may have done these upgrades already and are ahead of the game.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Lighthouse partnerships may be the easiest path to an upgrade but may not always be possible.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Flash cutting is the primary alternative but requires a waiver of the FCC simulcasting requirements.</a:t>
            </a:r>
          </a:p>
          <a:p>
            <a:endParaRPr lang="en-US" dirty="0">
              <a:latin typeface="Calibri" panose="020F0502020204030204" pitchFamily="34" charset="0"/>
              <a:cs typeface="Calibri" panose="020F0502020204030204" pitchFamily="34" charset="0"/>
            </a:endParaRPr>
          </a:p>
          <a:p>
            <a:r>
              <a:rPr lang="en-US" dirty="0">
                <a:solidFill>
                  <a:schemeClr val="bg1"/>
                </a:solidFill>
                <a:ea typeface="Source Sans Pro" panose="020B0503030403020204" pitchFamily="34" charset="0"/>
              </a:rPr>
              <a:t>1. Have you developed a strategy for indoor and mobile reception?</a:t>
            </a:r>
          </a:p>
          <a:p>
            <a:endParaRPr lang="en-US" dirty="0">
              <a:solidFill>
                <a:schemeClr val="bg1"/>
              </a:solidFill>
              <a:ea typeface="Source Sans Pro" panose="020B0503030403020204" pitchFamily="34" charset="0"/>
            </a:endParaRPr>
          </a:p>
          <a:p>
            <a:r>
              <a:rPr lang="en-US" dirty="0">
                <a:solidFill>
                  <a:schemeClr val="bg1"/>
                </a:solidFill>
                <a:ea typeface="Source Sans Pro" panose="020B0503030403020204" pitchFamily="34" charset="0"/>
              </a:rPr>
              <a:t>2. Are you able to create a lighthouse partnership for ATSC 3?</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54</a:t>
            </a:fld>
            <a:endParaRPr lang="en-US"/>
          </a:p>
        </p:txBody>
      </p:sp>
    </p:spTree>
    <p:extLst>
      <p:ext uri="{BB962C8B-B14F-4D97-AF65-F5344CB8AC3E}">
        <p14:creationId xmlns:p14="http://schemas.microsoft.com/office/powerpoint/2010/main" val="3841264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cs typeface="Calibri" panose="020F0502020204030204" pitchFamily="34" charset="0"/>
              </a:rPr>
              <a:t>In this module, we explore the requirements for ATSC 3 Emergency Alerting as well as how to leverage the new features of ATSC 3 to greatly improve messaging to viewers in times of crisis.</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55</a:t>
            </a:fld>
            <a:endParaRPr lang="en-US"/>
          </a:p>
        </p:txBody>
      </p:sp>
    </p:spTree>
    <p:extLst>
      <p:ext uri="{BB962C8B-B14F-4D97-AF65-F5344CB8AC3E}">
        <p14:creationId xmlns:p14="http://schemas.microsoft.com/office/powerpoint/2010/main" val="743139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Currently, ATSC 3 does not carry any new requirements for EAS, however it provides the ability to supplement EAS with additional Advanced Emergency Information or AEI. </a:t>
            </a:r>
            <a:r>
              <a:rPr lang="en-US" dirty="0"/>
              <a:t>AEI leverages your branded Interactive Broadcast Application to display the additional rich Advanced Emergency Information.</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56</a:t>
            </a:fld>
            <a:endParaRPr lang="en-US"/>
          </a:p>
        </p:txBody>
      </p:sp>
    </p:spTree>
    <p:extLst>
      <p:ext uri="{BB962C8B-B14F-4D97-AF65-F5344CB8AC3E}">
        <p14:creationId xmlns:p14="http://schemas.microsoft.com/office/powerpoint/2010/main" val="4144323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indent="0" defTabSz="914400">
              <a:lnSpc>
                <a:spcPct val="102800"/>
              </a:lnSpc>
              <a:spcBef>
                <a:spcPts val="75"/>
              </a:spcBef>
              <a:buClr>
                <a:schemeClr val="tx1"/>
              </a:buClr>
              <a:buFont typeface="Wingdings" panose="05000000000000000000" pitchFamily="2" charset="2"/>
              <a:buNone/>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At the heart of the ATSC 3 NGWS grant is the desire to enable broadcasters to deliver Emergency Alerts and rich Emergency Information to the public. </a:t>
            </a:r>
          </a:p>
          <a:p>
            <a:pPr marL="12065" marR="5080" indent="0" defTabSz="914400">
              <a:lnSpc>
                <a:spcPct val="102800"/>
              </a:lnSpc>
              <a:spcBef>
                <a:spcPts val="75"/>
              </a:spcBef>
              <a:buClr>
                <a:schemeClr val="tx1"/>
              </a:buClr>
              <a:buFont typeface="Wingdings" panose="05000000000000000000" pitchFamily="2" charset="2"/>
              <a:buNone/>
              <a:defRPr/>
            </a:pPr>
            <a:endParaRPr kumimoji="0" lang="en-US" i="0" u="none" strike="noStrike" kern="1200" cap="none" spc="15" normalizeH="0" baseline="0" noProof="0" dirty="0">
              <a:ln>
                <a:noFill/>
              </a:ln>
              <a:solidFill>
                <a:prstClr val="black"/>
              </a:solidFill>
              <a:effectLst/>
              <a:uLnTx/>
              <a:uFillTx/>
              <a:cs typeface="Calibri" panose="020F0502020204030204" pitchFamily="34" charset="0"/>
            </a:endParaRPr>
          </a:p>
          <a:p>
            <a:pPr marL="12065" marR="5080" indent="0" defTabSz="914400">
              <a:lnSpc>
                <a:spcPct val="102800"/>
              </a:lnSpc>
              <a:spcBef>
                <a:spcPts val="75"/>
              </a:spcBef>
              <a:buClr>
                <a:schemeClr val="tx1"/>
              </a:buClr>
              <a:buFont typeface="Wingdings" panose="05000000000000000000" pitchFamily="2" charset="2"/>
              <a:buNone/>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On the left, we see a TV screen with the recent October 2023 EAS national test message. This EAS messaging has changed very little since it was introduced on NTSC analog TV. However, </a:t>
            </a:r>
          </a:p>
          <a:p>
            <a:pPr marL="12065" marR="5080" lvl="0" indent="0" algn="l" defTabSz="914400" rtl="0" eaLnBrk="1" fontAlgn="auto" latinLnBrk="0" hangingPunct="1">
              <a:lnSpc>
                <a:spcPct val="102800"/>
              </a:lnSpc>
              <a:spcBef>
                <a:spcPts val="75"/>
              </a:spcBef>
              <a:spcAft>
                <a:spcPts val="0"/>
              </a:spcAft>
              <a:buClr>
                <a:schemeClr val="tx1"/>
              </a:buClr>
              <a:buSzTx/>
              <a:buFont typeface="Wingdings" panose="05000000000000000000" pitchFamily="2" charset="2"/>
              <a:buNone/>
              <a:tabLst/>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ATSC 3 introduces “Advanced Emergency Information,” which substantially enhances your ability to bring additional, critical life saving information to viewers. </a:t>
            </a:r>
          </a:p>
          <a:p>
            <a:pPr marL="12065" marR="5080" indent="0" defTabSz="914400">
              <a:lnSpc>
                <a:spcPct val="102800"/>
              </a:lnSpc>
              <a:spcBef>
                <a:spcPts val="75"/>
              </a:spcBef>
              <a:buClr>
                <a:schemeClr val="tx1"/>
              </a:buClr>
              <a:buFont typeface="Wingdings" panose="05000000000000000000" pitchFamily="2" charset="2"/>
              <a:buNone/>
              <a:defRPr/>
            </a:pPr>
            <a:endParaRPr kumimoji="0" lang="en-US" i="0" u="none" strike="noStrike" kern="1200" cap="none" spc="15" normalizeH="0" baseline="0" noProof="0" dirty="0">
              <a:ln>
                <a:noFill/>
              </a:ln>
              <a:solidFill>
                <a:prstClr val="black"/>
              </a:solidFill>
              <a:effectLst/>
              <a:uLnTx/>
              <a:uFillTx/>
              <a:cs typeface="Calibri" panose="020F0502020204030204" pitchFamily="34" charset="0"/>
            </a:endParaRPr>
          </a:p>
          <a:p>
            <a:pPr marL="12065" marR="5080" indent="0" defTabSz="914400">
              <a:lnSpc>
                <a:spcPct val="102800"/>
              </a:lnSpc>
              <a:spcBef>
                <a:spcPts val="75"/>
              </a:spcBef>
              <a:buClr>
                <a:schemeClr val="tx1"/>
              </a:buClr>
              <a:buFont typeface="Wingdings" panose="05000000000000000000" pitchFamily="2" charset="2"/>
              <a:buNone/>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On the right, we see an example of ATSC 3 Advanced Emergency Information which supplements an EAS alert.</a:t>
            </a:r>
          </a:p>
          <a:p>
            <a:pPr marL="12065" marR="5080" indent="0" defTabSz="914400">
              <a:lnSpc>
                <a:spcPct val="102800"/>
              </a:lnSpc>
              <a:spcBef>
                <a:spcPts val="75"/>
              </a:spcBef>
              <a:buClr>
                <a:schemeClr val="tx1"/>
              </a:buClr>
              <a:buFont typeface="Wingdings" panose="05000000000000000000" pitchFamily="2" charset="2"/>
              <a:buNone/>
              <a:defRPr/>
            </a:pPr>
            <a:endParaRPr kumimoji="0" lang="en-US" i="0" u="none" strike="noStrike" kern="1200" cap="none" spc="15" normalizeH="0" baseline="0" noProof="0" dirty="0">
              <a:ln>
                <a:noFill/>
              </a:ln>
              <a:solidFill>
                <a:prstClr val="black"/>
              </a:solidFill>
              <a:effectLst/>
              <a:uLnTx/>
              <a:uFillTx/>
              <a:cs typeface="Calibri" panose="020F0502020204030204" pitchFamily="34" charset="0"/>
            </a:endParaRPr>
          </a:p>
          <a:p>
            <a:pPr marL="12065" marR="5080" indent="0" defTabSz="914400">
              <a:lnSpc>
                <a:spcPct val="102800"/>
              </a:lnSpc>
              <a:spcBef>
                <a:spcPts val="75"/>
              </a:spcBef>
              <a:buClr>
                <a:schemeClr val="tx1"/>
              </a:buClr>
              <a:buFont typeface="Wingdings" panose="05000000000000000000" pitchFamily="2" charset="2"/>
              <a:buNone/>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EAS image</a:t>
            </a:r>
            <a:r>
              <a:rPr kumimoji="0" lang="en-US" i="0" u="none" strike="noStrike" kern="1200" cap="none" spc="15" normalizeH="0" baseline="0" noProof="0">
                <a:ln>
                  <a:noFill/>
                </a:ln>
                <a:solidFill>
                  <a:prstClr val="black"/>
                </a:solidFill>
                <a:effectLst/>
                <a:uLnTx/>
                <a:uFillTx/>
                <a:cs typeface="Calibri" panose="020F0502020204030204" pitchFamily="34" charset="0"/>
              </a:rPr>
              <a:t>: https://www.youtube.com/watch?v=TtEZC99YCkE</a:t>
            </a:r>
            <a:endParaRPr kumimoji="0" lang="en-US" i="0" u="none" strike="noStrike" kern="1200" cap="none" spc="15" normalizeH="0" baseline="0" noProof="0" dirty="0">
              <a:ln>
                <a:noFill/>
              </a:ln>
              <a:solidFill>
                <a:prstClr val="black"/>
              </a:solidFill>
              <a:effectLst/>
              <a:uLnTx/>
              <a:uFillTx/>
              <a:cs typeface="Calibri" panose="020F0502020204030204" pitchFamily="34" charset="0"/>
            </a:endParaRPr>
          </a:p>
          <a:p>
            <a:pPr marL="12065" marR="5080" indent="0" defTabSz="914400">
              <a:lnSpc>
                <a:spcPct val="102800"/>
              </a:lnSpc>
              <a:spcBef>
                <a:spcPts val="75"/>
              </a:spcBef>
              <a:buClr>
                <a:schemeClr val="tx1"/>
              </a:buClr>
              <a:buFont typeface="Wingdings" panose="05000000000000000000" pitchFamily="2" charset="2"/>
              <a:buNone/>
              <a:defRPr/>
            </a:pPr>
            <a:r>
              <a:rPr kumimoji="0" lang="en-US" i="0" u="none" strike="noStrike" kern="1200" cap="none" spc="15" normalizeH="0" baseline="0" noProof="0" dirty="0">
                <a:ln>
                  <a:noFill/>
                </a:ln>
                <a:solidFill>
                  <a:prstClr val="black"/>
                </a:solidFill>
                <a:effectLst/>
                <a:uLnTx/>
                <a:uFillTx/>
                <a:cs typeface="Calibri" panose="020F0502020204030204" pitchFamily="34" charset="0"/>
              </a:rPr>
              <a:t>AEI Image: https://awarn.org/about-awarn/</a:t>
            </a:r>
          </a:p>
          <a:p>
            <a:pPr marL="12065" marR="5080" indent="0" defTabSz="914400">
              <a:lnSpc>
                <a:spcPct val="102800"/>
              </a:lnSpc>
              <a:spcBef>
                <a:spcPts val="75"/>
              </a:spcBef>
              <a:buClr>
                <a:schemeClr val="tx1"/>
              </a:buClr>
              <a:buFont typeface="Wingdings" panose="05000000000000000000" pitchFamily="2" charset="2"/>
              <a:buNone/>
              <a:defRPr/>
            </a:pPr>
            <a:endParaRPr kumimoji="0" lang="en-US" i="0" u="none" strike="noStrike" kern="1200" cap="none" spc="15" normalizeH="0" baseline="0" noProof="0" dirty="0">
              <a:ln>
                <a:noFill/>
              </a:ln>
              <a:solidFill>
                <a:prstClr val="black"/>
              </a:solidFill>
              <a:effectLst/>
              <a:uLnTx/>
              <a:uFillTx/>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57</a:t>
            </a:fld>
            <a:endParaRPr lang="en-US"/>
          </a:p>
        </p:txBody>
      </p:sp>
    </p:spTree>
    <p:extLst>
      <p:ext uri="{BB962C8B-B14F-4D97-AF65-F5344CB8AC3E}">
        <p14:creationId xmlns:p14="http://schemas.microsoft.com/office/powerpoint/2010/main" val="1511852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screen capture is a good example of rich, interactive AEI. The interactive broadcaster application is displaying rich interactive Advanced Emergency Information. There is textual information along with an image showing local flood zones. The user can use the remote to navigate using the menus or buttons at the bottom of the screen. The menus provide access to Live News Coverage, Evacuation Maps, and Shelter information. This interactivity, along with the capability to geo-target viewers, delivers enormous benefits and will save lives.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58</a:t>
            </a:fld>
            <a:endParaRPr lang="en-US"/>
          </a:p>
        </p:txBody>
      </p:sp>
    </p:spTree>
    <p:extLst>
      <p:ext uri="{BB962C8B-B14F-4D97-AF65-F5344CB8AC3E}">
        <p14:creationId xmlns:p14="http://schemas.microsoft.com/office/powerpoint/2010/main" val="4180577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Calibri"/>
              <a:buNone/>
            </a:pPr>
            <a:r>
              <a:rPr lang="en-US" sz="1800" dirty="0">
                <a:cs typeface="Calibri"/>
              </a:rPr>
              <a:t>ATSC 3 offers the capability to split the broadcast into multiple pipes. Generally, it makes sense to offer a robust pipe for alerting and a less robust but higher bitrate pipe for things like UHD video. </a:t>
            </a:r>
            <a:r>
              <a:rPr lang="en-US" dirty="0"/>
              <a:t>Doing so will assure that alerts and emergency information reaches as many people as possible by expanding coverage and indoor penetration.</a:t>
            </a:r>
          </a:p>
          <a:p>
            <a:pPr indent="-285750">
              <a:spcBef>
                <a:spcPts val="300"/>
              </a:spcBef>
              <a:buFont typeface="Calibri"/>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F609BF-7D05-4039-B880-E70A332F0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851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might ask, how does my broadcast equipment change when I move to ATSC 3? Remember that you're existing ATSC 1 stations have EAS encoder / decoders that control the insertion of EAS audio and video into your audio and video feeds.</a:t>
            </a: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be happy to know that in the ATSC 3 world, this stays the same. However, modern EAS encoders can be software upgraded to provide an additional output that generates ATSC 3 Advance Emergency Information. The AEI supports rich media, including audio, video, images, and maps. This includes support for multiple languages with virtually any character set. While the basic EAS + AEI flow is shown in this diagram, y</a:t>
            </a:r>
            <a:r>
              <a:rPr lang="en-US" sz="1800" dirty="0"/>
              <a:t>our local news team will also have the option to supplement the AEI with pictures, maps, and links to additional detail.</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60</a:t>
            </a:fld>
            <a:endParaRPr lang="en-US"/>
          </a:p>
        </p:txBody>
      </p:sp>
    </p:spTree>
    <p:extLst>
      <p:ext uri="{BB962C8B-B14F-4D97-AF65-F5344CB8AC3E}">
        <p14:creationId xmlns:p14="http://schemas.microsoft.com/office/powerpoint/2010/main" val="2049468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n-lt"/>
              </a:rPr>
              <a:t>In this module, we saw:</a:t>
            </a:r>
          </a:p>
          <a:p>
            <a:pPr marL="285750" indent="-285750">
              <a:buFont typeface="Arial" panose="020B0604020202020204" pitchFamily="34" charset="0"/>
              <a:buChar char="•"/>
            </a:pPr>
            <a:r>
              <a:rPr lang="en-US" sz="1800" dirty="0">
                <a:latin typeface="+mn-lt"/>
              </a:rPr>
              <a:t>How ATSC 3 NEXTGEN TV takes us from simple video crawls and audio messages to robust, geotargeted interactive alerts.</a:t>
            </a:r>
          </a:p>
          <a:p>
            <a:pPr marL="285750" indent="-285750">
              <a:buFont typeface="Arial" panose="020B0604020202020204" pitchFamily="34" charset="0"/>
              <a:buChar char="•"/>
            </a:pPr>
            <a:r>
              <a:rPr lang="en-US" sz="1800" dirty="0">
                <a:latin typeface="+mn-lt"/>
              </a:rPr>
              <a:t>The reach of this emergency information is improved by better signal robustness, user driven multilingual support, interactivity, and geotargeting.</a:t>
            </a:r>
          </a:p>
          <a:p>
            <a:pPr marL="285750" indent="-285750">
              <a:buFont typeface="Arial" panose="020B0604020202020204" pitchFamily="34" charset="0"/>
              <a:buChar char="•"/>
            </a:pPr>
            <a:r>
              <a:rPr lang="en-US" sz="1800" dirty="0">
                <a:latin typeface="+mn-lt"/>
              </a:rPr>
              <a:t>What excites you the most about the transition to ATSC 3 NEXTGEN TV?</a:t>
            </a:r>
          </a:p>
          <a:p>
            <a:endParaRPr lang="en-US" sz="1800" dirty="0">
              <a:latin typeface="+mn-lt"/>
            </a:endParaRPr>
          </a:p>
          <a:p>
            <a:r>
              <a:rPr lang="en-US" sz="1800" dirty="0">
                <a:latin typeface="+mn-lt"/>
              </a:rPr>
              <a:t>For us, its about the lives we can save.</a:t>
            </a:r>
          </a:p>
          <a:p>
            <a:endParaRPr lang="en-US" sz="1800" dirty="0">
              <a:latin typeface="+mn-lt"/>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61</a:t>
            </a:fld>
            <a:endParaRPr lang="en-US"/>
          </a:p>
        </p:txBody>
      </p:sp>
    </p:spTree>
    <p:extLst>
      <p:ext uri="{BB962C8B-B14F-4D97-AF65-F5344CB8AC3E}">
        <p14:creationId xmlns:p14="http://schemas.microsoft.com/office/powerpoint/2010/main" val="3077165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301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8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600"/>
              </a:lnSpc>
            </a:pPr>
            <a:r>
              <a:rPr lang="en-US"/>
              <a:t>We really appreciate you as a key part of IPAWS. I am going to talk a little bit about what IPAWS is, what it looks like, and how it works. Then, I will talk about the Emergency Alert System. Broadcast TV is a key resource that supports and makes up the EAS across our nation. I will talk about our key customers, the alerting authorities who use IPAWS and the Emergency Alert System. I will share some thoughts about making broadcast resilient through continuity of broadcast operations and why that is important to us and you. And then, I will discuss the relationship between alerting authorities and broadcasters that makes EAS work.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853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906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67</a:t>
            </a:fld>
            <a:endParaRPr lang="en-US"/>
          </a:p>
        </p:txBody>
      </p:sp>
    </p:spTree>
    <p:extLst>
      <p:ext uri="{BB962C8B-B14F-4D97-AF65-F5344CB8AC3E}">
        <p14:creationId xmlns:p14="http://schemas.microsoft.com/office/powerpoint/2010/main" val="392753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68</a:t>
            </a:fld>
            <a:endParaRPr lang="en-US"/>
          </a:p>
        </p:txBody>
      </p:sp>
    </p:spTree>
    <p:extLst>
      <p:ext uri="{BB962C8B-B14F-4D97-AF65-F5344CB8AC3E}">
        <p14:creationId xmlns:p14="http://schemas.microsoft.com/office/powerpoint/2010/main" val="2655660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69</a:t>
            </a:fld>
            <a:endParaRPr lang="en-US"/>
          </a:p>
        </p:txBody>
      </p:sp>
    </p:spTree>
    <p:extLst>
      <p:ext uri="{BB962C8B-B14F-4D97-AF65-F5344CB8AC3E}">
        <p14:creationId xmlns:p14="http://schemas.microsoft.com/office/powerpoint/2010/main" val="691169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accent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accent6"/>
              </a:solidFill>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70</a:t>
            </a:fld>
            <a:endParaRPr lang="en-US"/>
          </a:p>
        </p:txBody>
      </p:sp>
    </p:spTree>
    <p:extLst>
      <p:ext uri="{BB962C8B-B14F-4D97-AF65-F5344CB8AC3E}">
        <p14:creationId xmlns:p14="http://schemas.microsoft.com/office/powerpoint/2010/main" val="167289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IPAWS is end-to-end and we consider ourselves to be in the middle. On one side are the people who are the authorities. Those are public safety officials across the country who need to get critical, timely emergency information to the people in our communities. And on the other side are people that receive emergency alerts, the people in your community that those public safety officials are trying to assist and protect. IPAWS, end-to-end, is a program that not only has these systems, but is there to meet a FEMA mission requirement to ensure that people receive timely warnings. Those warnings can come from Federal, State, Local, Tribal, and Territorial authorities, all of which we count as users of the IPAWS that are eligible to activate and send alerts through IPAWS to get information out through your station via the Emergency Alert System activation. We are key in providing training to ensure that those alerting authorities understand how to use the system and provide technical assistance with getting messages out the door that are effective to warn the public in their communities. </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95965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broad scope picture of IPAWS. You will see in the middle, we have the IPAWS-OPEN Aggregator and Private Sector Systems, that being you, that are able to deliver messages and emergency information to our end goal: people. On the far left, we have alerting authorities, which we will talk about in the next few slides. Again, a key aspect of our IPAWS program is that we take on end-to-end responsibility from ensuring and providing a system that makes those alerting authorities on the far end of that diagram ready and able to send effective warnings that come through the various pieces that IPAWS is connected to, to getting alerts and warnings to people in a timely fashion and that can effectively help the public take protective actions to save themselves and the people in the communities around them.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39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Emergency Alert System is probably the largest system, which includes all radio and television providers who participate in the Emergency Alert System. There is a set of rules that is published by the Federal Communications Commission, published in 47 CFR Part 11, that guides the stations’ participation. This includes what their requirements are to be an effective part of the Emergency Alert System. The other systems that are also able to be sent alerts from alerting authorities are cell phones via the Wireless Emergency Alert system, which includes participation from mobile providers or cellular companies. They participate on a voluntary basis but most of them do. If they choose to participate, the FCC sets rules to participate. We are also connected to the NOAA Weather Radio system which allows an alerting authority to send an alert through IPAWS that will go to the NOAA systems and then be broadcast out over NOAA Weather Radio transmitters for people who have NOAA Weather Radios. We also have a growing number of internet applications that are also able to be targeted and distribute alerts to people in a community that is geographically specified by the person who wrote that message.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080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hyperlink" Target="https://creativecommons.org/licenses/by-nc-sa/3.0/" TargetMode="Externa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hyperlink" Target="https://creativecommons.org/licenses/by-nc-sa/3.0/" TargetMode="Externa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hyperlink" Target="https://creativecommons.org/licenses/by-nc-sa/3.0/"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5129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1416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923385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72682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7447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53427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37318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28800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200192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332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2" name="Rectangle 1">
            <a:extLst>
              <a:ext uri="{FF2B5EF4-FFF2-40B4-BE49-F238E27FC236}">
                <a16:creationId xmlns:a16="http://schemas.microsoft.com/office/drawing/2014/main" id="{5634A1FC-7F1E-1418-F318-93C5778F5D21}"/>
              </a:ext>
            </a:extLst>
          </p:cNvPr>
          <p:cNvSpPr/>
          <p:nvPr userDrawn="1"/>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Tree>
    <p:extLst>
      <p:ext uri="{BB962C8B-B14F-4D97-AF65-F5344CB8AC3E}">
        <p14:creationId xmlns:p14="http://schemas.microsoft.com/office/powerpoint/2010/main" val="225290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130558320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
        <p:nvSpPr>
          <p:cNvPr id="2" name="Rectangle 1">
            <a:extLst>
              <a:ext uri="{FF2B5EF4-FFF2-40B4-BE49-F238E27FC236}">
                <a16:creationId xmlns:a16="http://schemas.microsoft.com/office/drawing/2014/main" id="{2DF942AE-2F88-5244-E1DA-9F0426CC3CCB}"/>
              </a:ext>
            </a:extLst>
          </p:cNvPr>
          <p:cNvSpPr/>
          <p:nvPr userDrawn="1"/>
        </p:nvSpPr>
        <p:spPr>
          <a:xfrm>
            <a:off x="0" y="0"/>
            <a:ext cx="12192000" cy="68580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226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2650164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3654815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Upgrading from ATSC 1.0 to ATSC 3.0</a:t>
            </a:r>
          </a:p>
        </p:txBody>
      </p:sp>
    </p:spTree>
    <p:extLst>
      <p:ext uri="{BB962C8B-B14F-4D97-AF65-F5344CB8AC3E}">
        <p14:creationId xmlns:p14="http://schemas.microsoft.com/office/powerpoint/2010/main" val="3234953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2624162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962692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1677760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74210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437880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320025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72027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low ink)">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84399295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270823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227294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077279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3366"/>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155386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3872381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3344754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176976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b="1">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188237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01743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25183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13592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669857" y="1564481"/>
            <a:ext cx="4921250" cy="369332"/>
          </a:xfrm>
        </p:spPr>
        <p:txBody>
          <a:bodyPr/>
          <a:lstStyle>
            <a:lvl1pPr marL="342900" indent="-342900">
              <a:buFont typeface="Wingdings" panose="05000000000000000000" pitchFamily="2" charset="2"/>
              <a:buChar char="ü"/>
              <a:defRPr sz="2400" b="1" i="0">
                <a:solidFill>
                  <a:schemeClr val="bg1"/>
                </a:solidFill>
                <a:latin typeface="Arial"/>
                <a:cs typeface="Arial"/>
              </a:defRPr>
            </a:lvl1pPr>
          </a:lstStyle>
          <a:p>
            <a:endParaRPr/>
          </a:p>
        </p:txBody>
      </p:sp>
      <p:sp>
        <p:nvSpPr>
          <p:cNvPr id="4" name="Footer Placeholder 10">
            <a:extLst>
              <a:ext uri="{FF2B5EF4-FFF2-40B4-BE49-F238E27FC236}">
                <a16:creationId xmlns:a16="http://schemas.microsoft.com/office/drawing/2014/main" id="{FF1F73AE-4BFC-F172-C82C-4BD267B11BE5}"/>
              </a:ext>
            </a:extLst>
          </p:cNvPr>
          <p:cNvSpPr>
            <a:spLocks noGrp="1"/>
          </p:cNvSpPr>
          <p:nvPr>
            <p:ph type="ftr" sz="quarter" idx="12"/>
          </p:nvPr>
        </p:nvSpPr>
        <p:spPr>
          <a:xfrm>
            <a:off x="6096000" y="6173791"/>
            <a:ext cx="4443413" cy="365125"/>
          </a:xfrm>
        </p:spPr>
        <p:txBody>
          <a:bodyPr/>
          <a:lstStyle>
            <a:lvl1pPr>
              <a:defRPr>
                <a:ln>
                  <a:noFill/>
                </a:ln>
                <a:solidFill>
                  <a:schemeClr val="bg1"/>
                </a:solidFill>
              </a:defRPr>
            </a:lvl1pPr>
          </a:lstStyle>
          <a:p>
            <a:endParaRPr lang="en-US"/>
          </a:p>
        </p:txBody>
      </p:sp>
      <p:sp>
        <p:nvSpPr>
          <p:cNvPr id="5" name="Slide Number Placeholder 11">
            <a:extLst>
              <a:ext uri="{FF2B5EF4-FFF2-40B4-BE49-F238E27FC236}">
                <a16:creationId xmlns:a16="http://schemas.microsoft.com/office/drawing/2014/main" id="{B900DF7A-5E8E-A290-88DA-FCE37EC472CE}"/>
              </a:ext>
            </a:extLst>
          </p:cNvPr>
          <p:cNvSpPr>
            <a:spLocks noGrp="1"/>
          </p:cNvSpPr>
          <p:nvPr>
            <p:ph type="sldNum" sz="quarter" idx="13"/>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002132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grpSp>
        <p:nvGrpSpPr>
          <p:cNvPr id="4" name="Group 3">
            <a:extLst>
              <a:ext uri="{FF2B5EF4-FFF2-40B4-BE49-F238E27FC236}">
                <a16:creationId xmlns:a16="http://schemas.microsoft.com/office/drawing/2014/main" id="{6D47F6CF-31B4-73BE-4407-D34170EB4F7C}"/>
              </a:ext>
            </a:extLst>
          </p:cNvPr>
          <p:cNvGrpSpPr/>
          <p:nvPr userDrawn="1"/>
        </p:nvGrpSpPr>
        <p:grpSpPr>
          <a:xfrm>
            <a:off x="0" y="0"/>
            <a:ext cx="12192000" cy="6858000"/>
            <a:chOff x="0" y="0"/>
            <a:chExt cx="12192000" cy="6858000"/>
          </a:xfrm>
        </p:grpSpPr>
        <p:cxnSp>
          <p:nvCxnSpPr>
            <p:cNvPr id="5" name="Straight Connector 4">
              <a:extLst>
                <a:ext uri="{FF2B5EF4-FFF2-40B4-BE49-F238E27FC236}">
                  <a16:creationId xmlns:a16="http://schemas.microsoft.com/office/drawing/2014/main" id="{743C70E6-9499-72BA-7B50-5BEBC838AE3E}"/>
                </a:ext>
              </a:extLst>
            </p:cNvPr>
            <p:cNvCxnSpPr/>
            <p:nvPr userDrawn="1"/>
          </p:nvCxnSpPr>
          <p:spPr>
            <a:xfrm>
              <a:off x="0" y="0"/>
              <a:ext cx="12192000" cy="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D81F816-4098-4D29-6691-C16609AE3A47}"/>
                </a:ext>
              </a:extLst>
            </p:cNvPr>
            <p:cNvCxnSpPr/>
            <p:nvPr userDrawn="1"/>
          </p:nvCxnSpPr>
          <p:spPr>
            <a:xfrm>
              <a:off x="0" y="0"/>
              <a:ext cx="0" cy="685800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FAF25E5-B25F-233C-393A-EE6EE80421EA}"/>
                </a:ext>
              </a:extLst>
            </p:cNvPr>
            <p:cNvCxnSpPr/>
            <p:nvPr userDrawn="1"/>
          </p:nvCxnSpPr>
          <p:spPr>
            <a:xfrm>
              <a:off x="12192000" y="0"/>
              <a:ext cx="0" cy="685800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79AEC63-42DE-8413-227A-A41B6CF79688}"/>
                </a:ext>
              </a:extLst>
            </p:cNvPr>
            <p:cNvCxnSpPr/>
            <p:nvPr userDrawn="1"/>
          </p:nvCxnSpPr>
          <p:spPr>
            <a:xfrm>
              <a:off x="0" y="6858000"/>
              <a:ext cx="12192000" cy="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1044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b="1">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grpSp>
        <p:nvGrpSpPr>
          <p:cNvPr id="2" name="Group 1">
            <a:extLst>
              <a:ext uri="{FF2B5EF4-FFF2-40B4-BE49-F238E27FC236}">
                <a16:creationId xmlns:a16="http://schemas.microsoft.com/office/drawing/2014/main" id="{31E45BB3-0BE2-0A70-1FDE-B9312ACA762D}"/>
              </a:ext>
            </a:extLst>
          </p:cNvPr>
          <p:cNvGrpSpPr/>
          <p:nvPr userDrawn="1"/>
        </p:nvGrpSpPr>
        <p:grpSpPr>
          <a:xfrm>
            <a:off x="0" y="0"/>
            <a:ext cx="12192000" cy="6858000"/>
            <a:chOff x="0" y="0"/>
            <a:chExt cx="12192000" cy="6858000"/>
          </a:xfrm>
        </p:grpSpPr>
        <p:cxnSp>
          <p:nvCxnSpPr>
            <p:cNvPr id="3" name="Straight Connector 2">
              <a:extLst>
                <a:ext uri="{FF2B5EF4-FFF2-40B4-BE49-F238E27FC236}">
                  <a16:creationId xmlns:a16="http://schemas.microsoft.com/office/drawing/2014/main" id="{3AE26B9A-62CD-D29A-AEB8-DEF30BDDD09B}"/>
                </a:ext>
              </a:extLst>
            </p:cNvPr>
            <p:cNvCxnSpPr/>
            <p:nvPr userDrawn="1"/>
          </p:nvCxnSpPr>
          <p:spPr>
            <a:xfrm>
              <a:off x="0" y="0"/>
              <a:ext cx="12192000" cy="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71E4BC48-4CDD-9588-CA5E-8C740DB198AD}"/>
                </a:ext>
              </a:extLst>
            </p:cNvPr>
            <p:cNvCxnSpPr/>
            <p:nvPr userDrawn="1"/>
          </p:nvCxnSpPr>
          <p:spPr>
            <a:xfrm>
              <a:off x="0" y="0"/>
              <a:ext cx="0" cy="685800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F5F45D0-D0E3-3515-3C92-0F544482501F}"/>
                </a:ext>
              </a:extLst>
            </p:cNvPr>
            <p:cNvCxnSpPr/>
            <p:nvPr userDrawn="1"/>
          </p:nvCxnSpPr>
          <p:spPr>
            <a:xfrm>
              <a:off x="12192000" y="0"/>
              <a:ext cx="0" cy="685800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6D90D0-8484-76F4-C559-FE2B964DF6B2}"/>
                </a:ext>
              </a:extLst>
            </p:cNvPr>
            <p:cNvCxnSpPr/>
            <p:nvPr userDrawn="1"/>
          </p:nvCxnSpPr>
          <p:spPr>
            <a:xfrm>
              <a:off x="0" y="6858000"/>
              <a:ext cx="12192000" cy="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0398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450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553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98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347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596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04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54687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534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9775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34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1304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0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664904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432696465"/>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79485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974812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53C30ECD-77F5-9C49-98E6-0AE43848B693}"/>
              </a:ext>
            </a:extLst>
          </p:cNvPr>
          <p:cNvSpPr/>
          <p:nvPr userDrawn="1"/>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1: Introduction to IPAWS</a:t>
            </a:r>
          </a:p>
        </p:txBody>
      </p:sp>
    </p:spTree>
    <p:extLst>
      <p:ext uri="{BB962C8B-B14F-4D97-AF65-F5344CB8AC3E}">
        <p14:creationId xmlns:p14="http://schemas.microsoft.com/office/powerpoint/2010/main" val="87315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670286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EB2F99A3-BEA1-9A42-B5F0-650096964C2A}"/>
              </a:ext>
            </a:extLst>
          </p:cNvPr>
          <p:cNvSpPr/>
          <p:nvPr userDrawn="1"/>
        </p:nvSpPr>
        <p:spPr>
          <a:xfrm>
            <a:off x="10190375" y="0"/>
            <a:ext cx="2001625" cy="452440"/>
          </a:xfrm>
          <a:prstGeom prst="rect">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2: Introduction to NGWSGP</a:t>
            </a:r>
          </a:p>
        </p:txBody>
      </p:sp>
    </p:spTree>
    <p:extLst>
      <p:ext uri="{BB962C8B-B14F-4D97-AF65-F5344CB8AC3E}">
        <p14:creationId xmlns:p14="http://schemas.microsoft.com/office/powerpoint/2010/main" val="2881165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980339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2707693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2052849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84AAFC0E-F4AF-A847-B516-D4F3B306D6BE}"/>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3021571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3361571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F3D049CF-3258-1E48-9FF3-B28603F5BB79}"/>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1656053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188103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212189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10783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139701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564878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3451459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C748DFCA-2517-C3CC-78A0-42B50B489670}"/>
              </a:ext>
            </a:extLst>
          </p:cNvPr>
          <p:cNvSpPr/>
          <p:nvPr userDrawn="1"/>
        </p:nvSpPr>
        <p:spPr>
          <a:xfrm>
            <a:off x="9803876"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838516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4" name="Rectangle 3">
            <a:extLst>
              <a:ext uri="{FF2B5EF4-FFF2-40B4-BE49-F238E27FC236}">
                <a16:creationId xmlns:a16="http://schemas.microsoft.com/office/drawing/2014/main" id="{01ECA46C-336B-73F4-80B0-7DBF9729C961}"/>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1953443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743F5BB7-66D5-D75F-606D-FFE98AB36D22}"/>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587980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Rectangle 2">
            <a:extLst>
              <a:ext uri="{FF2B5EF4-FFF2-40B4-BE49-F238E27FC236}">
                <a16:creationId xmlns:a16="http://schemas.microsoft.com/office/drawing/2014/main" id="{BC5C2DBD-F415-3FC0-1894-F06E4DE10032}"/>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grpSp>
        <p:nvGrpSpPr>
          <p:cNvPr id="4" name="Group 3">
            <a:extLst>
              <a:ext uri="{FF2B5EF4-FFF2-40B4-BE49-F238E27FC236}">
                <a16:creationId xmlns:a16="http://schemas.microsoft.com/office/drawing/2014/main" id="{BB0C943A-63D4-E732-7AAE-D1BAEDCE98C8}"/>
              </a:ext>
            </a:extLst>
          </p:cNvPr>
          <p:cNvGrpSpPr/>
          <p:nvPr userDrawn="1"/>
        </p:nvGrpSpPr>
        <p:grpSpPr>
          <a:xfrm>
            <a:off x="303844" y="355599"/>
            <a:ext cx="5792157" cy="2847227"/>
            <a:chOff x="5953239" y="2178484"/>
            <a:chExt cx="5629161" cy="3193366"/>
          </a:xfrm>
        </p:grpSpPr>
        <p:pic>
          <p:nvPicPr>
            <p:cNvPr id="5" name="Picture 4">
              <a:extLst>
                <a:ext uri="{FF2B5EF4-FFF2-40B4-BE49-F238E27FC236}">
                  <a16:creationId xmlns:a16="http://schemas.microsoft.com/office/drawing/2014/main" id="{E2A6E3A3-A8C9-A2C8-A9DD-9C891ABB6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3239" y="2178484"/>
              <a:ext cx="5629161" cy="3193366"/>
            </a:xfrm>
            <a:prstGeom prst="rect">
              <a:avLst/>
            </a:prstGeom>
          </p:spPr>
        </p:pic>
        <p:pic>
          <p:nvPicPr>
            <p:cNvPr id="6" name="Picture 5">
              <a:extLst>
                <a:ext uri="{FF2B5EF4-FFF2-40B4-BE49-F238E27FC236}">
                  <a16:creationId xmlns:a16="http://schemas.microsoft.com/office/drawing/2014/main" id="{91D16493-5F1C-D526-8F16-197029FB2F7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7" name="Group 6">
            <a:extLst>
              <a:ext uri="{FF2B5EF4-FFF2-40B4-BE49-F238E27FC236}">
                <a16:creationId xmlns:a16="http://schemas.microsoft.com/office/drawing/2014/main" id="{167CF274-0B67-2250-F104-8540F9814A61}"/>
              </a:ext>
            </a:extLst>
          </p:cNvPr>
          <p:cNvGrpSpPr/>
          <p:nvPr userDrawn="1"/>
        </p:nvGrpSpPr>
        <p:grpSpPr>
          <a:xfrm>
            <a:off x="3479652" y="3183004"/>
            <a:ext cx="3190922" cy="2981629"/>
            <a:chOff x="5132086" y="419023"/>
            <a:chExt cx="3721781" cy="4107816"/>
          </a:xfrm>
        </p:grpSpPr>
        <p:sp>
          <p:nvSpPr>
            <p:cNvPr id="10" name="Content Placeholder 3">
              <a:extLst>
                <a:ext uri="{FF2B5EF4-FFF2-40B4-BE49-F238E27FC236}">
                  <a16:creationId xmlns:a16="http://schemas.microsoft.com/office/drawing/2014/main" id="{05385062-2078-F8AD-2111-6E3102B60245}"/>
                </a:ext>
              </a:extLst>
            </p:cNvPr>
            <p:cNvSpPr txBox="1">
              <a:spLocks/>
            </p:cNvSpPr>
            <p:nvPr/>
          </p:nvSpPr>
          <p:spPr>
            <a:xfrm>
              <a:off x="5543510" y="419023"/>
              <a:ext cx="3310357" cy="410781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1800">
                  <a:solidFill>
                    <a:srgbClr val="7030A0"/>
                  </a:solidFill>
                  <a:latin typeface="Calibri" charset="0"/>
                  <a:ea typeface="Calibri" charset="0"/>
                  <a:cs typeface="Calibri" charset="0"/>
                </a:rPr>
                <a:t>Analog and digital signals sent separately</a:t>
              </a:r>
            </a:p>
            <a:p>
              <a:pPr marL="0" indent="0">
                <a:spcAft>
                  <a:spcPts val="0"/>
                </a:spcAft>
                <a:buNone/>
              </a:pPr>
              <a:r>
                <a:rPr lang="en-US" sz="1800">
                  <a:solidFill>
                    <a:srgbClr val="7030A0"/>
                  </a:solidFill>
                  <a:latin typeface="Calibri" charset="0"/>
                  <a:ea typeface="Calibri" charset="0"/>
                  <a:cs typeface="Calibri" charset="0"/>
                </a:rPr>
                <a:t>Audio combined prior to transmission</a:t>
              </a:r>
            </a:p>
            <a:p>
              <a:pPr marL="0" indent="0">
                <a:spcAft>
                  <a:spcPts val="0"/>
                </a:spcAft>
                <a:buNone/>
              </a:pPr>
              <a:r>
                <a:rPr lang="en-US" sz="1800">
                  <a:solidFill>
                    <a:srgbClr val="7030A0"/>
                  </a:solidFill>
                  <a:latin typeface="Calibri" charset="0"/>
                  <a:ea typeface="Calibri" charset="0"/>
                  <a:cs typeface="Calibri" charset="0"/>
                </a:rPr>
                <a:t>Composite signal transmitted by station</a:t>
              </a:r>
            </a:p>
            <a:p>
              <a:pPr marL="0" indent="0">
                <a:spcAft>
                  <a:spcPts val="0"/>
                </a:spcAft>
                <a:buNone/>
              </a:pPr>
              <a:r>
                <a:rPr lang="en-US" sz="1800">
                  <a:solidFill>
                    <a:srgbClr val="7030A0"/>
                  </a:solidFill>
                  <a:latin typeface="Calibri" charset="0"/>
                  <a:ea typeface="Calibri" charset="0"/>
                  <a:cs typeface="Calibri" charset="0"/>
                </a:rPr>
                <a:t>Multipath distortion only affects analog transmission</a:t>
              </a:r>
            </a:p>
            <a:p>
              <a:pPr marL="0" indent="0">
                <a:spcAft>
                  <a:spcPts val="0"/>
                </a:spcAft>
                <a:buNone/>
              </a:pPr>
              <a:r>
                <a:rPr lang="en-US" sz="1800">
                  <a:solidFill>
                    <a:srgbClr val="7030A0"/>
                  </a:solidFill>
                  <a:latin typeface="Calibri" charset="0"/>
                  <a:ea typeface="Calibri" charset="0"/>
                  <a:cs typeface="Calibri" charset="0"/>
                </a:rPr>
                <a:t>Signal compatible with both analog and digital radios—only digital radios receive digital multicast channels</a:t>
              </a:r>
            </a:p>
          </p:txBody>
        </p:sp>
        <p:sp>
          <p:nvSpPr>
            <p:cNvPr id="11" name="Oval 10">
              <a:extLst>
                <a:ext uri="{FF2B5EF4-FFF2-40B4-BE49-F238E27FC236}">
                  <a16:creationId xmlns:a16="http://schemas.microsoft.com/office/drawing/2014/main" id="{BBC87446-5C86-95FF-526B-FA6EBCB4B38D}"/>
                </a:ext>
              </a:extLst>
            </p:cNvPr>
            <p:cNvSpPr/>
            <p:nvPr/>
          </p:nvSpPr>
          <p:spPr>
            <a:xfrm>
              <a:off x="5132086" y="550594"/>
              <a:ext cx="365076" cy="365077"/>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1</a:t>
              </a:r>
            </a:p>
          </p:txBody>
        </p:sp>
        <p:sp>
          <p:nvSpPr>
            <p:cNvPr id="14" name="Oval 13">
              <a:extLst>
                <a:ext uri="{FF2B5EF4-FFF2-40B4-BE49-F238E27FC236}">
                  <a16:creationId xmlns:a16="http://schemas.microsoft.com/office/drawing/2014/main" id="{7DB3B22B-B184-DA54-4A46-8DE4851AF7DA}"/>
                </a:ext>
              </a:extLst>
            </p:cNvPr>
            <p:cNvSpPr/>
            <p:nvPr/>
          </p:nvSpPr>
          <p:spPr>
            <a:xfrm>
              <a:off x="5132086" y="1301393"/>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2</a:t>
              </a:r>
            </a:p>
          </p:txBody>
        </p:sp>
        <p:sp>
          <p:nvSpPr>
            <p:cNvPr id="15" name="Oval 14">
              <a:extLst>
                <a:ext uri="{FF2B5EF4-FFF2-40B4-BE49-F238E27FC236}">
                  <a16:creationId xmlns:a16="http://schemas.microsoft.com/office/drawing/2014/main" id="{115E6A22-4D2D-EBAA-17B0-E61442264BC1}"/>
                </a:ext>
              </a:extLst>
            </p:cNvPr>
            <p:cNvSpPr/>
            <p:nvPr/>
          </p:nvSpPr>
          <p:spPr>
            <a:xfrm>
              <a:off x="5132086" y="2153080"/>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3</a:t>
              </a:r>
            </a:p>
          </p:txBody>
        </p:sp>
        <p:sp>
          <p:nvSpPr>
            <p:cNvPr id="16" name="Oval 15">
              <a:extLst>
                <a:ext uri="{FF2B5EF4-FFF2-40B4-BE49-F238E27FC236}">
                  <a16:creationId xmlns:a16="http://schemas.microsoft.com/office/drawing/2014/main" id="{32AB9F5E-1152-F085-1189-A18803B6766A}"/>
                </a:ext>
              </a:extLst>
            </p:cNvPr>
            <p:cNvSpPr/>
            <p:nvPr/>
          </p:nvSpPr>
          <p:spPr>
            <a:xfrm>
              <a:off x="5132086" y="2983295"/>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4</a:t>
              </a:r>
            </a:p>
          </p:txBody>
        </p:sp>
        <p:sp>
          <p:nvSpPr>
            <p:cNvPr id="17" name="Oval 16">
              <a:extLst>
                <a:ext uri="{FF2B5EF4-FFF2-40B4-BE49-F238E27FC236}">
                  <a16:creationId xmlns:a16="http://schemas.microsoft.com/office/drawing/2014/main" id="{F633A06B-EE9A-2E4D-EE94-C3F30A1D64AE}"/>
                </a:ext>
              </a:extLst>
            </p:cNvPr>
            <p:cNvSpPr/>
            <p:nvPr/>
          </p:nvSpPr>
          <p:spPr>
            <a:xfrm>
              <a:off x="5132086" y="3782491"/>
              <a:ext cx="365076" cy="365076"/>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5</a:t>
              </a:r>
            </a:p>
          </p:txBody>
        </p:sp>
      </p:grpSp>
      <p:grpSp>
        <p:nvGrpSpPr>
          <p:cNvPr id="18" name="Group 17">
            <a:extLst>
              <a:ext uri="{FF2B5EF4-FFF2-40B4-BE49-F238E27FC236}">
                <a16:creationId xmlns:a16="http://schemas.microsoft.com/office/drawing/2014/main" id="{D98EDB88-C754-13E5-78E4-693B3241E94B}"/>
              </a:ext>
            </a:extLst>
          </p:cNvPr>
          <p:cNvGrpSpPr/>
          <p:nvPr userDrawn="1"/>
        </p:nvGrpSpPr>
        <p:grpSpPr>
          <a:xfrm>
            <a:off x="0" y="3429001"/>
            <a:ext cx="3426913" cy="3212786"/>
            <a:chOff x="396239" y="1565601"/>
            <a:chExt cx="4267201" cy="4258277"/>
          </a:xfrm>
        </p:grpSpPr>
        <p:pic>
          <p:nvPicPr>
            <p:cNvPr id="19" name="Picture 18">
              <a:extLst>
                <a:ext uri="{FF2B5EF4-FFF2-40B4-BE49-F238E27FC236}">
                  <a16:creationId xmlns:a16="http://schemas.microsoft.com/office/drawing/2014/main" id="{B1946A1A-7EEF-BAD7-968A-3EF25D1BA46C}"/>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0" name="Oval 19">
              <a:extLst>
                <a:ext uri="{FF2B5EF4-FFF2-40B4-BE49-F238E27FC236}">
                  <a16:creationId xmlns:a16="http://schemas.microsoft.com/office/drawing/2014/main" id="{96A196CD-4EC9-FFB9-FE4A-B8EACC649433}"/>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1" name="Oval 20">
              <a:extLst>
                <a:ext uri="{FF2B5EF4-FFF2-40B4-BE49-F238E27FC236}">
                  <a16:creationId xmlns:a16="http://schemas.microsoft.com/office/drawing/2014/main" id="{C060B586-1D46-C17B-4003-8BC208C1B3D4}"/>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2" name="Oval 21">
              <a:extLst>
                <a:ext uri="{FF2B5EF4-FFF2-40B4-BE49-F238E27FC236}">
                  <a16:creationId xmlns:a16="http://schemas.microsoft.com/office/drawing/2014/main" id="{0EAB9829-1BBB-2855-60D4-71ACDAB2BB51}"/>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3" name="Oval 22">
              <a:extLst>
                <a:ext uri="{FF2B5EF4-FFF2-40B4-BE49-F238E27FC236}">
                  <a16:creationId xmlns:a16="http://schemas.microsoft.com/office/drawing/2014/main" id="{EDE54C22-2FF9-F072-0811-A0CC1FFE8502}"/>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4" name="Oval 23">
              <a:extLst>
                <a:ext uri="{FF2B5EF4-FFF2-40B4-BE49-F238E27FC236}">
                  <a16:creationId xmlns:a16="http://schemas.microsoft.com/office/drawing/2014/main" id="{CCF41DC6-3C99-30E8-1C3A-3C47260131CB}"/>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1260235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grpSp>
        <p:nvGrpSpPr>
          <p:cNvPr id="3" name="Group 2">
            <a:extLst>
              <a:ext uri="{FF2B5EF4-FFF2-40B4-BE49-F238E27FC236}">
                <a16:creationId xmlns:a16="http://schemas.microsoft.com/office/drawing/2014/main" id="{4D4590A0-26F3-E8E8-9CE2-A5CEDCA6D687}"/>
              </a:ext>
            </a:extLst>
          </p:cNvPr>
          <p:cNvGrpSpPr/>
          <p:nvPr userDrawn="1"/>
        </p:nvGrpSpPr>
        <p:grpSpPr>
          <a:xfrm>
            <a:off x="360145" y="3476146"/>
            <a:ext cx="5897858" cy="3165640"/>
            <a:chOff x="5574815" y="4057106"/>
            <a:chExt cx="4741252" cy="2420506"/>
          </a:xfrm>
        </p:grpSpPr>
        <p:grpSp>
          <p:nvGrpSpPr>
            <p:cNvPr id="5" name="Group 4">
              <a:extLst>
                <a:ext uri="{FF2B5EF4-FFF2-40B4-BE49-F238E27FC236}">
                  <a16:creationId xmlns:a16="http://schemas.microsoft.com/office/drawing/2014/main" id="{BAA4B2C1-9DA5-803E-9252-38688228B1AE}"/>
                </a:ext>
              </a:extLst>
            </p:cNvPr>
            <p:cNvGrpSpPr/>
            <p:nvPr/>
          </p:nvGrpSpPr>
          <p:grpSpPr>
            <a:xfrm>
              <a:off x="5574815" y="4057106"/>
              <a:ext cx="4741252" cy="2420506"/>
              <a:chOff x="2788813" y="4334010"/>
              <a:chExt cx="4741252" cy="2420506"/>
            </a:xfrm>
          </p:grpSpPr>
          <p:pic>
            <p:nvPicPr>
              <p:cNvPr id="10" name="Picture 3">
                <a:extLst>
                  <a:ext uri="{FF2B5EF4-FFF2-40B4-BE49-F238E27FC236}">
                    <a16:creationId xmlns:a16="http://schemas.microsoft.com/office/drawing/2014/main" id="{E2568099-18A5-F3EE-45AD-2122769D100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8813" y="4334010"/>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38F52B-B7A0-C5B2-7047-BF9A5EB1E5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6600" y="4771491"/>
                <a:ext cx="1552839" cy="1532588"/>
              </a:xfrm>
              <a:prstGeom prst="rect">
                <a:avLst/>
              </a:prstGeom>
            </p:spPr>
          </p:pic>
        </p:grpSp>
        <p:sp>
          <p:nvSpPr>
            <p:cNvPr id="6" name="TextBox 5">
              <a:extLst>
                <a:ext uri="{FF2B5EF4-FFF2-40B4-BE49-F238E27FC236}">
                  <a16:creationId xmlns:a16="http://schemas.microsoft.com/office/drawing/2014/main" id="{32A60F6C-0087-BA90-0977-59E81DB401A2}"/>
                </a:ext>
              </a:extLst>
            </p:cNvPr>
            <p:cNvSpPr txBox="1"/>
            <p:nvPr/>
          </p:nvSpPr>
          <p:spPr>
            <a:xfrm>
              <a:off x="8344221" y="4780886"/>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Person of Interest</a:t>
              </a:r>
            </a:p>
          </p:txBody>
        </p:sp>
        <p:sp>
          <p:nvSpPr>
            <p:cNvPr id="7" name="TextBox 6">
              <a:extLst>
                <a:ext uri="{FF2B5EF4-FFF2-40B4-BE49-F238E27FC236}">
                  <a16:creationId xmlns:a16="http://schemas.microsoft.com/office/drawing/2014/main" id="{2FA0E3F2-D202-247E-4365-F39C7A250937}"/>
                </a:ext>
              </a:extLst>
            </p:cNvPr>
            <p:cNvSpPr txBox="1"/>
            <p:nvPr/>
          </p:nvSpPr>
          <p:spPr>
            <a:xfrm>
              <a:off x="8344221" y="5093980"/>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grpSp>
        <p:nvGrpSpPr>
          <p:cNvPr id="14" name="Group 13">
            <a:extLst>
              <a:ext uri="{FF2B5EF4-FFF2-40B4-BE49-F238E27FC236}">
                <a16:creationId xmlns:a16="http://schemas.microsoft.com/office/drawing/2014/main" id="{5268C8F8-2F3B-37AD-42F9-D5B45913A674}"/>
              </a:ext>
            </a:extLst>
          </p:cNvPr>
          <p:cNvGrpSpPr/>
          <p:nvPr userDrawn="1"/>
        </p:nvGrpSpPr>
        <p:grpSpPr>
          <a:xfrm>
            <a:off x="360145" y="232588"/>
            <a:ext cx="5897858" cy="3165640"/>
            <a:chOff x="495252" y="2498880"/>
            <a:chExt cx="4741252" cy="2420506"/>
          </a:xfrm>
        </p:grpSpPr>
        <p:grpSp>
          <p:nvGrpSpPr>
            <p:cNvPr id="15" name="Group 14">
              <a:extLst>
                <a:ext uri="{FF2B5EF4-FFF2-40B4-BE49-F238E27FC236}">
                  <a16:creationId xmlns:a16="http://schemas.microsoft.com/office/drawing/2014/main" id="{9987C9B6-FC60-46ED-D3CB-7227803C0BFA}"/>
                </a:ext>
              </a:extLst>
            </p:cNvPr>
            <p:cNvGrpSpPr/>
            <p:nvPr/>
          </p:nvGrpSpPr>
          <p:grpSpPr>
            <a:xfrm>
              <a:off x="495252" y="2498880"/>
              <a:ext cx="4741252" cy="2420506"/>
              <a:chOff x="828495" y="3585917"/>
              <a:chExt cx="4741252" cy="2420506"/>
            </a:xfrm>
          </p:grpSpPr>
          <p:pic>
            <p:nvPicPr>
              <p:cNvPr id="18" name="Picture 3">
                <a:extLst>
                  <a:ext uri="{FF2B5EF4-FFF2-40B4-BE49-F238E27FC236}">
                    <a16:creationId xmlns:a16="http://schemas.microsoft.com/office/drawing/2014/main" id="{87153439-0503-5BE9-9DD2-59740CC8F5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0C504B8-DB3C-9E55-FF74-02CF7DDBCE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5461" y="4021015"/>
                <a:ext cx="1693893" cy="1559650"/>
              </a:xfrm>
              <a:prstGeom prst="rect">
                <a:avLst/>
              </a:prstGeom>
            </p:spPr>
          </p:pic>
        </p:grpSp>
        <p:sp>
          <p:nvSpPr>
            <p:cNvPr id="16" name="TextBox 15">
              <a:extLst>
                <a:ext uri="{FF2B5EF4-FFF2-40B4-BE49-F238E27FC236}">
                  <a16:creationId xmlns:a16="http://schemas.microsoft.com/office/drawing/2014/main" id="{A8D47B4E-E878-B5C6-C56F-BD32CC0497B4}"/>
                </a:ext>
              </a:extLst>
            </p:cNvPr>
            <p:cNvSpPr txBox="1"/>
            <p:nvPr/>
          </p:nvSpPr>
          <p:spPr>
            <a:xfrm>
              <a:off x="3206755" y="3198924"/>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Evacuation Notice</a:t>
              </a:r>
            </a:p>
          </p:txBody>
        </p:sp>
        <p:sp>
          <p:nvSpPr>
            <p:cNvPr id="17" name="TextBox 16">
              <a:extLst>
                <a:ext uri="{FF2B5EF4-FFF2-40B4-BE49-F238E27FC236}">
                  <a16:creationId xmlns:a16="http://schemas.microsoft.com/office/drawing/2014/main" id="{A39FCB4A-75A7-A518-B7CC-63739412FB3E}"/>
                </a:ext>
              </a:extLst>
            </p:cNvPr>
            <p:cNvSpPr txBox="1"/>
            <p:nvPr/>
          </p:nvSpPr>
          <p:spPr>
            <a:xfrm>
              <a:off x="3206755" y="3512018"/>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spTree>
    <p:extLst>
      <p:ext uri="{BB962C8B-B14F-4D97-AF65-F5344CB8AC3E}">
        <p14:creationId xmlns:p14="http://schemas.microsoft.com/office/powerpoint/2010/main" val="1399675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4" name="Rectangle 3">
            <a:extLst>
              <a:ext uri="{FF2B5EF4-FFF2-40B4-BE49-F238E27FC236}">
                <a16:creationId xmlns:a16="http://schemas.microsoft.com/office/drawing/2014/main" id="{7A0845ED-0B4F-82D4-0DDF-9CE7BB6C6095}"/>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grpSp>
        <p:nvGrpSpPr>
          <p:cNvPr id="18" name="Group 17">
            <a:extLst>
              <a:ext uri="{FF2B5EF4-FFF2-40B4-BE49-F238E27FC236}">
                <a16:creationId xmlns:a16="http://schemas.microsoft.com/office/drawing/2014/main" id="{F7A199B7-6D0B-DC35-AEB5-9F7F9735130F}"/>
              </a:ext>
            </a:extLst>
          </p:cNvPr>
          <p:cNvGrpSpPr/>
          <p:nvPr userDrawn="1"/>
        </p:nvGrpSpPr>
        <p:grpSpPr>
          <a:xfrm>
            <a:off x="303844" y="355599"/>
            <a:ext cx="5792157" cy="2847227"/>
            <a:chOff x="5953239" y="2178484"/>
            <a:chExt cx="5629161" cy="3193366"/>
          </a:xfrm>
        </p:grpSpPr>
        <p:pic>
          <p:nvPicPr>
            <p:cNvPr id="19" name="Picture 18">
              <a:extLst>
                <a:ext uri="{FF2B5EF4-FFF2-40B4-BE49-F238E27FC236}">
                  <a16:creationId xmlns:a16="http://schemas.microsoft.com/office/drawing/2014/main" id="{A3462C30-40F3-0913-B33A-D9A2AAF8D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3239" y="2178484"/>
              <a:ext cx="5629161" cy="3193366"/>
            </a:xfrm>
            <a:prstGeom prst="rect">
              <a:avLst/>
            </a:prstGeom>
          </p:spPr>
        </p:pic>
        <p:pic>
          <p:nvPicPr>
            <p:cNvPr id="20" name="Picture 19">
              <a:extLst>
                <a:ext uri="{FF2B5EF4-FFF2-40B4-BE49-F238E27FC236}">
                  <a16:creationId xmlns:a16="http://schemas.microsoft.com/office/drawing/2014/main" id="{59FEC7FA-0118-866D-1C77-BA1FD69495D9}"/>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21" name="Group 20">
            <a:extLst>
              <a:ext uri="{FF2B5EF4-FFF2-40B4-BE49-F238E27FC236}">
                <a16:creationId xmlns:a16="http://schemas.microsoft.com/office/drawing/2014/main" id="{5E98463C-B4C1-C146-3B91-709073D0AB71}"/>
              </a:ext>
            </a:extLst>
          </p:cNvPr>
          <p:cNvGrpSpPr/>
          <p:nvPr userDrawn="1"/>
        </p:nvGrpSpPr>
        <p:grpSpPr>
          <a:xfrm>
            <a:off x="1218247" y="3320095"/>
            <a:ext cx="3681984" cy="3440369"/>
            <a:chOff x="396239" y="1565601"/>
            <a:chExt cx="4267201" cy="4258277"/>
          </a:xfrm>
        </p:grpSpPr>
        <p:pic>
          <p:nvPicPr>
            <p:cNvPr id="22" name="Picture 21">
              <a:extLst>
                <a:ext uri="{FF2B5EF4-FFF2-40B4-BE49-F238E27FC236}">
                  <a16:creationId xmlns:a16="http://schemas.microsoft.com/office/drawing/2014/main" id="{E5A924FD-8332-1671-317D-D84074A68AFE}"/>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3" name="Oval 22">
              <a:extLst>
                <a:ext uri="{FF2B5EF4-FFF2-40B4-BE49-F238E27FC236}">
                  <a16:creationId xmlns:a16="http://schemas.microsoft.com/office/drawing/2014/main" id="{E845DEAB-FF95-2264-1972-987BEB0D46CA}"/>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4" name="Oval 23">
              <a:extLst>
                <a:ext uri="{FF2B5EF4-FFF2-40B4-BE49-F238E27FC236}">
                  <a16:creationId xmlns:a16="http://schemas.microsoft.com/office/drawing/2014/main" id="{7BF34E01-CC79-FC61-736A-AC7CA9B29DB7}"/>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5" name="Oval 24">
              <a:extLst>
                <a:ext uri="{FF2B5EF4-FFF2-40B4-BE49-F238E27FC236}">
                  <a16:creationId xmlns:a16="http://schemas.microsoft.com/office/drawing/2014/main" id="{9F005510-6094-D96F-F2F3-06D820A17AAC}"/>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6" name="Oval 25">
              <a:extLst>
                <a:ext uri="{FF2B5EF4-FFF2-40B4-BE49-F238E27FC236}">
                  <a16:creationId xmlns:a16="http://schemas.microsoft.com/office/drawing/2014/main" id="{BDD3AAE2-284D-E371-B166-B3B46475D4FF}"/>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7" name="Oval 26">
              <a:extLst>
                <a:ext uri="{FF2B5EF4-FFF2-40B4-BE49-F238E27FC236}">
                  <a16:creationId xmlns:a16="http://schemas.microsoft.com/office/drawing/2014/main" id="{F04D0312-B460-6745-3B3D-77C4AE900930}"/>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32818945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2847163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7343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6161498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4201460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58672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3522229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43966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10361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2539099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7191294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06597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6" name="Slide Number Placeholder 1"/>
          <p:cNvSpPr txBox="1">
            <a:spLocks/>
          </p:cNvSpPr>
          <p:nvPr userDrawn="1"/>
        </p:nvSpPr>
        <p:spPr>
          <a:xfrm>
            <a:off x="414715" y="6470489"/>
            <a:ext cx="357033" cy="191259"/>
          </a:xfrm>
          <a:prstGeom prst="rect">
            <a:avLst/>
          </a:prstGeom>
        </p:spPr>
        <p:txBody>
          <a:bodyPr vert="horz" lIns="0" tIns="0" rIns="0" bIns="0" rtlCol="0" anchor="t"/>
          <a:lstStyle>
            <a:defPPr>
              <a:defRPr lang="en-US"/>
            </a:defPPr>
            <a:lvl1pPr marL="0" algn="l" defTabSz="914400" rtl="0" eaLnBrk="1" latinLnBrk="0" hangingPunct="1">
              <a:defRPr sz="1200" b="1" i="0" kern="1200">
                <a:solidFill>
                  <a:schemeClr val="tx1">
                    <a:tint val="75000"/>
                  </a:schemeClr>
                </a:solidFill>
                <a:latin typeface="+mn-lt"/>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2677934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8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3462465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252137970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127" r:id="rId18"/>
    <p:sldLayoutId id="2147484061" r:id="rId19"/>
    <p:sldLayoutId id="2147484130" r:id="rId20"/>
    <p:sldLayoutId id="2147484062" r:id="rId21"/>
    <p:sldLayoutId id="2147484063" r:id="rId22"/>
    <p:sldLayoutId id="2147484064" r:id="rId23"/>
    <p:sldLayoutId id="2147484065" r:id="rId24"/>
    <p:sldLayoutId id="2147484066" r:id="rId25"/>
    <p:sldLayoutId id="2147484067" r:id="rId26"/>
    <p:sldLayoutId id="2147484128" r:id="rId27"/>
    <p:sldLayoutId id="2147484129" r:id="rId28"/>
    <p:sldLayoutId id="2147483673" r:id="rId29"/>
    <p:sldLayoutId id="2147483674" r:id="rId30"/>
    <p:sldLayoutId id="2147483675" r:id="rId31"/>
    <p:sldLayoutId id="2147483676" r:id="rId32"/>
    <p:sldLayoutId id="2147483678" r:id="rId33"/>
    <p:sldLayoutId id="2147483679" r:id="rId34"/>
    <p:sldLayoutId id="2147483691" r:id="rId35"/>
    <p:sldLayoutId id="2147483681" r:id="rId36"/>
    <p:sldLayoutId id="2147483683" r:id="rId37"/>
    <p:sldLayoutId id="2147483684" r:id="rId38"/>
    <p:sldLayoutId id="2147483688" r:id="rId39"/>
    <p:sldLayoutId id="2147483689" r:id="rId40"/>
    <p:sldLayoutId id="2147483712" r:id="rId41"/>
    <p:sldLayoutId id="2147484074" r:id="rId42"/>
    <p:sldLayoutId id="2147484082" r:id="rId43"/>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215691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2/26/2024</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8896757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 id="2147484166" r:id="rId23"/>
    <p:sldLayoutId id="2147484167" r:id="rId24"/>
    <p:sldLayoutId id="2147484168" r:id="rId25"/>
    <p:sldLayoutId id="2147484169" r:id="rId26"/>
    <p:sldLayoutId id="2147484170" r:id="rId27"/>
    <p:sldLayoutId id="2147484171" r:id="rId28"/>
    <p:sldLayoutId id="2147484172" r:id="rId29"/>
    <p:sldLayoutId id="2147484173" r:id="rId30"/>
    <p:sldLayoutId id="2147484174" r:id="rId31"/>
    <p:sldLayoutId id="2147484175" r:id="rId32"/>
    <p:sldLayoutId id="2147484176" r:id="rId33"/>
    <p:sldLayoutId id="2147484177" r:id="rId34"/>
    <p:sldLayoutId id="2147484178" r:id="rId35"/>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notesSlide" Target="../notesSlides/notesSlide9.xml"/><Relationship Id="rId16"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4.emf"/><Relationship Id="rId5" Type="http://schemas.openxmlformats.org/officeDocument/2006/relationships/image" Target="../media/image39.pn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emf"/><Relationship Id="rId14" Type="http://schemas.openxmlformats.org/officeDocument/2006/relationships/image" Target="../media/image4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20.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8.sv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19.sv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3.jpeg"/><Relationship Id="rId7" Type="http://schemas.openxmlformats.org/officeDocument/2006/relationships/image" Target="../media/image18.png"/><Relationship Id="rId12"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26.png"/><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5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image" Target="../media/image54.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benzinga.com/pressreleases/23/07/33455444/according-to-the-latest-tv-antennas-market-forecast-the-market-is-set-to-experience-a-significant-b"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hyperlink" Target="https://pxhere.com/fr/photo/835834" TargetMode="External"/><Relationship Id="rId10" Type="http://schemas.openxmlformats.org/officeDocument/2006/relationships/image" Target="../media/image82.jpeg"/><Relationship Id="rId4" Type="http://schemas.openxmlformats.org/officeDocument/2006/relationships/image" Target="../media/image77.jpeg"/><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hyperlink" Target="https://www.thefreetvproject.org/tv-antenna-usage-among-young-people-grew-9-in-just-one-year/#:~:text=A%20new%20study%20from%20Horowitz%20Research%E2%80%99s%20State%20of,from%2014%25%20in%202021%20to%2023%25%20in%202022." TargetMode="External"/><Relationship Id="rId4" Type="http://schemas.openxmlformats.org/officeDocument/2006/relationships/image" Target="../media/image96.png"/><Relationship Id="rId9" Type="http://schemas.openxmlformats.org/officeDocument/2006/relationships/image" Target="../media/image10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hyperlink" Target="https://www.pxfuel.com/en/free-photo-omoik" TargetMode="External"/><Relationship Id="rId3" Type="http://schemas.openxmlformats.org/officeDocument/2006/relationships/image" Target="../media/image102.png"/><Relationship Id="rId7" Type="http://schemas.openxmlformats.org/officeDocument/2006/relationships/image" Target="../media/image104.jpeg"/><Relationship Id="rId12" Type="http://schemas.openxmlformats.org/officeDocument/2006/relationships/hyperlink" Target="http://pngimg.com/download/71959"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hyperlink" Target="https://pixabay.com/fr/oeil-iris-vision-humaine-bleu-29246/" TargetMode="External"/><Relationship Id="rId11" Type="http://schemas.openxmlformats.org/officeDocument/2006/relationships/image" Target="../media/image106.png"/><Relationship Id="rId5" Type="http://schemas.openxmlformats.org/officeDocument/2006/relationships/image" Target="../media/image103.png"/><Relationship Id="rId10" Type="http://schemas.openxmlformats.org/officeDocument/2006/relationships/hyperlink" Target="https://www.pngall.com/retail-business-png/" TargetMode="External"/><Relationship Id="rId4" Type="http://schemas.openxmlformats.org/officeDocument/2006/relationships/hyperlink" Target="http://pngimg.com/download/27448" TargetMode="External"/><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hyperlink" Target="https://www.publicdomainpictures.net/fr/view-image.php?image=271270&amp;picture=note-de-musique-silhouette" TargetMode="External"/><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118.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hyperlink" Target="https://docs.fcc.gov/public/attachments/DA-23-612A1.pdf#:~:text=On%20June%2023%2C%202023%2C%20the%20Commission%20released%20a,the%20Third%20Report%20and%20Order%20and%20Fourth%20FNPRM.2"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9.xml"/><Relationship Id="rId6" Type="http://schemas.openxmlformats.org/officeDocument/2006/relationships/image" Target="../media/image54.png"/><Relationship Id="rId5" Type="http://schemas.openxmlformats.org/officeDocument/2006/relationships/image" Target="../media/image20.png"/><Relationship Id="rId4" Type="http://schemas.openxmlformats.org/officeDocument/2006/relationships/image" Target="../media/image19.svg"/></Relationships>
</file>

<file path=ppt/slides/_rels/slide6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image" Target="../media/image17.jpeg"/><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50.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19.svg"/><Relationship Id="rId10" Type="http://schemas.openxmlformats.org/officeDocument/2006/relationships/image" Target="../media/image144.png"/><Relationship Id="rId4" Type="http://schemas.openxmlformats.org/officeDocument/2006/relationships/image" Target="../media/image18.png"/><Relationship Id="rId9" Type="http://schemas.openxmlformats.org/officeDocument/2006/relationships/image" Target="../media/image143.svg"/><Relationship Id="rId14" Type="http://schemas.openxmlformats.org/officeDocument/2006/relationships/image" Target="../media/image54.png"/></Relationships>
</file>

<file path=ppt/slides/_rels/slide6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18" Type="http://schemas.openxmlformats.org/officeDocument/2006/relationships/image" Target="../media/image54.png"/><Relationship Id="rId3" Type="http://schemas.openxmlformats.org/officeDocument/2006/relationships/image" Target="../media/image148.jpeg"/><Relationship Id="rId7" Type="http://schemas.openxmlformats.org/officeDocument/2006/relationships/image" Target="../media/image141.svg"/><Relationship Id="rId12" Type="http://schemas.openxmlformats.org/officeDocument/2006/relationships/image" Target="../media/image153.png"/><Relationship Id="rId17" Type="http://schemas.openxmlformats.org/officeDocument/2006/relationships/image" Target="../media/image158.svg"/><Relationship Id="rId2" Type="http://schemas.openxmlformats.org/officeDocument/2006/relationships/notesSlide" Target="../notesSlides/notesSlide59.xml"/><Relationship Id="rId16" Type="http://schemas.openxmlformats.org/officeDocument/2006/relationships/image" Target="../media/image157.png"/><Relationship Id="rId1" Type="http://schemas.openxmlformats.org/officeDocument/2006/relationships/slideLayout" Target="../slideLayouts/slideLayout50.xml"/><Relationship Id="rId6" Type="http://schemas.openxmlformats.org/officeDocument/2006/relationships/image" Target="../media/image140.png"/><Relationship Id="rId11" Type="http://schemas.openxmlformats.org/officeDocument/2006/relationships/image" Target="../media/image152.svg"/><Relationship Id="rId5" Type="http://schemas.openxmlformats.org/officeDocument/2006/relationships/image" Target="../media/image19.svg"/><Relationship Id="rId15" Type="http://schemas.openxmlformats.org/officeDocument/2006/relationships/image" Target="../media/image156.svg"/><Relationship Id="rId10" Type="http://schemas.openxmlformats.org/officeDocument/2006/relationships/image" Target="../media/image151.png"/><Relationship Id="rId4" Type="http://schemas.openxmlformats.org/officeDocument/2006/relationships/image" Target="../media/image18.png"/><Relationship Id="rId9" Type="http://schemas.openxmlformats.org/officeDocument/2006/relationships/image" Target="../media/image150.svg"/><Relationship Id="rId14" Type="http://schemas.openxmlformats.org/officeDocument/2006/relationships/image" Target="../media/image1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8.png"/><Relationship Id="rId7" Type="http://schemas.openxmlformats.org/officeDocument/2006/relationships/image" Target="../media/image161.svg"/><Relationship Id="rId2" Type="http://schemas.openxmlformats.org/officeDocument/2006/relationships/notesSlide" Target="../notesSlides/notesSlide60.xml"/><Relationship Id="rId1" Type="http://schemas.openxmlformats.org/officeDocument/2006/relationships/slideLayout" Target="../slideLayouts/slideLayout50.xml"/><Relationship Id="rId6" Type="http://schemas.openxmlformats.org/officeDocument/2006/relationships/image" Target="../media/image160.png"/><Relationship Id="rId5" Type="http://schemas.openxmlformats.org/officeDocument/2006/relationships/image" Target="../media/image159.jpeg"/><Relationship Id="rId10" Type="http://schemas.openxmlformats.org/officeDocument/2006/relationships/hyperlink" Target="https://www.cpb.org/Next-Generation-Warning-System-Grant-Program" TargetMode="External"/><Relationship Id="rId4" Type="http://schemas.openxmlformats.org/officeDocument/2006/relationships/image" Target="../media/image19.svg"/><Relationship Id="rId9" Type="http://schemas.openxmlformats.org/officeDocument/2006/relationships/image" Target="../media/image163.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hyperlink" Target="https://www.atsc.org/wp-content/uploads/2020/01/ATSC-CES-2020-DIRECTORY.pdf" TargetMode="External"/><Relationship Id="rId13" Type="http://schemas.openxmlformats.org/officeDocument/2006/relationships/hyperlink" Target="https://docs.fcc.gov/public/attachments/FCC-21-32A1.pdf" TargetMode="External"/><Relationship Id="rId3" Type="http://schemas.openxmlformats.org/officeDocument/2006/relationships/hyperlink" Target="https://bento.pbs.org/prod/filer_public/pbsnc-redesign-phase-1/services/next-gen-tv/c7722a68ff_2022-BEIT-Conference-Proceedings-Paper-PBS-North-Carolina.pdf?utm_source=(direct)&amp;utm_medium=(none)&amp;utm_source=(direct)&amp;utm_medium=(none)" TargetMode="External"/><Relationship Id="rId7" Type="http://schemas.openxmlformats.org/officeDocument/2006/relationships/hyperlink" Target="https://www.cpb.org/sites/default/files/pages/atsc3/Next_Gen_TV_Considerations_for_Public_Media.pdf" TargetMode="External"/><Relationship Id="rId12" Type="http://schemas.openxmlformats.org/officeDocument/2006/relationships/hyperlink" Target="https://www.cpb.org/sites/default/files/pages/atsc3/CPB_ATSC3.0_WHITE_PAPER.pdf" TargetMode="External"/><Relationship Id="rId2" Type="http://schemas.openxmlformats.org/officeDocument/2006/relationships/notesSlide" Target="../notesSlides/notesSlide62.xml"/><Relationship Id="rId1" Type="http://schemas.openxmlformats.org/officeDocument/2006/relationships/slideLayout" Target="../slideLayouts/slideLayout28.xml"/><Relationship Id="rId6" Type="http://schemas.openxmlformats.org/officeDocument/2006/relationships/hyperlink" Target="https://www.thebdr.net/downloads/NextGen_TV_Host_Station_Manual_V12.pdf" TargetMode="External"/><Relationship Id="rId11" Type="http://schemas.openxmlformats.org/officeDocument/2006/relationships/hyperlink" Target="https://redzonereceiver.tv/deployment_map" TargetMode="External"/><Relationship Id="rId5" Type="http://schemas.openxmlformats.org/officeDocument/2006/relationships/hyperlink" Target="https://data.fcc.gov/download/incentive-auctions/Current_Transition_Files/" TargetMode="External"/><Relationship Id="rId10" Type="http://schemas.openxmlformats.org/officeDocument/2006/relationships/hyperlink" Target="https://pearltv.com/wp-content/uploads/2019/02/ATSC-3.0-Automotive-Opportunity.pdf" TargetMode="External"/><Relationship Id="rId4" Type="http://schemas.openxmlformats.org/officeDocument/2006/relationships/hyperlink" Target="https://www.sony.com/content/dam/sony/landing-pages/ATSC-3.0-File-Delivery-to-Multiple-Markets.pdf" TargetMode="External"/><Relationship Id="rId9" Type="http://schemas.openxmlformats.org/officeDocument/2006/relationships/hyperlink" Target="https://www.cpb.org/sites/default/files/reports/Federal-Engineering-Public-Safety-White-Paper-2020.pdf?v=3" TargetMode="External"/><Relationship Id="rId14" Type="http://schemas.openxmlformats.org/officeDocument/2006/relationships/hyperlink" Target="https://docs.fcc.gov/public/attachments/DA-23-612A1.pdf#:~:text=On%20June%2023%2C%202023%2C%20the%20Commission%20released%20a,the%20Third%20Report%20and%20Order%20and%20Fourth%20FNPRM.2"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cpb.org/video-content/ATSC-3-and-What-It-Means-Your-Station" TargetMode="External"/><Relationship Id="rId3" Type="http://schemas.openxmlformats.org/officeDocument/2006/relationships/hyperlink" Target="https://www.cpb.org/Next-Generation-Warning-System-Grant-Program" TargetMode="External"/><Relationship Id="rId7" Type="http://schemas.openxmlformats.org/officeDocument/2006/relationships/hyperlink" Target="https://cpb.org/video-content/ATSC-30-Next-Steps-Next-Generation-Television-20171130" TargetMode="External"/><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hyperlink" Target="https://cpb.org/sites/default/files/stations/training/Slide-Deck-CSG-Requirements-and-Resources-September-2022.pdf" TargetMode="External"/><Relationship Id="rId5" Type="http://schemas.openxmlformats.org/officeDocument/2006/relationships/hyperlink" Target="https://cpb.org/rfp-tags/training" TargetMode="External"/><Relationship Id="rId10" Type="http://schemas.openxmlformats.org/officeDocument/2006/relationships/hyperlink" Target="https://docs.fcc.gov/public/attachments/FCC-21-116A1.pdf" TargetMode="External"/><Relationship Id="rId4" Type="http://schemas.openxmlformats.org/officeDocument/2006/relationships/hyperlink" Target="https://cpb.org/station-resource/csg-and-isis-training-opportunities/events" TargetMode="External"/><Relationship Id="rId9" Type="http://schemas.openxmlformats.org/officeDocument/2006/relationships/hyperlink" Target="https://informationequity.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 uri="{C183D7F6-B498-43B3-948B-1728B52AA6E4}">
                <adec:decorative xmlns:adec="http://schemas.microsoft.com/office/drawing/2017/decorative" val="1"/>
              </a:ext>
            </a:extLst>
          </p:cNvPr>
          <p:cNvSpPr/>
          <p:nvPr/>
        </p:nvSpPr>
        <p:spPr>
          <a:xfrm>
            <a:off x="0" y="0"/>
            <a:ext cx="12208647" cy="425157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2">
            <a:extLst>
              <a:ext uri="{FF2B5EF4-FFF2-40B4-BE49-F238E27FC236}">
                <a16:creationId xmlns:a16="http://schemas.microsoft.com/office/drawing/2014/main" id="{2C103796-86F5-C2BA-AAFB-2148266DD7F2}"/>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a:t>Welcome</a:t>
            </a:r>
          </a:p>
        </p:txBody>
      </p:sp>
      <p:sp>
        <p:nvSpPr>
          <p:cNvPr id="11" name="TextBox 11"/>
          <p:cNvSpPr txBox="1"/>
          <p:nvPr/>
        </p:nvSpPr>
        <p:spPr>
          <a:xfrm>
            <a:off x="1661875" y="2061636"/>
            <a:ext cx="5974167" cy="1198341"/>
          </a:xfrm>
          <a:prstGeom prst="rect">
            <a:avLst/>
          </a:prstGeom>
        </p:spPr>
        <p:txBody>
          <a:bodyPr wrap="square" lIns="0" tIns="0" rIns="0" bIns="0" rtlCol="0" anchor="t">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Next Generation Warning System Grant Program Training</a:t>
            </a:r>
          </a:p>
        </p:txBody>
      </p:sp>
      <p:sp>
        <p:nvSpPr>
          <p:cNvPr id="10" name="TextBox 10"/>
          <p:cNvSpPr txBox="1"/>
          <p:nvPr/>
        </p:nvSpPr>
        <p:spPr>
          <a:xfrm>
            <a:off x="501397" y="1003404"/>
            <a:ext cx="6644579" cy="982513"/>
          </a:xfrm>
          <a:prstGeom prst="rect">
            <a:avLst/>
          </a:prstGeom>
        </p:spPr>
        <p:txBody>
          <a:bodyPr wrap="square" lIns="0" tIns="0" rIns="0" bIns="0" rtlCol="0" anchor="t">
            <a:spAutoFit/>
          </a:bodyPr>
          <a:lstStyle/>
          <a:p>
            <a:pPr marL="0" marR="0" lvl="0" indent="0" algn="ctr" defTabSz="609630" rtl="0" eaLnBrk="1" fontAlgn="auto" latinLnBrk="0" hangingPunct="1">
              <a:lnSpc>
                <a:spcPts val="7296"/>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Oswald Bold"/>
                <a:ea typeface="+mn-ea"/>
                <a:cs typeface="+mn-cs"/>
              </a:rPr>
              <a:t>WELCOME</a:t>
            </a:r>
          </a:p>
        </p:txBody>
      </p:sp>
      <p:sp>
        <p:nvSpPr>
          <p:cNvPr id="12" name="TextBox 12"/>
          <p:cNvSpPr txBox="1"/>
          <p:nvPr/>
        </p:nvSpPr>
        <p:spPr>
          <a:xfrm>
            <a:off x="6431280" y="4536907"/>
            <a:ext cx="5425576" cy="971420"/>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Faisal Khan, Executive Director, NGWS</a:t>
            </a:r>
          </a:p>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Wade Witmer, Deputy Director, FEMA IPAWS</a:t>
            </a:r>
          </a:p>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John Casey, FEMA IPAWS Contractor</a:t>
            </a:r>
          </a:p>
        </p:txBody>
      </p:sp>
      <p:sp>
        <p:nvSpPr>
          <p:cNvPr id="9" name="Freeform 9" descr="Corporation for Public Broadcasting logo"/>
          <p:cNvSpPr/>
          <p:nvPr/>
        </p:nvSpPr>
        <p:spPr>
          <a:xfrm>
            <a:off x="9146801" y="254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IPAWS logo">
            <a:extLst>
              <a:ext uri="{FF2B5EF4-FFF2-40B4-BE49-F238E27FC236}">
                <a16:creationId xmlns:a16="http://schemas.microsoft.com/office/drawing/2014/main" id="{569D0248-EF49-B998-1D59-7566245D6C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91600" y="1041401"/>
            <a:ext cx="1329685" cy="801923"/>
          </a:xfrm>
          <a:prstGeom prst="rect">
            <a:avLst/>
          </a:prstGeom>
        </p:spPr>
      </p:pic>
      <p:pic>
        <p:nvPicPr>
          <p:cNvPr id="16" name="Picture 15" descr="FEMA logo">
            <a:extLst>
              <a:ext uri="{FF2B5EF4-FFF2-40B4-BE49-F238E27FC236}">
                <a16:creationId xmlns:a16="http://schemas.microsoft.com/office/drawing/2014/main" id="{9C79BD3A-188A-F7EF-6F76-8DA7CE7AA0F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64801" y="1041400"/>
            <a:ext cx="1743847" cy="642139"/>
          </a:xfrm>
          <a:prstGeom prst="rect">
            <a:avLst/>
          </a:prstGeom>
        </p:spPr>
      </p:pic>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n 18">
            <a:extLst>
              <a:ext uri="{FF2B5EF4-FFF2-40B4-BE49-F238E27FC236}">
                <a16:creationId xmlns:a16="http://schemas.microsoft.com/office/drawing/2014/main" id="{D5C00DA4-3212-CF98-BAA1-B37375B93A12}"/>
              </a:ext>
              <a:ext uri="{C183D7F6-B498-43B3-948B-1728B52AA6E4}">
                <adec:decorative xmlns:adec="http://schemas.microsoft.com/office/drawing/2017/decorative" val="1"/>
              </a:ext>
            </a:extLst>
          </p:cNvPr>
          <p:cNvSpPr/>
          <p:nvPr/>
        </p:nvSpPr>
        <p:spPr bwMode="auto">
          <a:xfrm>
            <a:off x="3523887" y="3502465"/>
            <a:ext cx="857631" cy="775256"/>
          </a:xfrm>
          <a:prstGeom prst="can">
            <a:avLst/>
          </a:prstGeom>
          <a:blipFill>
            <a:blip r:embed="rId3" cstate="screen">
              <a:extLst>
                <a:ext uri="{28A0092B-C50C-407E-A947-70E740481C1C}">
                  <a14:useLocalDpi xmlns:a14="http://schemas.microsoft.com/office/drawing/2010/main"/>
                </a:ext>
              </a:extLst>
            </a:blip>
            <a:stretch>
              <a:fillRect/>
            </a:stretch>
          </a:blipFill>
          <a:ln w="9525" cap="flat" cmpd="sng" algn="ctr">
            <a:solidFill>
              <a:srgbClr val="000000"/>
            </a:solidFill>
            <a:prstDash val="solid"/>
            <a:round/>
            <a:headEnd type="none" w="med" len="med"/>
            <a:tailEnd type="none" w="med" len="med"/>
          </a:ln>
          <a:effectLst/>
        </p:spPr>
        <p:txBody>
          <a:bodyPr lIns="0" tIns="45713" rIns="91427" bIns="4571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Calibri" panose="020F0502020204030204"/>
              <a:ea typeface="+mn-ea"/>
              <a:cs typeface="Arial Unicode MS" pitchFamily="34" charset="-128"/>
            </a:endParaRPr>
          </a:p>
        </p:txBody>
      </p:sp>
      <p:cxnSp>
        <p:nvCxnSpPr>
          <p:cNvPr id="56" name="Straight Connector 79">
            <a:extLst>
              <a:ext uri="{FF2B5EF4-FFF2-40B4-BE49-F238E27FC236}">
                <a16:creationId xmlns:a16="http://schemas.microsoft.com/office/drawing/2014/main" id="{16010B70-E105-76FA-A88A-F59ED6FA189A}"/>
              </a:ext>
            </a:extLst>
          </p:cNvPr>
          <p:cNvCxnSpPr>
            <a:cxnSpLocks noChangeShapeType="1"/>
          </p:cNvCxnSpPr>
          <p:nvPr/>
        </p:nvCxnSpPr>
        <p:spPr bwMode="auto">
          <a:xfrm>
            <a:off x="5018247" y="2322942"/>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Architecture</a:t>
            </a:r>
          </a:p>
        </p:txBody>
      </p:sp>
      <p:cxnSp>
        <p:nvCxnSpPr>
          <p:cNvPr id="49" name="Straight Connector 79">
            <a:extLst>
              <a:ext uri="{FF2B5EF4-FFF2-40B4-BE49-F238E27FC236}">
                <a16:creationId xmlns:a16="http://schemas.microsoft.com/office/drawing/2014/main" id="{F920B1D2-F8BD-DEF6-2667-30B42A66D389}"/>
              </a:ext>
            </a:extLst>
          </p:cNvPr>
          <p:cNvCxnSpPr>
            <a:cxnSpLocks noChangeShapeType="1"/>
          </p:cNvCxnSpPr>
          <p:nvPr/>
        </p:nvCxnSpPr>
        <p:spPr bwMode="auto">
          <a:xfrm>
            <a:off x="5011116" y="5672796"/>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50" name="Straight Connector 79">
            <a:extLst>
              <a:ext uri="{FF2B5EF4-FFF2-40B4-BE49-F238E27FC236}">
                <a16:creationId xmlns:a16="http://schemas.microsoft.com/office/drawing/2014/main" id="{0DB48792-2A6F-4E0E-C54E-33F63641D65E}"/>
              </a:ext>
            </a:extLst>
          </p:cNvPr>
          <p:cNvCxnSpPr>
            <a:cxnSpLocks noChangeShapeType="1"/>
          </p:cNvCxnSpPr>
          <p:nvPr/>
        </p:nvCxnSpPr>
        <p:spPr bwMode="auto">
          <a:xfrm>
            <a:off x="5004989" y="4670277"/>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52" name="TextBox 51" descr="Alerting authorities, arrow, IPAWS gateways, arrow, private sector systems, arrow, people.">
            <a:extLst>
              <a:ext uri="{FF2B5EF4-FFF2-40B4-BE49-F238E27FC236}">
                <a16:creationId xmlns:a16="http://schemas.microsoft.com/office/drawing/2014/main" id="{C961DFDA-49E9-BEC8-E95E-58B44042B16D}"/>
              </a:ext>
            </a:extLst>
          </p:cNvPr>
          <p:cNvSpPr txBox="1"/>
          <p:nvPr/>
        </p:nvSpPr>
        <p:spPr>
          <a:xfrm>
            <a:off x="848412" y="1379178"/>
            <a:ext cx="10352002" cy="276999"/>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0070C0"/>
                </a:solidFill>
                <a:effectLst/>
                <a:uLnTx/>
                <a:uFillTx/>
                <a:latin typeface="Calibri" panose="020F0502020204030204"/>
                <a:ea typeface="+mn-ea"/>
                <a:cs typeface="+mn-cs"/>
              </a:rPr>
              <a:t>Alerting Authorities                                             IPAWS Gateways     	            Private Sector Systems                                                           People           </a:t>
            </a:r>
          </a:p>
        </p:txBody>
      </p:sp>
      <p:grpSp>
        <p:nvGrpSpPr>
          <p:cNvPr id="3" name="Group 2" descr="Graphic showing local authorities, computer, arrow to IPAWS-OPEN, arrows to Emergency Alert System, FCC 47 CFR Part 11, Wireless Emergency Alerts, FCC 47 CFR Part 10, NOAA Weather Radio Network, and Internet Applications">
            <a:extLst>
              <a:ext uri="{FF2B5EF4-FFF2-40B4-BE49-F238E27FC236}">
                <a16:creationId xmlns:a16="http://schemas.microsoft.com/office/drawing/2014/main" id="{C863EE9B-60DF-2527-BE93-B78466EC26A8}"/>
              </a:ext>
            </a:extLst>
          </p:cNvPr>
          <p:cNvGrpSpPr/>
          <p:nvPr/>
        </p:nvGrpSpPr>
        <p:grpSpPr>
          <a:xfrm>
            <a:off x="549391" y="1917219"/>
            <a:ext cx="6942053" cy="4166545"/>
            <a:chOff x="549391" y="1917219"/>
            <a:chExt cx="6942053" cy="4166545"/>
          </a:xfrm>
        </p:grpSpPr>
        <p:cxnSp>
          <p:nvCxnSpPr>
            <p:cNvPr id="57" name="Straight Connector 26">
              <a:extLst>
                <a:ext uri="{FF2B5EF4-FFF2-40B4-BE49-F238E27FC236}">
                  <a16:creationId xmlns:a16="http://schemas.microsoft.com/office/drawing/2014/main" id="{5E3C1F93-0DFA-D4CF-695A-9A5423681792}"/>
                </a:ext>
              </a:extLst>
            </p:cNvPr>
            <p:cNvCxnSpPr>
              <a:cxnSpLocks noChangeShapeType="1"/>
            </p:cNvCxnSpPr>
            <p:nvPr/>
          </p:nvCxnSpPr>
          <p:spPr bwMode="auto">
            <a:xfrm flipV="1">
              <a:off x="5028967" y="2319878"/>
              <a:ext cx="0" cy="3352918"/>
            </a:xfrm>
            <a:prstGeom prst="line">
              <a:avLst/>
            </a:prstGeom>
            <a:noFill/>
            <a:ln w="38100" algn="ctr">
              <a:solidFill>
                <a:srgbClr val="0931AF"/>
              </a:solidFill>
              <a:round/>
              <a:headEnd/>
              <a:tailEnd/>
            </a:ln>
            <a:extLst>
              <a:ext uri="{909E8E84-426E-40DD-AFC4-6F175D3DCCD1}">
                <a14:hiddenFill xmlns:a14="http://schemas.microsoft.com/office/drawing/2010/main">
                  <a:noFill/>
                </a14:hiddenFill>
              </a:ext>
            </a:extLst>
          </p:spPr>
        </p:cxnSp>
        <p:sp>
          <p:nvSpPr>
            <p:cNvPr id="58" name="AutoShape 7">
              <a:extLst>
                <a:ext uri="{FF2B5EF4-FFF2-40B4-BE49-F238E27FC236}">
                  <a16:creationId xmlns:a16="http://schemas.microsoft.com/office/drawing/2014/main" id="{04EF8882-9AAF-8629-F0B6-6288721E2E2A}"/>
                </a:ext>
              </a:extLst>
            </p:cNvPr>
            <p:cNvSpPr>
              <a:spLocks noChangeArrowheads="1"/>
            </p:cNvSpPr>
            <p:nvPr/>
          </p:nvSpPr>
          <p:spPr bwMode="auto">
            <a:xfrm>
              <a:off x="5203805" y="1917219"/>
              <a:ext cx="2287638" cy="827297"/>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rPr>
                <a:t>Emergency Alert System</a:t>
              </a:r>
            </a:p>
            <a:p>
              <a:pPr marL="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sz="1400" b="0" i="1" u="none" strike="noStrike" kern="0" cap="none" spc="0" normalizeH="0" baseline="0" noProof="0">
                  <a:ln>
                    <a:noFill/>
                  </a:ln>
                  <a:solidFill>
                    <a:prstClr val="black"/>
                  </a:solidFill>
                  <a:effectLst/>
                  <a:highlight>
                    <a:srgbClr val="FFFF00"/>
                  </a:highlight>
                  <a:uLnTx/>
                  <a:uFillTx/>
                  <a:latin typeface="Calibri" panose="020F0502020204030204"/>
                  <a:ea typeface="Arial Unicode MS" pitchFamily="34" charset="-128"/>
                  <a:cs typeface="+mn-cs"/>
                </a:rPr>
                <a:t>FCC 47 C.F.R. Part 11</a:t>
              </a:r>
              <a:endPar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endParaRPr>
            </a:p>
          </p:txBody>
        </p:sp>
        <p:sp>
          <p:nvSpPr>
            <p:cNvPr id="59" name="AutoShape 18">
              <a:extLst>
                <a:ext uri="{FF2B5EF4-FFF2-40B4-BE49-F238E27FC236}">
                  <a16:creationId xmlns:a16="http://schemas.microsoft.com/office/drawing/2014/main" id="{EC92CC35-6A03-180C-7A41-A76DB6325EEA}"/>
                </a:ext>
              </a:extLst>
            </p:cNvPr>
            <p:cNvSpPr>
              <a:spLocks noChangeArrowheads="1"/>
            </p:cNvSpPr>
            <p:nvPr/>
          </p:nvSpPr>
          <p:spPr bwMode="auto">
            <a:xfrm>
              <a:off x="5226853" y="5268568"/>
              <a:ext cx="2250627" cy="815196"/>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Arial Unicode MS" pitchFamily="34" charset="-128"/>
                </a:rPr>
                <a:t>Internet Applications</a:t>
              </a:r>
            </a:p>
          </p:txBody>
        </p:sp>
        <p:cxnSp>
          <p:nvCxnSpPr>
            <p:cNvPr id="63" name="Straight Connector 79">
              <a:extLst>
                <a:ext uri="{FF2B5EF4-FFF2-40B4-BE49-F238E27FC236}">
                  <a16:creationId xmlns:a16="http://schemas.microsoft.com/office/drawing/2014/main" id="{3EDBCA54-6180-89CC-0199-4F2AD51C0F14}"/>
                </a:ext>
              </a:extLst>
            </p:cNvPr>
            <p:cNvCxnSpPr>
              <a:cxnSpLocks noChangeShapeType="1"/>
            </p:cNvCxnSpPr>
            <p:nvPr/>
          </p:nvCxnSpPr>
          <p:spPr bwMode="auto">
            <a:xfrm flipV="1">
              <a:off x="2581565" y="4016552"/>
              <a:ext cx="2423424"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65" name="Can 19">
              <a:extLst>
                <a:ext uri="{FF2B5EF4-FFF2-40B4-BE49-F238E27FC236}">
                  <a16:creationId xmlns:a16="http://schemas.microsoft.com/office/drawing/2014/main" id="{23FFAEED-DAC1-8311-B94D-3C17CC97ACC9}"/>
                </a:ext>
              </a:extLst>
            </p:cNvPr>
            <p:cNvSpPr/>
            <p:nvPr/>
          </p:nvSpPr>
          <p:spPr bwMode="auto">
            <a:xfrm>
              <a:off x="3651425" y="3544572"/>
              <a:ext cx="891793" cy="891757"/>
            </a:xfrm>
            <a:prstGeom prst="can">
              <a:avLst/>
            </a:prstGeom>
            <a:blipFill>
              <a:blip r:embed="rId4" cstate="screen">
                <a:extLst>
                  <a:ext uri="{28A0092B-C50C-407E-A947-70E740481C1C}">
                    <a14:useLocalDpi xmlns:a14="http://schemas.microsoft.com/office/drawing/2010/main"/>
                  </a:ext>
                </a:extLst>
              </a:blip>
              <a:stretch>
                <a:fillRect/>
              </a:stretch>
            </a:blipFill>
            <a:ln w="9525" cap="flat" cmpd="sng" algn="ctr">
              <a:solidFill>
                <a:srgbClr val="000000"/>
              </a:solidFill>
              <a:prstDash val="solid"/>
              <a:round/>
              <a:headEnd type="none" w="med" len="med"/>
              <a:tailEnd type="none" w="med" len="med"/>
            </a:ln>
            <a:effectLst/>
          </p:spPr>
          <p:txBody>
            <a:bodyPr tIns="45713" rIns="91427" bIns="4571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Arial Unicode MS" pitchFamily="34" charset="-128"/>
                </a:rPr>
                <a:t>IPAWS OPEN</a:t>
              </a:r>
            </a:p>
          </p:txBody>
        </p:sp>
        <p:sp>
          <p:nvSpPr>
            <p:cNvPr id="66" name="AutoShape 22">
              <a:extLst>
                <a:ext uri="{FF2B5EF4-FFF2-40B4-BE49-F238E27FC236}">
                  <a16:creationId xmlns:a16="http://schemas.microsoft.com/office/drawing/2014/main" id="{BA341ACF-0AC0-0ABD-B744-40903BF9109E}"/>
                </a:ext>
              </a:extLst>
            </p:cNvPr>
            <p:cNvSpPr>
              <a:spLocks noChangeArrowheads="1"/>
            </p:cNvSpPr>
            <p:nvPr/>
          </p:nvSpPr>
          <p:spPr bwMode="auto">
            <a:xfrm>
              <a:off x="5203804" y="4192351"/>
              <a:ext cx="2273678" cy="856272"/>
            </a:xfrm>
            <a:prstGeom prst="roundRect">
              <a:avLst>
                <a:gd name="adj" fmla="val 16667"/>
              </a:avLst>
            </a:prstGeom>
            <a:gradFill flip="none" rotWithShape="1">
              <a:gsLst>
                <a:gs pos="0">
                  <a:sysClr val="window" lastClr="FFFFFF"/>
                </a:gs>
                <a:gs pos="100000">
                  <a:srgbClr val="70AD47">
                    <a:lumMod val="40000"/>
                    <a:lumOff val="60000"/>
                  </a:srgbClr>
                </a:gs>
              </a:gsLst>
              <a:path path="shape">
                <a:fillToRect l="50000" t="50000" r="50000" b="50000"/>
              </a:path>
              <a:tileRect/>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5715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rPr>
                <a:t>NOAA Weather Radio Network</a:t>
              </a:r>
            </a:p>
          </p:txBody>
        </p:sp>
        <p:cxnSp>
          <p:nvCxnSpPr>
            <p:cNvPr id="84" name="Straight Connector 79">
              <a:extLst>
                <a:ext uri="{FF2B5EF4-FFF2-40B4-BE49-F238E27FC236}">
                  <a16:creationId xmlns:a16="http://schemas.microsoft.com/office/drawing/2014/main" id="{F42F49A1-0C49-00BF-4296-1C6AFFA8BFDB}"/>
                </a:ext>
              </a:extLst>
            </p:cNvPr>
            <p:cNvCxnSpPr>
              <a:cxnSpLocks noChangeShapeType="1"/>
            </p:cNvCxnSpPr>
            <p:nvPr/>
          </p:nvCxnSpPr>
          <p:spPr bwMode="auto">
            <a:xfrm>
              <a:off x="5018247" y="3452137"/>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85" name="AutoShape 8">
              <a:extLst>
                <a:ext uri="{FF2B5EF4-FFF2-40B4-BE49-F238E27FC236}">
                  <a16:creationId xmlns:a16="http://schemas.microsoft.com/office/drawing/2014/main" id="{1CB2310B-220F-68FA-E290-B921E7D77F38}"/>
                </a:ext>
              </a:extLst>
            </p:cNvPr>
            <p:cNvSpPr>
              <a:spLocks noChangeArrowheads="1"/>
            </p:cNvSpPr>
            <p:nvPr/>
          </p:nvSpPr>
          <p:spPr bwMode="auto">
            <a:xfrm>
              <a:off x="5217766" y="3088308"/>
              <a:ext cx="2273678" cy="834876"/>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mn-cs"/>
                </a:rPr>
                <a:t>Wireless Emergency Alerts</a:t>
              </a:r>
            </a:p>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sz="1400" b="0" i="1" u="none" strike="noStrike" kern="0" cap="none" spc="0" normalizeH="0" baseline="0" noProof="0">
                  <a:ln>
                    <a:noFill/>
                  </a:ln>
                  <a:solidFill>
                    <a:prstClr val="black"/>
                  </a:solidFill>
                  <a:effectLst/>
                  <a:highlight>
                    <a:srgbClr val="FFFF00"/>
                  </a:highlight>
                  <a:uLnTx/>
                  <a:uFillTx/>
                  <a:latin typeface="Calibri" panose="020F0502020204030204"/>
                  <a:ea typeface="+mn-ea"/>
                  <a:cs typeface="+mn-cs"/>
                </a:rPr>
                <a:t>FCC 47 C.F.R. Part 10</a:t>
              </a:r>
              <a:endPar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mn-cs"/>
              </a:endParaRPr>
            </a:p>
          </p:txBody>
        </p:sp>
        <p:pic>
          <p:nvPicPr>
            <p:cNvPr id="86" name="Picture 85">
              <a:extLst>
                <a:ext uri="{FF2B5EF4-FFF2-40B4-BE49-F238E27FC236}">
                  <a16:creationId xmlns:a16="http://schemas.microsoft.com/office/drawing/2014/main" id="{C8DD4D7B-B2C8-26FA-928C-2C7FC42ADF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76586" y="3712157"/>
              <a:ext cx="919350" cy="621379"/>
            </a:xfrm>
            <a:prstGeom prst="rect">
              <a:avLst/>
            </a:prstGeom>
          </p:spPr>
        </p:pic>
        <p:pic>
          <p:nvPicPr>
            <p:cNvPr id="87" name="Graphic 86" descr="User">
              <a:extLst>
                <a:ext uri="{FF2B5EF4-FFF2-40B4-BE49-F238E27FC236}">
                  <a16:creationId xmlns:a16="http://schemas.microsoft.com/office/drawing/2014/main" id="{0A1D8980-95FF-6DAD-E63A-A57AF494AB6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9391" y="2900727"/>
              <a:ext cx="1570403" cy="1376141"/>
            </a:xfrm>
            <a:prstGeom prst="rect">
              <a:avLst/>
            </a:prstGeom>
          </p:spPr>
        </p:pic>
        <p:sp>
          <p:nvSpPr>
            <p:cNvPr id="92" name="TextBox 91">
              <a:extLst>
                <a:ext uri="{FF2B5EF4-FFF2-40B4-BE49-F238E27FC236}">
                  <a16:creationId xmlns:a16="http://schemas.microsoft.com/office/drawing/2014/main" id="{43AA5CFE-4F6C-FACC-3E61-8A2AFA9C15B8}"/>
                </a:ext>
              </a:extLst>
            </p:cNvPr>
            <p:cNvSpPr txBox="1"/>
            <p:nvPr/>
          </p:nvSpPr>
          <p:spPr>
            <a:xfrm>
              <a:off x="683729" y="3601692"/>
              <a:ext cx="131114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Franklin Gothic Book" panose="020B0503020102020204"/>
                  <a:ea typeface="+mn-ea"/>
                  <a:cs typeface="+mn-cs"/>
                </a:rPr>
                <a:t>Local authorities</a:t>
              </a:r>
            </a:p>
          </p:txBody>
        </p:sp>
      </p:grpSp>
      <p:sp>
        <p:nvSpPr>
          <p:cNvPr id="83" name="AutoShape 6">
            <a:extLst>
              <a:ext uri="{FF2B5EF4-FFF2-40B4-BE49-F238E27FC236}">
                <a16:creationId xmlns:a16="http://schemas.microsoft.com/office/drawing/2014/main" id="{85FDCB12-FDDC-301F-03E8-932FBC6CCC95}"/>
              </a:ext>
            </a:extLst>
          </p:cNvPr>
          <p:cNvSpPr>
            <a:spLocks noChangeArrowheads="1"/>
          </p:cNvSpPr>
          <p:nvPr/>
        </p:nvSpPr>
        <p:spPr bwMode="auto">
          <a:xfrm>
            <a:off x="738189" y="4423944"/>
            <a:ext cx="2825667" cy="1376141"/>
          </a:xfrm>
          <a:prstGeom prst="roundRect">
            <a:avLst>
              <a:gd name="adj" fmla="val 16667"/>
            </a:avLst>
          </a:prstGeom>
          <a:noFill/>
          <a:ln w="9525" algn="ctr">
            <a:noFill/>
            <a:round/>
            <a:headEnd/>
            <a:tailEnd/>
          </a:ln>
        </p:spPr>
        <p:txBody>
          <a:bodyPr lIns="0" tIns="0" rIns="0" bIns="0" anchor="t"/>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600" b="1" i="0" u="none" strike="noStrike" kern="0" cap="none" spc="0" normalizeH="0" baseline="0" noProof="0">
                <a:ln>
                  <a:noFill/>
                </a:ln>
                <a:solidFill>
                  <a:srgbClr val="000000"/>
                </a:solidFill>
                <a:effectLst/>
                <a:uLnTx/>
                <a:uFillTx/>
                <a:latin typeface="Calibri" panose="020F0502020204030204"/>
                <a:ea typeface="Arial Unicode MS" pitchFamily="34" charset="-128"/>
              </a:rPr>
              <a:t>1,800 public safety agencies use IPAWS compatible alert origination tools to send alerts </a:t>
            </a:r>
          </a:p>
        </p:txBody>
      </p:sp>
      <p:cxnSp>
        <p:nvCxnSpPr>
          <p:cNvPr id="53" name="Straight Arrow Connector 52">
            <a:extLst>
              <a:ext uri="{FF2B5EF4-FFF2-40B4-BE49-F238E27FC236}">
                <a16:creationId xmlns:a16="http://schemas.microsoft.com/office/drawing/2014/main" id="{9B1160F3-7347-5744-346E-876F5EB628A6}"/>
              </a:ext>
            </a:extLst>
          </p:cNvPr>
          <p:cNvCxnSpPr/>
          <p:nvPr/>
        </p:nvCxnSpPr>
        <p:spPr>
          <a:xfrm>
            <a:off x="2430451" y="1523441"/>
            <a:ext cx="1046657" cy="0"/>
          </a:xfrm>
          <a:prstGeom prst="straightConnector1">
            <a:avLst/>
          </a:prstGeom>
          <a:noFill/>
          <a:ln w="6350" cap="flat" cmpd="sng" algn="ctr">
            <a:solidFill>
              <a:srgbClr val="4472C4"/>
            </a:solidFill>
            <a:prstDash val="solid"/>
            <a:miter lim="800000"/>
            <a:tailEnd type="triangle"/>
          </a:ln>
          <a:effectLst/>
        </p:spPr>
      </p:cxnSp>
      <p:cxnSp>
        <p:nvCxnSpPr>
          <p:cNvPr id="54" name="Straight Arrow Connector 53">
            <a:extLst>
              <a:ext uri="{FF2B5EF4-FFF2-40B4-BE49-F238E27FC236}">
                <a16:creationId xmlns:a16="http://schemas.microsoft.com/office/drawing/2014/main" id="{594AA058-76C0-0437-F244-80AF5D87E4E8}"/>
              </a:ext>
            </a:extLst>
          </p:cNvPr>
          <p:cNvCxnSpPr>
            <a:cxnSpLocks/>
          </p:cNvCxnSpPr>
          <p:nvPr/>
        </p:nvCxnSpPr>
        <p:spPr>
          <a:xfrm>
            <a:off x="4917080" y="1514476"/>
            <a:ext cx="868649" cy="1"/>
          </a:xfrm>
          <a:prstGeom prst="straightConnector1">
            <a:avLst/>
          </a:prstGeom>
          <a:noFill/>
          <a:ln w="6350" cap="flat" cmpd="sng" algn="ctr">
            <a:solidFill>
              <a:srgbClr val="4472C4"/>
            </a:solidFill>
            <a:prstDash val="solid"/>
            <a:miter lim="800000"/>
            <a:tailEnd type="triangle"/>
          </a:ln>
          <a:effectLst/>
        </p:spPr>
      </p:cxnSp>
      <p:cxnSp>
        <p:nvCxnSpPr>
          <p:cNvPr id="55" name="Straight Arrow Connector 54">
            <a:extLst>
              <a:ext uri="{FF2B5EF4-FFF2-40B4-BE49-F238E27FC236}">
                <a16:creationId xmlns:a16="http://schemas.microsoft.com/office/drawing/2014/main" id="{C7F4ADC0-75BC-2119-E197-56BC3EBA6882}"/>
              </a:ext>
            </a:extLst>
          </p:cNvPr>
          <p:cNvCxnSpPr>
            <a:cxnSpLocks/>
          </p:cNvCxnSpPr>
          <p:nvPr/>
        </p:nvCxnSpPr>
        <p:spPr>
          <a:xfrm>
            <a:off x="7921994" y="1514476"/>
            <a:ext cx="963997" cy="1"/>
          </a:xfrm>
          <a:prstGeom prst="straightConnector1">
            <a:avLst/>
          </a:prstGeom>
          <a:noFill/>
          <a:ln w="6350" cap="flat" cmpd="sng" algn="ctr">
            <a:solidFill>
              <a:srgbClr val="4472C4"/>
            </a:solidFill>
            <a:prstDash val="solid"/>
            <a:miter lim="800000"/>
            <a:tailEnd type="triangle"/>
          </a:ln>
          <a:effectLst/>
        </p:spPr>
      </p:cxnSp>
      <p:sp>
        <p:nvSpPr>
          <p:cNvPr id="60" name="Rectangle 27">
            <a:extLst>
              <a:ext uri="{FF2B5EF4-FFF2-40B4-BE49-F238E27FC236}">
                <a16:creationId xmlns:a16="http://schemas.microsoft.com/office/drawing/2014/main" id="{EC3DD238-FE88-BBC0-21F8-BF0D3D121EEF}"/>
              </a:ext>
            </a:extLst>
          </p:cNvPr>
          <p:cNvSpPr>
            <a:spLocks noChangeArrowheads="1"/>
          </p:cNvSpPr>
          <p:nvPr/>
        </p:nvSpPr>
        <p:spPr bwMode="auto">
          <a:xfrm>
            <a:off x="7471785" y="2233779"/>
            <a:ext cx="25282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srgbClr val="0931AF"/>
                </a:solidFill>
                <a:effectLst/>
                <a:uLnTx/>
                <a:uFillTx/>
                <a:latin typeface="Arial" charset="0"/>
                <a:ea typeface="Arial Unicode MS" pitchFamily="34" charset="-128"/>
              </a:rPr>
              <a:t>Radio and TV stations, cable &amp; wireline providers</a:t>
            </a:r>
          </a:p>
        </p:txBody>
      </p:sp>
      <p:grpSp>
        <p:nvGrpSpPr>
          <p:cNvPr id="73" name="Group 72" descr="graphic of television and radio depicting Emergency Alert System">
            <a:extLst>
              <a:ext uri="{FF2B5EF4-FFF2-40B4-BE49-F238E27FC236}">
                <a16:creationId xmlns:a16="http://schemas.microsoft.com/office/drawing/2014/main" id="{830FB584-0FAA-F8E5-B19D-1AA7D083CDC3}"/>
              </a:ext>
            </a:extLst>
          </p:cNvPr>
          <p:cNvGrpSpPr/>
          <p:nvPr/>
        </p:nvGrpSpPr>
        <p:grpSpPr>
          <a:xfrm>
            <a:off x="10126918" y="1800243"/>
            <a:ext cx="1870329" cy="1045397"/>
            <a:chOff x="10518545" y="3157518"/>
            <a:chExt cx="1681487" cy="1042988"/>
          </a:xfrm>
        </p:grpSpPr>
        <p:grpSp>
          <p:nvGrpSpPr>
            <p:cNvPr id="74" name="Group 83">
              <a:extLst>
                <a:ext uri="{FF2B5EF4-FFF2-40B4-BE49-F238E27FC236}">
                  <a16:creationId xmlns:a16="http://schemas.microsoft.com/office/drawing/2014/main" id="{445C8385-7256-554A-0647-ABE8C7C71CBC}"/>
                </a:ext>
              </a:extLst>
            </p:cNvPr>
            <p:cNvGrpSpPr/>
            <p:nvPr/>
          </p:nvGrpSpPr>
          <p:grpSpPr>
            <a:xfrm>
              <a:off x="10518545" y="3157518"/>
              <a:ext cx="966905" cy="1042988"/>
              <a:chOff x="7877175" y="1187450"/>
              <a:chExt cx="966905" cy="1042988"/>
            </a:xfrm>
          </p:grpSpPr>
          <p:grpSp>
            <p:nvGrpSpPr>
              <p:cNvPr id="76" name="Group 81">
                <a:extLst>
                  <a:ext uri="{FF2B5EF4-FFF2-40B4-BE49-F238E27FC236}">
                    <a16:creationId xmlns:a16="http://schemas.microsoft.com/office/drawing/2014/main" id="{7F32706C-BA5B-8324-B278-197722E99F6D}"/>
                  </a:ext>
                </a:extLst>
              </p:cNvPr>
              <p:cNvGrpSpPr/>
              <p:nvPr/>
            </p:nvGrpSpPr>
            <p:grpSpPr>
              <a:xfrm>
                <a:off x="7877175" y="1187450"/>
                <a:ext cx="765175" cy="976313"/>
                <a:chOff x="7877175" y="1187450"/>
                <a:chExt cx="765175" cy="976313"/>
              </a:xfrm>
            </p:grpSpPr>
            <p:grpSp>
              <p:nvGrpSpPr>
                <p:cNvPr id="78" name="Group 303">
                  <a:extLst>
                    <a:ext uri="{FF2B5EF4-FFF2-40B4-BE49-F238E27FC236}">
                      <a16:creationId xmlns:a16="http://schemas.microsoft.com/office/drawing/2014/main" id="{9980E123-31FB-3385-DEB3-FC584B4E2B02}"/>
                    </a:ext>
                  </a:extLst>
                </p:cNvPr>
                <p:cNvGrpSpPr>
                  <a:grpSpLocks/>
                </p:cNvGrpSpPr>
                <p:nvPr/>
              </p:nvGrpSpPr>
              <p:grpSpPr bwMode="auto">
                <a:xfrm>
                  <a:off x="7877175" y="1187450"/>
                  <a:ext cx="765175" cy="976313"/>
                  <a:chOff x="3930" y="932"/>
                  <a:chExt cx="642" cy="791"/>
                </a:xfrm>
              </p:grpSpPr>
              <p:graphicFrame>
                <p:nvGraphicFramePr>
                  <p:cNvPr id="80" name="Object 304">
                    <a:extLst>
                      <a:ext uri="{FF2B5EF4-FFF2-40B4-BE49-F238E27FC236}">
                        <a16:creationId xmlns:a16="http://schemas.microsoft.com/office/drawing/2014/main" id="{9E33FBEC-7F9A-5156-A9FD-DAAC7CA49BF9}"/>
                      </a:ext>
                    </a:extLst>
                  </p:cNvPr>
                  <p:cNvGraphicFramePr>
                    <a:graphicFrameLocks noChangeAspect="1"/>
                  </p:cNvGraphicFramePr>
                  <p:nvPr/>
                </p:nvGraphicFramePr>
                <p:xfrm>
                  <a:off x="3930" y="932"/>
                  <a:ext cx="642" cy="791"/>
                </p:xfrm>
                <a:graphic>
                  <a:graphicData uri="http://schemas.openxmlformats.org/presentationml/2006/ole">
                    <mc:AlternateContent xmlns:mc="http://schemas.openxmlformats.org/markup-compatibility/2006">
                      <mc:Choice xmlns:v="urn:schemas-microsoft-com:vml" Requires="v">
                        <p:oleObj name="Visio" r:id="rId8" imgW="1018438" imgH="1255874" progId="Visio.Drawing.11">
                          <p:embed/>
                        </p:oleObj>
                      </mc:Choice>
                      <mc:Fallback>
                        <p:oleObj name="Visio" r:id="rId8" imgW="1018438" imgH="1255874" progId="Visio.Drawing.11">
                          <p:embed/>
                          <p:pic>
                            <p:nvPicPr>
                              <p:cNvPr id="80" name="Object 304">
                                <a:extLst>
                                  <a:ext uri="{FF2B5EF4-FFF2-40B4-BE49-F238E27FC236}">
                                    <a16:creationId xmlns:a16="http://schemas.microsoft.com/office/drawing/2014/main" id="{9E33FBEC-7F9A-5156-A9FD-DAAC7CA49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0" y="932"/>
                                <a:ext cx="642"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 name="Picture 305" descr="vs_fairchild_television_010506">
                    <a:extLst>
                      <a:ext uri="{FF2B5EF4-FFF2-40B4-BE49-F238E27FC236}">
                        <a16:creationId xmlns:a16="http://schemas.microsoft.com/office/drawing/2014/main" id="{E727EA08-B64E-D2C8-EA98-C79C6C9323F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00" y="1238"/>
                    <a:ext cx="502" cy="395"/>
                  </a:xfrm>
                  <a:prstGeom prst="rect">
                    <a:avLst/>
                  </a:prstGeom>
                  <a:noFill/>
                  <a:ln w="9525">
                    <a:noFill/>
                    <a:miter lim="800000"/>
                    <a:headEnd/>
                    <a:tailEnd/>
                  </a:ln>
                </p:spPr>
              </p:pic>
            </p:grpSp>
            <p:sp>
              <p:nvSpPr>
                <p:cNvPr id="79" name="Rectangle 349">
                  <a:extLst>
                    <a:ext uri="{FF2B5EF4-FFF2-40B4-BE49-F238E27FC236}">
                      <a16:creationId xmlns:a16="http://schemas.microsoft.com/office/drawing/2014/main" id="{648E732E-AF5D-45E9-86ED-9FD7F7392280}"/>
                    </a:ext>
                  </a:extLst>
                </p:cNvPr>
                <p:cNvSpPr>
                  <a:spLocks noChangeArrowheads="1"/>
                </p:cNvSpPr>
                <p:nvPr/>
              </p:nvSpPr>
              <p:spPr bwMode="auto">
                <a:xfrm>
                  <a:off x="7958138" y="1955800"/>
                  <a:ext cx="584200" cy="79375"/>
                </a:xfrm>
                <a:prstGeom prst="rect">
                  <a:avLst/>
                </a:prstGeom>
                <a:solidFill>
                  <a:srgbClr val="FF0000"/>
                </a:solidFill>
                <a:ln w="9525" algn="ctr">
                  <a:noFill/>
                  <a:round/>
                  <a:headEnd/>
                  <a:tailEnd type="triangle" w="med" len="med"/>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a:ln>
                        <a:noFill/>
                      </a:ln>
                      <a:solidFill>
                        <a:srgbClr val="000000"/>
                      </a:solidFill>
                      <a:effectLst/>
                      <a:uLnTx/>
                      <a:uFillTx/>
                      <a:latin typeface="Arial" charset="0"/>
                      <a:ea typeface="Arial Unicode MS" pitchFamily="34" charset="-128"/>
                      <a:cs typeface="Arial Unicode MS" pitchFamily="34" charset="-128"/>
                    </a:rPr>
                    <a:t>Emergency</a:t>
                  </a:r>
                </a:p>
              </p:txBody>
            </p:sp>
          </p:grpSp>
          <p:pic>
            <p:nvPicPr>
              <p:cNvPr id="77" name="Picture 306">
                <a:extLst>
                  <a:ext uri="{FF2B5EF4-FFF2-40B4-BE49-F238E27FC236}">
                    <a16:creationId xmlns:a16="http://schemas.microsoft.com/office/drawing/2014/main" id="{47545F1C-9900-83FA-00AC-4955E8BE1F6A}"/>
                  </a:ext>
                </a:extLst>
              </p:cNvPr>
              <p:cNvPicPr>
                <a:picLocks noChangeAspect="1" noChangeArrowheads="1"/>
              </p:cNvPicPr>
              <p:nvPr/>
            </p:nvPicPr>
            <p:blipFill>
              <a:blip r:embed="rId11" cstate="print"/>
              <a:srcRect/>
              <a:stretch>
                <a:fillRect/>
              </a:stretch>
            </p:blipFill>
            <p:spPr bwMode="auto">
              <a:xfrm>
                <a:off x="8424980" y="1905000"/>
                <a:ext cx="419100" cy="325438"/>
              </a:xfrm>
              <a:prstGeom prst="rect">
                <a:avLst/>
              </a:prstGeom>
              <a:noFill/>
              <a:ln w="9525">
                <a:noFill/>
                <a:miter lim="800000"/>
                <a:headEnd/>
                <a:tailEnd/>
              </a:ln>
            </p:spPr>
          </p:pic>
        </p:grpSp>
        <p:pic>
          <p:nvPicPr>
            <p:cNvPr id="75" name="Picture 74" descr="800px-Eas_new_svg.png">
              <a:extLst>
                <a:ext uri="{FF2B5EF4-FFF2-40B4-BE49-F238E27FC236}">
                  <a16:creationId xmlns:a16="http://schemas.microsoft.com/office/drawing/2014/main" id="{AA108779-D275-D67C-013B-B70688E905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352069" y="3426724"/>
              <a:ext cx="847963" cy="453660"/>
            </a:xfrm>
            <a:prstGeom prst="rect">
              <a:avLst/>
            </a:prstGeom>
          </p:spPr>
        </p:pic>
      </p:grpSp>
      <p:sp>
        <p:nvSpPr>
          <p:cNvPr id="61" name="Rectangle 28">
            <a:extLst>
              <a:ext uri="{FF2B5EF4-FFF2-40B4-BE49-F238E27FC236}">
                <a16:creationId xmlns:a16="http://schemas.microsoft.com/office/drawing/2014/main" id="{82F69AE8-ABD9-5052-1251-A764A270AFC1}"/>
              </a:ext>
            </a:extLst>
          </p:cNvPr>
          <p:cNvSpPr>
            <a:spLocks noChangeArrowheads="1"/>
          </p:cNvSpPr>
          <p:nvPr/>
        </p:nvSpPr>
        <p:spPr bwMode="auto">
          <a:xfrm>
            <a:off x="7655184" y="3287021"/>
            <a:ext cx="21947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Wireless Providers participate in accordance with regulations</a:t>
            </a:r>
          </a:p>
        </p:txBody>
      </p:sp>
      <p:grpSp>
        <p:nvGrpSpPr>
          <p:cNvPr id="6" name="Group 5" descr="Graphic of cell phone depicting Wireless Emergency Alerts">
            <a:extLst>
              <a:ext uri="{FF2B5EF4-FFF2-40B4-BE49-F238E27FC236}">
                <a16:creationId xmlns:a16="http://schemas.microsoft.com/office/drawing/2014/main" id="{258AB6AA-CE99-E894-72FD-5303AC6FDA3B}"/>
              </a:ext>
            </a:extLst>
          </p:cNvPr>
          <p:cNvGrpSpPr/>
          <p:nvPr/>
        </p:nvGrpSpPr>
        <p:grpSpPr>
          <a:xfrm>
            <a:off x="10163610" y="3035726"/>
            <a:ext cx="1833637" cy="1080962"/>
            <a:chOff x="10163610" y="3035726"/>
            <a:chExt cx="1833637" cy="1080962"/>
          </a:xfrm>
        </p:grpSpPr>
        <p:grpSp>
          <p:nvGrpSpPr>
            <p:cNvPr id="70" name="Group 69">
              <a:extLst>
                <a:ext uri="{FF2B5EF4-FFF2-40B4-BE49-F238E27FC236}">
                  <a16:creationId xmlns:a16="http://schemas.microsoft.com/office/drawing/2014/main" id="{65B8E2EA-E807-DF81-813C-845A502CD90B}"/>
                </a:ext>
              </a:extLst>
            </p:cNvPr>
            <p:cNvGrpSpPr/>
            <p:nvPr/>
          </p:nvGrpSpPr>
          <p:grpSpPr>
            <a:xfrm>
              <a:off x="11200414" y="3196285"/>
              <a:ext cx="796833" cy="704741"/>
              <a:chOff x="10669541" y="4176707"/>
              <a:chExt cx="796833" cy="704741"/>
            </a:xfrm>
          </p:grpSpPr>
          <p:pic>
            <p:nvPicPr>
              <p:cNvPr id="71" name="Picture 70">
                <a:extLst>
                  <a:ext uri="{FF2B5EF4-FFF2-40B4-BE49-F238E27FC236}">
                    <a16:creationId xmlns:a16="http://schemas.microsoft.com/office/drawing/2014/main" id="{3BE17F28-9849-8154-3D81-5D7121F27C8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96832" y="4176707"/>
                <a:ext cx="469827" cy="704741"/>
              </a:xfrm>
              <a:prstGeom prst="rect">
                <a:avLst/>
              </a:prstGeom>
            </p:spPr>
          </p:pic>
          <p:pic>
            <p:nvPicPr>
              <p:cNvPr id="72" name="Picture 71">
                <a:extLst>
                  <a:ext uri="{FF2B5EF4-FFF2-40B4-BE49-F238E27FC236}">
                    <a16:creationId xmlns:a16="http://schemas.microsoft.com/office/drawing/2014/main" id="{C26B0D10-6602-34AB-BECE-276627B844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69541" y="4407466"/>
                <a:ext cx="796833" cy="349297"/>
              </a:xfrm>
              <a:prstGeom prst="rect">
                <a:avLst/>
              </a:prstGeom>
            </p:spPr>
          </p:pic>
        </p:grpSp>
        <p:pic>
          <p:nvPicPr>
            <p:cNvPr id="89" name="Picture 88">
              <a:extLst>
                <a:ext uri="{FF2B5EF4-FFF2-40B4-BE49-F238E27FC236}">
                  <a16:creationId xmlns:a16="http://schemas.microsoft.com/office/drawing/2014/main" id="{CAA634B1-2E40-6719-EF80-BC8B5C54E47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163610" y="3035726"/>
              <a:ext cx="796832" cy="1080962"/>
            </a:xfrm>
            <a:prstGeom prst="roundRect">
              <a:avLst>
                <a:gd name="adj" fmla="val 16667"/>
              </a:avLst>
            </a:prstGeom>
            <a:ln>
              <a:noFill/>
            </a:ln>
            <a:effectLst>
              <a:outerShdw blurRad="76200" dist="38100" dir="7800000" algn="tl" rotWithShape="0">
                <a:srgbClr val="000000">
                  <a:alpha val="40000"/>
                </a:srgbClr>
              </a:outerShdw>
              <a:reflection stA="99000" endPos="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82" name="Rectangle 28">
            <a:extLst>
              <a:ext uri="{FF2B5EF4-FFF2-40B4-BE49-F238E27FC236}">
                <a16:creationId xmlns:a16="http://schemas.microsoft.com/office/drawing/2014/main" id="{DE7AAD07-C5B2-705B-309E-68D979E3C753}"/>
              </a:ext>
            </a:extLst>
          </p:cNvPr>
          <p:cNvSpPr>
            <a:spLocks noChangeArrowheads="1"/>
          </p:cNvSpPr>
          <p:nvPr/>
        </p:nvSpPr>
        <p:spPr bwMode="auto">
          <a:xfrm>
            <a:off x="7570527" y="4493529"/>
            <a:ext cx="23307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NOAA Weather Radio transmitters</a:t>
            </a:r>
            <a:endParaRPr kumimoji="0" lang="en-US" altLang="en-US" sz="1050" b="0" i="1"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endParaRPr>
          </a:p>
        </p:txBody>
      </p:sp>
      <p:grpSp>
        <p:nvGrpSpPr>
          <p:cNvPr id="67" name="Group 66" descr="graphic of a radio depicting the NOAA Weather Radio Network">
            <a:extLst>
              <a:ext uri="{FF2B5EF4-FFF2-40B4-BE49-F238E27FC236}">
                <a16:creationId xmlns:a16="http://schemas.microsoft.com/office/drawing/2014/main" id="{0DABEDA9-29F5-7FD5-1927-F620204D0709}"/>
              </a:ext>
            </a:extLst>
          </p:cNvPr>
          <p:cNvGrpSpPr/>
          <p:nvPr/>
        </p:nvGrpSpPr>
        <p:grpSpPr>
          <a:xfrm>
            <a:off x="10288627" y="4203816"/>
            <a:ext cx="1519789" cy="895003"/>
            <a:chOff x="10880519" y="5028087"/>
            <a:chExt cx="1095990" cy="687758"/>
          </a:xfrm>
        </p:grpSpPr>
        <p:pic>
          <p:nvPicPr>
            <p:cNvPr id="68" name="Picture 333" descr="NOAA Weather Radio All Hazards">
              <a:extLst>
                <a:ext uri="{FF2B5EF4-FFF2-40B4-BE49-F238E27FC236}">
                  <a16:creationId xmlns:a16="http://schemas.microsoft.com/office/drawing/2014/main" id="{24189ECD-31B4-6773-2795-AA293D056756}"/>
                </a:ext>
              </a:extLst>
            </p:cNvPr>
            <p:cNvPicPr>
              <a:picLocks noChangeAspect="1" noChangeArrowheads="1"/>
            </p:cNvPicPr>
            <p:nvPr/>
          </p:nvPicPr>
          <p:blipFill>
            <a:blip r:embed="rId16" cstate="print"/>
            <a:srcRect/>
            <a:stretch>
              <a:fillRect/>
            </a:stretch>
          </p:blipFill>
          <p:spPr bwMode="auto">
            <a:xfrm>
              <a:off x="11288751" y="5028087"/>
              <a:ext cx="687758" cy="687758"/>
            </a:xfrm>
            <a:prstGeom prst="rect">
              <a:avLst/>
            </a:prstGeom>
            <a:noFill/>
            <a:ln w="9525">
              <a:noFill/>
              <a:miter lim="800000"/>
              <a:headEnd/>
              <a:tailEnd/>
            </a:ln>
          </p:spPr>
        </p:pic>
        <p:pic>
          <p:nvPicPr>
            <p:cNvPr id="69" name="Picture 350" descr="http://RSK.imageg.net/graphics/product_images/pRS1C-4048016_rshalt1_t92.jpg">
              <a:extLst>
                <a:ext uri="{FF2B5EF4-FFF2-40B4-BE49-F238E27FC236}">
                  <a16:creationId xmlns:a16="http://schemas.microsoft.com/office/drawing/2014/main" id="{79A1C58E-7254-1572-E1C0-1B476FB52CC3}"/>
                </a:ext>
              </a:extLst>
            </p:cNvPr>
            <p:cNvPicPr>
              <a:picLocks noChangeAspect="1" noChangeArrowheads="1"/>
            </p:cNvPicPr>
            <p:nvPr/>
          </p:nvPicPr>
          <p:blipFill>
            <a:blip r:embed="rId17" cstate="print"/>
            <a:srcRect/>
            <a:stretch>
              <a:fillRect/>
            </a:stretch>
          </p:blipFill>
          <p:spPr bwMode="auto">
            <a:xfrm>
              <a:off x="10880519" y="5187954"/>
              <a:ext cx="407988" cy="407988"/>
            </a:xfrm>
            <a:prstGeom prst="rect">
              <a:avLst/>
            </a:prstGeom>
            <a:noFill/>
            <a:ln w="9525">
              <a:noFill/>
              <a:miter lim="800000"/>
              <a:headEnd/>
              <a:tailEnd/>
            </a:ln>
          </p:spPr>
        </p:pic>
      </p:grpSp>
      <p:sp>
        <p:nvSpPr>
          <p:cNvPr id="62" name="Rectangle 61">
            <a:extLst>
              <a:ext uri="{FF2B5EF4-FFF2-40B4-BE49-F238E27FC236}">
                <a16:creationId xmlns:a16="http://schemas.microsoft.com/office/drawing/2014/main" id="{FD6C9074-A45D-3B1C-13C0-51A75F49AF09}"/>
              </a:ext>
            </a:extLst>
          </p:cNvPr>
          <p:cNvSpPr>
            <a:spLocks noChangeArrowheads="1"/>
          </p:cNvSpPr>
          <p:nvPr/>
        </p:nvSpPr>
        <p:spPr bwMode="auto">
          <a:xfrm>
            <a:off x="7577382" y="5325499"/>
            <a:ext cx="21813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apps, websites, messaging services, voluntarily participating in distributing alerts</a:t>
            </a:r>
          </a:p>
        </p:txBody>
      </p:sp>
      <p:pic>
        <p:nvPicPr>
          <p:cNvPr id="88" name="Picture 2" descr="Graphic depicting digital signage with a public alert and warning.">
            <a:extLst>
              <a:ext uri="{FF2B5EF4-FFF2-40B4-BE49-F238E27FC236}">
                <a16:creationId xmlns:a16="http://schemas.microsoft.com/office/drawing/2014/main" id="{4AFDA55E-D7D3-59E0-3E50-5A8A0A2423E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826316" y="4984675"/>
            <a:ext cx="2150928" cy="11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15404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D26FD-BDEF-E112-3858-40719B1370B1}"/>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3" name="Title 2">
            <a:extLst>
              <a:ext uri="{FF2B5EF4-FFF2-40B4-BE49-F238E27FC236}">
                <a16:creationId xmlns:a16="http://schemas.microsoft.com/office/drawing/2014/main" id="{223BC291-0399-86DA-5AA1-19654D4FBF07}"/>
              </a:ext>
            </a:extLst>
          </p:cNvPr>
          <p:cNvSpPr>
            <a:spLocks noGrp="1"/>
          </p:cNvSpPr>
          <p:nvPr>
            <p:ph type="title"/>
          </p:nvPr>
        </p:nvSpPr>
        <p:spPr/>
        <p:txBody>
          <a:bodyPr/>
          <a:lstStyle/>
          <a:p>
            <a:r>
              <a:rPr lang="en-US"/>
              <a:t>Emergency Alert System (EAS)</a:t>
            </a:r>
          </a:p>
        </p:txBody>
      </p:sp>
      <p:sp>
        <p:nvSpPr>
          <p:cNvPr id="5" name="Rectangle 4">
            <a:extLst>
              <a:ext uri="{FF2B5EF4-FFF2-40B4-BE49-F238E27FC236}">
                <a16:creationId xmlns:a16="http://schemas.microsoft.com/office/drawing/2014/main" id="{4507C902-DF43-FBDD-4DA8-3F9E529847A5}"/>
              </a:ext>
            </a:extLst>
          </p:cNvPr>
          <p:cNvSpPr/>
          <p:nvPr/>
        </p:nvSpPr>
        <p:spPr>
          <a:xfrm>
            <a:off x="738182" y="1426886"/>
            <a:ext cx="10715627" cy="1227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FCC rules require all radio, television, cable, wireline, and satellite providers to participate in the EAS. Participants must maintain EAS equipment able to receive and re-transmit a national alert.  Participants are encouraged to support broadcast of emergency information sent from state and local authorities.</a:t>
            </a:r>
          </a:p>
        </p:txBody>
      </p:sp>
      <p:sp>
        <p:nvSpPr>
          <p:cNvPr id="6" name="Content Placeholder 1">
            <a:extLst>
              <a:ext uri="{FF2B5EF4-FFF2-40B4-BE49-F238E27FC236}">
                <a16:creationId xmlns:a16="http://schemas.microsoft.com/office/drawing/2014/main" id="{05209A20-2614-C96D-E999-DAD50E57B914}"/>
              </a:ext>
            </a:extLst>
          </p:cNvPr>
          <p:cNvSpPr>
            <a:spLocks noGrp="1"/>
          </p:cNvSpPr>
          <p:nvPr>
            <p:ph sz="half" idx="1"/>
          </p:nvPr>
        </p:nvSpPr>
        <p:spPr>
          <a:xfrm>
            <a:off x="738183" y="2674861"/>
            <a:ext cx="10715627" cy="3245422"/>
          </a:xfrm>
        </p:spPr>
        <p:txBody>
          <a:bodyPr>
            <a:noAutofit/>
          </a:bodyPr>
          <a:lstStyle/>
          <a:p>
            <a:pPr>
              <a:lnSpc>
                <a:spcPct val="120000"/>
              </a:lnSpc>
              <a:buClr>
                <a:schemeClr val="tx1"/>
              </a:buClr>
            </a:pPr>
            <a:r>
              <a:rPr lang="en-US" sz="2000"/>
              <a:t>EAS participants must monitor the FEMA IPAWS EAS Feed and other audio sources in accordance with State EAS Plans</a:t>
            </a:r>
          </a:p>
          <a:p>
            <a:pPr lvl="1">
              <a:lnSpc>
                <a:spcPct val="120000"/>
              </a:lnSpc>
              <a:spcBef>
                <a:spcPts val="600"/>
              </a:spcBef>
              <a:buClr>
                <a:schemeClr val="tx1"/>
              </a:buClr>
            </a:pPr>
            <a:r>
              <a:rPr lang="en-US" sz="1800"/>
              <a:t>State Emergency Communications Committees (SECCs) develop the State EAS Plans that describe state and local EAS operations and contain guidelines that define local alerting authorities and EAS participants roles and responsibilities for use and activation of the EAS</a:t>
            </a:r>
          </a:p>
          <a:p>
            <a:pPr>
              <a:lnSpc>
                <a:spcPct val="120000"/>
              </a:lnSpc>
              <a:buClr>
                <a:schemeClr val="tx1"/>
              </a:buClr>
            </a:pPr>
            <a:r>
              <a:rPr lang="en-US" sz="2000"/>
              <a:t>All EAS participants must:</a:t>
            </a:r>
          </a:p>
          <a:p>
            <a:pPr lvl="1">
              <a:lnSpc>
                <a:spcPct val="120000"/>
              </a:lnSpc>
              <a:spcBef>
                <a:spcPts val="0"/>
              </a:spcBef>
              <a:buClr>
                <a:schemeClr val="tx1"/>
              </a:buClr>
            </a:pPr>
            <a:r>
              <a:rPr lang="en-US" sz="1800"/>
              <a:t>Immediately broadcast a national emergency message</a:t>
            </a:r>
          </a:p>
          <a:p>
            <a:pPr lvl="1">
              <a:lnSpc>
                <a:spcPct val="120000"/>
              </a:lnSpc>
              <a:spcBef>
                <a:spcPts val="0"/>
              </a:spcBef>
              <a:buClr>
                <a:schemeClr val="tx1"/>
              </a:buClr>
            </a:pPr>
            <a:r>
              <a:rPr lang="en-US" sz="1800"/>
              <a:t>Receive and broadcast state initiated monthly EAS tests</a:t>
            </a:r>
          </a:p>
          <a:p>
            <a:pPr lvl="1">
              <a:lnSpc>
                <a:spcPct val="120000"/>
              </a:lnSpc>
              <a:spcBef>
                <a:spcPts val="0"/>
              </a:spcBef>
              <a:buClr>
                <a:schemeClr val="tx1"/>
              </a:buClr>
            </a:pPr>
            <a:r>
              <a:rPr lang="en-US" sz="1800"/>
              <a:t>Initiate EAS Required Weekly Test</a:t>
            </a:r>
          </a:p>
        </p:txBody>
      </p:sp>
      <p:sp>
        <p:nvSpPr>
          <p:cNvPr id="4" name="Slide Number Placeholder 3">
            <a:extLst>
              <a:ext uri="{FF2B5EF4-FFF2-40B4-BE49-F238E27FC236}">
                <a16:creationId xmlns:a16="http://schemas.microsoft.com/office/drawing/2014/main" id="{FA98E611-EBB4-F9A3-83CF-7617FFD51C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016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B0FC6-2373-F81E-D57C-602DC0E103E7}"/>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3" name="Title 2">
            <a:extLst>
              <a:ext uri="{FF2B5EF4-FFF2-40B4-BE49-F238E27FC236}">
                <a16:creationId xmlns:a16="http://schemas.microsoft.com/office/drawing/2014/main" id="{2DF6BD84-E76B-8496-45B1-4D618EE0BD7A}"/>
              </a:ext>
            </a:extLst>
          </p:cNvPr>
          <p:cNvSpPr>
            <a:spLocks noGrp="1"/>
          </p:cNvSpPr>
          <p:nvPr>
            <p:ph type="title"/>
          </p:nvPr>
        </p:nvSpPr>
        <p:spPr/>
        <p:txBody>
          <a:bodyPr/>
          <a:lstStyle/>
          <a:p>
            <a:r>
              <a:rPr lang="en-US"/>
              <a:t>Emergency Alert System (EAS)</a:t>
            </a:r>
          </a:p>
        </p:txBody>
      </p:sp>
      <p:sp>
        <p:nvSpPr>
          <p:cNvPr id="5" name="Rectangle 4">
            <a:extLst>
              <a:ext uri="{FF2B5EF4-FFF2-40B4-BE49-F238E27FC236}">
                <a16:creationId xmlns:a16="http://schemas.microsoft.com/office/drawing/2014/main" id="{14349F94-16DA-8FD9-E1B5-252EDF42C3F3}"/>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EAS participants must monitor IPAWS and other sources in accordance with State EAS Plans for emergency alert messages applicable to their audience.</a:t>
            </a:r>
          </a:p>
        </p:txBody>
      </p:sp>
      <p:sp>
        <p:nvSpPr>
          <p:cNvPr id="6" name="Content Placeholder 1">
            <a:extLst>
              <a:ext uri="{FF2B5EF4-FFF2-40B4-BE49-F238E27FC236}">
                <a16:creationId xmlns:a16="http://schemas.microsoft.com/office/drawing/2014/main" id="{9FBE558D-CD59-35D3-9C43-2BAEA3E3B8CB}"/>
              </a:ext>
            </a:extLst>
          </p:cNvPr>
          <p:cNvSpPr>
            <a:spLocks noGrp="1"/>
          </p:cNvSpPr>
          <p:nvPr>
            <p:ph sz="half" idx="1"/>
          </p:nvPr>
        </p:nvSpPr>
        <p:spPr>
          <a:xfrm>
            <a:off x="747998" y="2050495"/>
            <a:ext cx="5780018" cy="3855563"/>
          </a:xfrm>
        </p:spPr>
        <p:txBody>
          <a:bodyPr>
            <a:noAutofit/>
          </a:bodyPr>
          <a:lstStyle/>
          <a:p>
            <a:pPr>
              <a:lnSpc>
                <a:spcPct val="100000"/>
              </a:lnSpc>
              <a:buClr>
                <a:schemeClr val="tx1"/>
              </a:buClr>
            </a:pPr>
            <a:r>
              <a:rPr lang="en-US" sz="1800"/>
              <a:t>State Emergency Communications Committees (SECCs) develop the State EAS Plans that describe state and local EAS operations and contain guidelines that define local alerting authorities and EAS participants roles and responsibilities for use and activation of the EAS</a:t>
            </a:r>
          </a:p>
          <a:p>
            <a:pPr>
              <a:lnSpc>
                <a:spcPct val="100000"/>
              </a:lnSpc>
              <a:buClr>
                <a:schemeClr val="tx1"/>
              </a:buClr>
            </a:pPr>
            <a:r>
              <a:rPr lang="en-US" sz="1800"/>
              <a:t>State plans identify monitoring assignments for each EAS participant in a state</a:t>
            </a:r>
          </a:p>
          <a:p>
            <a:pPr>
              <a:lnSpc>
                <a:spcPct val="100000"/>
              </a:lnSpc>
              <a:buClr>
                <a:schemeClr val="tx1"/>
              </a:buClr>
            </a:pPr>
            <a:r>
              <a:rPr lang="en-US" sz="1800"/>
              <a:t>State plans identify how a national emergency message will be disseminated to all stations if the IPAWS is not available to disseminate emergency alerts</a:t>
            </a:r>
          </a:p>
        </p:txBody>
      </p:sp>
      <p:sp>
        <p:nvSpPr>
          <p:cNvPr id="7" name="Rectangle 6">
            <a:extLst>
              <a:ext uri="{FF2B5EF4-FFF2-40B4-BE49-F238E27FC236}">
                <a16:creationId xmlns:a16="http://schemas.microsoft.com/office/drawing/2014/main" id="{08394C31-3053-490F-B42B-8F4D73E028D6}"/>
              </a:ext>
            </a:extLst>
          </p:cNvPr>
          <p:cNvSpPr/>
          <p:nvPr/>
        </p:nvSpPr>
        <p:spPr>
          <a:xfrm>
            <a:off x="6579659" y="2164244"/>
            <a:ext cx="4874150" cy="4483046"/>
          </a:xfrm>
          <a:prstGeom prst="rect">
            <a:avLst/>
          </a:prstGeom>
          <a:solidFill>
            <a:srgbClr val="CFD9EA"/>
          </a:solidFill>
          <a:ln w="19050" cap="flat" cmpd="sng" algn="ctr">
            <a:noFill/>
            <a:prstDash val="lgDash"/>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FEMA maintains the National Public Warning System (NPWS) – a network of selected radio stations that also perform as Primary Entry Point (PEP) Stations for dissemination of a national emergency message.</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PEP station transmitter facilities are enhanced to be highly resilient in all hazard scenarios and expected to be on the air ready to broadcast a national emergency message at all times</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In the event of disruption to the IPAWS, the NPWS serves as an independent and resilient source to initiate broadcast of a national warning or emergency message</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77 PEP stations provide direct coverage for 90% of the US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8" name="Slide Number Placeholder 5">
            <a:extLst>
              <a:ext uri="{FF2B5EF4-FFF2-40B4-BE49-F238E27FC236}">
                <a16:creationId xmlns:a16="http://schemas.microsoft.com/office/drawing/2014/main" id="{64D0A30D-8436-D4F9-CC59-78D74BBAF0C2}"/>
              </a:ext>
            </a:extLst>
          </p:cNvPr>
          <p:cNvSpPr txBox="1">
            <a:spLocks/>
          </p:cNvSpPr>
          <p:nvPr/>
        </p:nvSpPr>
        <p:spPr>
          <a:xfrm>
            <a:off x="11191187" y="6492875"/>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BF32ECF2-14F9-CCC6-120C-FE4CC54B3D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5320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BE553-10EA-B835-0A6D-9817DB6F619F}"/>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Alerting Authorities</a:t>
            </a:r>
          </a:p>
        </p:txBody>
      </p:sp>
      <p:graphicFrame>
        <p:nvGraphicFramePr>
          <p:cNvPr id="13" name="Table 13" descr="1,836 Total IPAWS Alerting Authorities sending an average of 21,965 alerts per month. 1,712 Local Alerting Authorities. 86 State-Wide, 21 Military, 4 Territory, 11 Tribal, and 3 Federal.">
            <a:extLst>
              <a:ext uri="{FF2B5EF4-FFF2-40B4-BE49-F238E27FC236}">
                <a16:creationId xmlns:a16="http://schemas.microsoft.com/office/drawing/2014/main" id="{3A4D5245-A8BC-3F26-A1F1-CDBB33D1EB5A}"/>
              </a:ext>
            </a:extLst>
          </p:cNvPr>
          <p:cNvGraphicFramePr>
            <a:graphicFrameLocks noGrp="1"/>
          </p:cNvGraphicFramePr>
          <p:nvPr/>
        </p:nvGraphicFramePr>
        <p:xfrm>
          <a:off x="738189" y="1438091"/>
          <a:ext cx="2126860" cy="3688080"/>
        </p:xfrm>
        <a:graphic>
          <a:graphicData uri="http://schemas.openxmlformats.org/drawingml/2006/table">
            <a:tbl>
              <a:tblPr firstRow="1" bandRow="1">
                <a:tableStyleId>{5940675A-B579-460E-94D1-54222C63F5DA}</a:tableStyleId>
              </a:tblPr>
              <a:tblGrid>
                <a:gridCol w="2126860">
                  <a:extLst>
                    <a:ext uri="{9D8B030D-6E8A-4147-A177-3AD203B41FA5}">
                      <a16:colId xmlns:a16="http://schemas.microsoft.com/office/drawing/2014/main" val="1338636533"/>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u="none" strike="noStrike" kern="1200">
                          <a:solidFill>
                            <a:srgbClr val="000000"/>
                          </a:solidFill>
                          <a:effectLst/>
                          <a:latin typeface="+mn-lt"/>
                        </a:rPr>
                        <a:t>1,836 Total</a:t>
                      </a:r>
                      <a:r>
                        <a:rPr lang="en-US" sz="1800" b="1" u="none" strike="noStrike" kern="1200" baseline="0">
                          <a:solidFill>
                            <a:srgbClr val="000000"/>
                          </a:solidFill>
                          <a:effectLst/>
                          <a:latin typeface="+mn-lt"/>
                        </a:rPr>
                        <a:t> IPAWS </a:t>
                      </a:r>
                      <a:r>
                        <a:rPr lang="en-US" sz="1800" b="1" u="none" strike="noStrike" kern="1200">
                          <a:solidFill>
                            <a:srgbClr val="000000"/>
                          </a:solidFill>
                          <a:effectLst/>
                          <a:latin typeface="+mn-lt"/>
                        </a:rPr>
                        <a:t>Alerting</a:t>
                      </a:r>
                      <a:r>
                        <a:rPr lang="en-US" sz="1800" b="1" u="none" strike="noStrike" kern="1200" baseline="0">
                          <a:solidFill>
                            <a:srgbClr val="000000"/>
                          </a:solidFill>
                          <a:effectLst/>
                          <a:latin typeface="+mn-lt"/>
                        </a:rPr>
                        <a:t> Authorities sending an average of 21,965 per month</a:t>
                      </a:r>
                      <a:endParaRPr lang="en-US" sz="1800" b="1" i="0" u="none" strike="noStrike" kern="1200">
                        <a:solidFill>
                          <a:srgbClr val="000000"/>
                        </a:solidFill>
                        <a:effectLst/>
                        <a:latin typeface="+mn-lt"/>
                        <a:ea typeface="+mn-ea"/>
                        <a:cs typeface="+mn-cs"/>
                      </a:endParaRPr>
                    </a:p>
                  </a:txBody>
                  <a:tcPr/>
                </a:tc>
                <a:extLst>
                  <a:ext uri="{0D108BD9-81ED-4DB2-BD59-A6C34878D82A}">
                    <a16:rowId xmlns:a16="http://schemas.microsoft.com/office/drawing/2014/main" val="70035786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u="none" strike="noStrike">
                          <a:solidFill>
                            <a:srgbClr val="000000"/>
                          </a:solidFill>
                          <a:effectLst/>
                          <a:latin typeface="+mn-lt"/>
                        </a:rPr>
                        <a:t>1,712 Local </a:t>
                      </a:r>
                    </a:p>
                  </a:txBody>
                  <a:tcPr/>
                </a:tc>
                <a:extLst>
                  <a:ext uri="{0D108BD9-81ED-4DB2-BD59-A6C34878D82A}">
                    <a16:rowId xmlns:a16="http://schemas.microsoft.com/office/drawing/2014/main" val="194529994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u="none" strike="noStrike">
                          <a:solidFill>
                            <a:srgbClr val="000000"/>
                          </a:solidFill>
                          <a:effectLst/>
                          <a:latin typeface="+mn-lt"/>
                        </a:rPr>
                        <a:t>86 State-wide</a:t>
                      </a:r>
                      <a:endParaRPr lang="en-US" sz="1800" b="0" i="0" u="none" strike="noStrike">
                        <a:solidFill>
                          <a:srgbClr val="000000"/>
                        </a:solidFill>
                        <a:effectLst/>
                        <a:latin typeface="+mn-lt"/>
                      </a:endParaRPr>
                    </a:p>
                  </a:txBody>
                  <a:tcPr/>
                </a:tc>
                <a:extLst>
                  <a:ext uri="{0D108BD9-81ED-4DB2-BD59-A6C34878D82A}">
                    <a16:rowId xmlns:a16="http://schemas.microsoft.com/office/drawing/2014/main" val="399199068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21 Military</a:t>
                      </a:r>
                    </a:p>
                  </a:txBody>
                  <a:tcPr/>
                </a:tc>
                <a:extLst>
                  <a:ext uri="{0D108BD9-81ED-4DB2-BD59-A6C34878D82A}">
                    <a16:rowId xmlns:a16="http://schemas.microsoft.com/office/drawing/2014/main" val="207241059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4 Territory</a:t>
                      </a:r>
                    </a:p>
                  </a:txBody>
                  <a:tcPr/>
                </a:tc>
                <a:extLst>
                  <a:ext uri="{0D108BD9-81ED-4DB2-BD59-A6C34878D82A}">
                    <a16:rowId xmlns:a16="http://schemas.microsoft.com/office/drawing/2014/main" val="376578107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11 Tribal</a:t>
                      </a:r>
                    </a:p>
                  </a:txBody>
                  <a:tcPr/>
                </a:tc>
                <a:extLst>
                  <a:ext uri="{0D108BD9-81ED-4DB2-BD59-A6C34878D82A}">
                    <a16:rowId xmlns:a16="http://schemas.microsoft.com/office/drawing/2014/main" val="213655822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3 Federal</a:t>
                      </a:r>
                    </a:p>
                  </a:txBody>
                  <a:tcPr/>
                </a:tc>
                <a:extLst>
                  <a:ext uri="{0D108BD9-81ED-4DB2-BD59-A6C34878D82A}">
                    <a16:rowId xmlns:a16="http://schemas.microsoft.com/office/drawing/2014/main" val="1164569717"/>
                  </a:ext>
                </a:extLst>
              </a:tr>
            </a:tbl>
          </a:graphicData>
        </a:graphic>
      </p:graphicFrame>
      <p:pic>
        <p:nvPicPr>
          <p:cNvPr id="6" name="Picture 5" descr="Map of United States showing IPAWS adoption by County as of October 2023">
            <a:extLst>
              <a:ext uri="{FF2B5EF4-FFF2-40B4-BE49-F238E27FC236}">
                <a16:creationId xmlns:a16="http://schemas.microsoft.com/office/drawing/2014/main" id="{E154F277-1895-2FBF-20A8-051B3EBC00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0375" y="1552192"/>
            <a:ext cx="4261104" cy="3291840"/>
          </a:xfrm>
          <a:prstGeom prst="rect">
            <a:avLst/>
          </a:prstGeom>
        </p:spPr>
      </p:pic>
      <p:pic>
        <p:nvPicPr>
          <p:cNvPr id="12" name="Picture 11" descr="Map of United States showing IPAWS Tribal Nation adoption by county as of August 2023">
            <a:extLst>
              <a:ext uri="{FF2B5EF4-FFF2-40B4-BE49-F238E27FC236}">
                <a16:creationId xmlns:a16="http://schemas.microsoft.com/office/drawing/2014/main" id="{8489DF9D-49F0-1877-1E23-344FD16BA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6806" y="1575052"/>
            <a:ext cx="4197005" cy="3246120"/>
          </a:xfrm>
          <a:prstGeom prst="rect">
            <a:avLst/>
          </a:prstGeom>
        </p:spPr>
      </p:pic>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2902331" y="4968879"/>
            <a:ext cx="9084204" cy="627599"/>
          </a:xfrm>
        </p:spPr>
        <p:txBody>
          <a:bodyPr>
            <a:noAutofit/>
          </a:bodyPr>
          <a:lstStyle/>
          <a:p>
            <a:pPr marL="0" indent="0" algn="ctr">
              <a:lnSpc>
                <a:spcPct val="100000"/>
              </a:lnSpc>
              <a:spcBef>
                <a:spcPts val="0"/>
              </a:spcBef>
              <a:buNone/>
            </a:pPr>
            <a:r>
              <a:rPr lang="en-US" sz="1600" b="0" i="0">
                <a:solidFill>
                  <a:srgbClr val="1B1B1B"/>
                </a:solidFill>
                <a:effectLst/>
              </a:rPr>
              <a:t>*All 50 States, Washington DC, Puerto Rico, and the U.S. Virgin Islands have a State level (or equivalent) authorized Alerting Authority.</a:t>
            </a:r>
            <a:endParaRPr lang="en-US" sz="1600"/>
          </a:p>
          <a:p>
            <a:pPr marL="0" indent="0" algn="ctr">
              <a:buNone/>
            </a:pPr>
            <a:endParaRPr lang="en-US" sz="20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7663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Continuity of Broadcast Operations</a:t>
            </a:r>
          </a:p>
        </p:txBody>
      </p:sp>
      <p:sp>
        <p:nvSpPr>
          <p:cNvPr id="3" name="Rectangle 2">
            <a:extLst>
              <a:ext uri="{FF2B5EF4-FFF2-40B4-BE49-F238E27FC236}">
                <a16:creationId xmlns:a16="http://schemas.microsoft.com/office/drawing/2014/main" id="{97DC6668-9350-6733-D464-35EDBE327D3E}"/>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Though each situation is unique, any station can be better prepared if it plans carefully, puts emergency procedures in place, and practices for all kinds of emergencies.</a:t>
            </a:r>
          </a:p>
        </p:txBody>
      </p:sp>
      <p:sp>
        <p:nvSpPr>
          <p:cNvPr id="11" name="Rectangle 10">
            <a:extLst>
              <a:ext uri="{FF2B5EF4-FFF2-40B4-BE49-F238E27FC236}">
                <a16:creationId xmlns:a16="http://schemas.microsoft.com/office/drawing/2014/main" id="{1BF1E935-3CB1-120F-DFDE-9C0B9C6C2E1B}"/>
              </a:ext>
            </a:extLst>
          </p:cNvPr>
          <p:cNvSpPr/>
          <p:nvPr/>
        </p:nvSpPr>
        <p:spPr>
          <a:xfrm>
            <a:off x="738189" y="2132486"/>
            <a:ext cx="3692845" cy="3627289"/>
          </a:xfrm>
          <a:prstGeom prst="rect">
            <a:avLst/>
          </a:prstGeom>
          <a:solidFill>
            <a:srgbClr val="CFD9EA"/>
          </a:solidFill>
          <a:ln w="19050" cap="flat" cmpd="sng" algn="ctr">
            <a:noFill/>
            <a:prstDash val="lgDash"/>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Broadcast stations </a:t>
            </a:r>
            <a:r>
              <a:rPr kumimoji="0" lang="en-US" sz="1800" b="1" i="1"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can</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provide a resilient and reliable source for emergency information to their community before</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during</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and</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after</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Stations should plan to continue broadcast operations through out the wide spectrum of disaster threat scenarios.</a:t>
            </a:r>
          </a:p>
        </p:txBody>
      </p:sp>
      <p:sp>
        <p:nvSpPr>
          <p:cNvPr id="12" name="Rectangle 11">
            <a:extLst>
              <a:ext uri="{FF2B5EF4-FFF2-40B4-BE49-F238E27FC236}">
                <a16:creationId xmlns:a16="http://schemas.microsoft.com/office/drawing/2014/main" id="{A44D2740-919B-9F35-69A2-41121442D1A7}"/>
              </a:ext>
            </a:extLst>
          </p:cNvPr>
          <p:cNvSpPr/>
          <p:nvPr/>
        </p:nvSpPr>
        <p:spPr>
          <a:xfrm>
            <a:off x="4576568" y="2126024"/>
            <a:ext cx="4113187" cy="3627289"/>
          </a:xfrm>
          <a:prstGeom prst="rect">
            <a:avLst/>
          </a:prstGeom>
          <a:solidFill>
            <a:srgbClr val="CFD9EA"/>
          </a:solidFill>
          <a:ln w="19050" cap="flat" cmpd="sng" algn="ctr">
            <a:noFill/>
            <a:prstDash val="lgDash"/>
            <a:miter lim="800000"/>
          </a:ln>
          <a:effectLst/>
        </p:spPr>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Develop a Continuity of Broadcast Operations (COBO) Plan to be prepared for major disasters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Risk Assessments provide valuable information needed to craft plans to harden physical plants and operations for broadcast continuity </a:t>
            </a:r>
          </a:p>
        </p:txBody>
      </p:sp>
      <p:sp>
        <p:nvSpPr>
          <p:cNvPr id="8" name="Rectangle 7">
            <a:extLst>
              <a:ext uri="{FF2B5EF4-FFF2-40B4-BE49-F238E27FC236}">
                <a16:creationId xmlns:a16="http://schemas.microsoft.com/office/drawing/2014/main" id="{5450BB88-D799-D749-9370-551B1ED9F408}"/>
              </a:ext>
            </a:extLst>
          </p:cNvPr>
          <p:cNvSpPr/>
          <p:nvPr/>
        </p:nvSpPr>
        <p:spPr>
          <a:xfrm>
            <a:off x="8835289" y="2132486"/>
            <a:ext cx="2618522" cy="1606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emergency policies and procedures does your station have in place?</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8553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Public Broadcasters Collaboration with Alerting Authorities </a:t>
            </a:r>
          </a:p>
        </p:txBody>
      </p:sp>
      <p:sp>
        <p:nvSpPr>
          <p:cNvPr id="3" name="Rectangle 2">
            <a:extLst>
              <a:ext uri="{FF2B5EF4-FFF2-40B4-BE49-F238E27FC236}">
                <a16:creationId xmlns:a16="http://schemas.microsoft.com/office/drawing/2014/main" id="{C7B0D470-9FA0-C4F5-6E27-6D9D2A4345DE}"/>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The relationship between Public Broadcasters and Alerting Authorities is essential to effectively communicating alert, warning, and emergency information to the people in your community.</a:t>
            </a:r>
          </a:p>
        </p:txBody>
      </p:sp>
      <p:sp>
        <p:nvSpPr>
          <p:cNvPr id="11" name="Rectangle 10">
            <a:extLst>
              <a:ext uri="{FF2B5EF4-FFF2-40B4-BE49-F238E27FC236}">
                <a16:creationId xmlns:a16="http://schemas.microsoft.com/office/drawing/2014/main" id="{1BF1E935-3CB1-120F-DFDE-9C0B9C6C2E1B}"/>
              </a:ext>
            </a:extLst>
          </p:cNvPr>
          <p:cNvSpPr/>
          <p:nvPr/>
        </p:nvSpPr>
        <p:spPr>
          <a:xfrm>
            <a:off x="738189" y="2132486"/>
            <a:ext cx="3692845" cy="3627289"/>
          </a:xfrm>
          <a:prstGeom prst="rect">
            <a:avLst/>
          </a:prstGeom>
          <a:solidFill>
            <a:srgbClr val="CFD9EA"/>
          </a:solidFill>
          <a:ln w="19050" cap="flat" cmpd="sng" algn="ctr">
            <a:noFill/>
            <a:prstDash val="lg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Radio and television stations provide a resilient capability for local alerting authorities to disseminate emergency alerts, warnings and information to the public before, during and after disasters.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EAS equipment properly configured to retrieve emergency messages from the IPAWS is critical for supporting local alerting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12" name="Rectangle 11">
            <a:extLst>
              <a:ext uri="{FF2B5EF4-FFF2-40B4-BE49-F238E27FC236}">
                <a16:creationId xmlns:a16="http://schemas.microsoft.com/office/drawing/2014/main" id="{A44D2740-919B-9F35-69A2-41121442D1A7}"/>
              </a:ext>
            </a:extLst>
          </p:cNvPr>
          <p:cNvSpPr/>
          <p:nvPr/>
        </p:nvSpPr>
        <p:spPr>
          <a:xfrm>
            <a:off x="4576568" y="2126024"/>
            <a:ext cx="4113187" cy="3627289"/>
          </a:xfrm>
          <a:prstGeom prst="rect">
            <a:avLst/>
          </a:prstGeom>
          <a:solidFill>
            <a:srgbClr val="CFD9EA"/>
          </a:solidFill>
          <a:ln w="19050" cap="flat" cmpd="sng" algn="ctr">
            <a:noFill/>
            <a:prstDash val="lgDash"/>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Tips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Know Your Alerting Authorities and emergency managers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Be familiar with the State EAS Plans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Review you EAS device settings to ensure readiness to retrieve and broadcast emergency messages from local alerting authorities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Encourage local emergency managers in your area to use IPAWS for emergency alerting</a:t>
            </a:r>
          </a:p>
        </p:txBody>
      </p:sp>
      <p:sp>
        <p:nvSpPr>
          <p:cNvPr id="8" name="Rectangle 7">
            <a:extLst>
              <a:ext uri="{FF2B5EF4-FFF2-40B4-BE49-F238E27FC236}">
                <a16:creationId xmlns:a16="http://schemas.microsoft.com/office/drawing/2014/main" id="{5450BB88-D799-D749-9370-551B1ED9F408}"/>
              </a:ext>
            </a:extLst>
          </p:cNvPr>
          <p:cNvSpPr/>
          <p:nvPr/>
        </p:nvSpPr>
        <p:spPr>
          <a:xfrm>
            <a:off x="8835289" y="2191680"/>
            <a:ext cx="2618522" cy="1606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Do you know your State and Local Alerting Authorities?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6723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D3C2A10-8BB9-AD26-BCA2-17044C2B3D39}"/>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Introduction to IPAWS Key Takeaways</a:t>
            </a:r>
            <a:endParaRPr lang="en-US">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F8EE458-2A26-6BC5-4AFA-4744FB1BAA81}"/>
              </a:ext>
            </a:extLst>
          </p:cNvPr>
          <p:cNvSpPr/>
          <p:nvPr/>
        </p:nvSpPr>
        <p:spPr>
          <a:xfrm>
            <a:off x="738189" y="1448333"/>
            <a:ext cx="7446017" cy="3558008"/>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IPAWS is the program responsible for ensuring government authorities can effectively warn the public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IPAWS enables Federal, State, Local, Tribal, and Territorial officials to send geo-targeted emergency messages and lifesaving information to the public through IPAWS connections</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EAS = radio and television broadcasts</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WEA = alerts and warnings sent to cell phones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Local alerts and warnings cannot reach the public without active participation from radio and television broadcasters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The relationship between Public Broadcasters and Local Alerting Authorities is essential to effective emergency alerting</a:t>
            </a:r>
            <a:endParaRPr kumimoji="0" lang="en-US" sz="2000" b="0"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endParaRPr>
          </a:p>
        </p:txBody>
      </p:sp>
      <p:sp>
        <p:nvSpPr>
          <p:cNvPr id="3" name="TextBox 2">
            <a:extLst>
              <a:ext uri="{FF2B5EF4-FFF2-40B4-BE49-F238E27FC236}">
                <a16:creationId xmlns:a16="http://schemas.microsoft.com/office/drawing/2014/main" id="{B05FB93E-5D00-3258-BE05-055646936367}"/>
              </a:ext>
            </a:extLst>
          </p:cNvPr>
          <p:cNvSpPr txBox="1"/>
          <p:nvPr/>
        </p:nvSpPr>
        <p:spPr>
          <a:xfrm>
            <a:off x="1209362" y="5177790"/>
            <a:ext cx="650367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ASK: Share your EAS success stories with the Corporation for Public Broadcasting!</a:t>
            </a:r>
          </a:p>
        </p:txBody>
      </p:sp>
      <p:sp>
        <p:nvSpPr>
          <p:cNvPr id="6" name="Rectangle 5">
            <a:extLst>
              <a:ext uri="{FF2B5EF4-FFF2-40B4-BE49-F238E27FC236}">
                <a16:creationId xmlns:a16="http://schemas.microsoft.com/office/drawing/2014/main" id="{008FFDE8-6C8C-E3E7-CB1E-0066AF3CAF23}"/>
              </a:ext>
            </a:extLst>
          </p:cNvPr>
          <p:cNvSpPr/>
          <p:nvPr/>
        </p:nvSpPr>
        <p:spPr>
          <a:xfrm>
            <a:off x="8481371" y="1448332"/>
            <a:ext cx="2972439" cy="26051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Discussion Questions: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Do you know your State and Local Emergency Managers?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are your public broadcast entities’ policies and procedures for redistributing emergency alerts?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7804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 uri="{C183D7F6-B498-43B3-948B-1728B52AA6E4}">
                <adec:decorative xmlns:adec="http://schemas.microsoft.com/office/drawing/2017/decorative" val="1"/>
              </a:ext>
            </a:extLst>
          </p:cNvPr>
          <p:cNvSpPr/>
          <p:nvPr/>
        </p:nvSpPr>
        <p:spPr>
          <a:xfrm>
            <a:off x="0" y="-30480"/>
            <a:ext cx="12208647" cy="428205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254052-75C4-14FD-26F6-FD39E3B57B5E}"/>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11" name="TextBox 11"/>
          <p:cNvSpPr txBox="1">
            <a:spLocks noGrp="1"/>
          </p:cNvSpPr>
          <p:nvPr>
            <p:ph type="title" idx="4294967295"/>
          </p:nvPr>
        </p:nvSpPr>
        <p:spPr>
          <a:xfrm>
            <a:off x="1661875" y="2061636"/>
            <a:ext cx="5974167" cy="1198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Next Generation Warning System Grant Program Training</a:t>
            </a:r>
          </a:p>
        </p:txBody>
      </p:sp>
      <p:sp>
        <p:nvSpPr>
          <p:cNvPr id="12" name="TextBox 12"/>
          <p:cNvSpPr txBox="1"/>
          <p:nvPr/>
        </p:nvSpPr>
        <p:spPr>
          <a:xfrm>
            <a:off x="6431280" y="4536907"/>
            <a:ext cx="5425576" cy="646652"/>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50" b="0" i="0" u="none" strike="noStrike" kern="1200" cap="none" spc="0" normalizeH="0" baseline="0" noProof="0">
                <a:ln>
                  <a:noFill/>
                </a:ln>
                <a:solidFill>
                  <a:srgbClr val="000000"/>
                </a:solidFill>
                <a:effectLst/>
                <a:uLnTx/>
                <a:uFillTx/>
                <a:latin typeface="TeX Gyre Adventor 2"/>
                <a:ea typeface="+mn-ea"/>
                <a:cs typeface="+mn-cs"/>
              </a:rPr>
              <a:t>Faisal Khan, Executive Director, NGWS</a:t>
            </a:r>
          </a:p>
          <a:p>
            <a:pPr marL="0" marR="0" lvl="0" indent="0" algn="r" defTabSz="609630" rtl="0" eaLnBrk="1" fontAlgn="auto" latinLnBrk="0" hangingPunct="1">
              <a:lnSpc>
                <a:spcPts val="2613"/>
              </a:lnSpc>
              <a:spcBef>
                <a:spcPts val="0"/>
              </a:spcBef>
              <a:spcAft>
                <a:spcPts val="0"/>
              </a:spcAft>
              <a:buClrTx/>
              <a:buSzTx/>
              <a:buFontTx/>
              <a:buNone/>
              <a:tabLst/>
              <a:defRPr/>
            </a:pPr>
            <a:endParaRPr kumimoji="0" lang="en-US" sz="1850"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9" name="Freeform 9" descr="Corporation for Public Broadcasting logo"/>
          <p:cNvSpPr/>
          <p:nvPr/>
        </p:nvSpPr>
        <p:spPr>
          <a:xfrm>
            <a:off x="9144068" y="6223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2" descr="Corporation for Public Broadcasting logo">
            <a:extLst>
              <a:ext uri="{FF2B5EF4-FFF2-40B4-BE49-F238E27FC236}">
                <a16:creationId xmlns:a16="http://schemas.microsoft.com/office/drawing/2014/main" id="{E4170A07-434A-19AD-2F30-0BA576964B1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extLst>
      <p:ext uri="{BB962C8B-B14F-4D97-AF65-F5344CB8AC3E}">
        <p14:creationId xmlns:p14="http://schemas.microsoft.com/office/powerpoint/2010/main" val="72856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5340422" y="0"/>
            <a:ext cx="6851578" cy="1826221"/>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descr="Module 2: Introduction to NGWSGP">
            <a:extLst>
              <a:ext uri="{FF2B5EF4-FFF2-40B4-BE49-F238E27FC236}">
                <a16:creationId xmlns:a16="http://schemas.microsoft.com/office/drawing/2014/main" id="{52A1FB5E-188E-368B-0290-388632A7B770}"/>
              </a:ext>
            </a:extLst>
          </p:cNvPr>
          <p:cNvGrpSpPr/>
          <p:nvPr/>
        </p:nvGrpSpPr>
        <p:grpSpPr>
          <a:xfrm>
            <a:off x="8731409" y="0"/>
            <a:ext cx="3460591" cy="5323389"/>
            <a:chOff x="8731409" y="0"/>
            <a:chExt cx="3460591" cy="5323389"/>
          </a:xfrm>
        </p:grpSpPr>
        <p:grpSp>
          <p:nvGrpSpPr>
            <p:cNvPr id="5" name="Group 5" descr="photo of lit up sign saying &quot;on air&quot;"/>
            <p:cNvGrpSpPr/>
            <p:nvPr/>
          </p:nvGrpSpPr>
          <p:grpSpPr>
            <a:xfrm>
              <a:off x="8731409" y="0"/>
              <a:ext cx="3125447" cy="5323389"/>
              <a:chOff x="0" y="0"/>
              <a:chExt cx="6250894" cy="10646778"/>
            </a:xfrm>
          </p:grpSpPr>
          <p:pic>
            <p:nvPicPr>
              <p:cNvPr id="6" name="Picture 6" descr="Graphic of sign lit up saying &quot;On Air&quot;"/>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6250894" cy="10646778"/>
              </a:xfrm>
              <a:prstGeom prst="rect">
                <a:avLst/>
              </a:prstGeom>
            </p:spPr>
          </p:pic>
        </p:grpSp>
        <p:sp>
          <p:nvSpPr>
            <p:cNvPr id="16" name="Rectangle 15" descr="photo of lit up sign saying &quot;on air&quot;">
              <a:extLst>
                <a:ext uri="{FF2B5EF4-FFF2-40B4-BE49-F238E27FC236}">
                  <a16:creationId xmlns:a16="http://schemas.microsoft.com/office/drawing/2014/main" id="{4CCFC09B-8EC1-93CE-4BF8-724F4A597621}"/>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grpSp>
      <p:sp>
        <p:nvSpPr>
          <p:cNvPr id="14" name="TextBox 1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Objectives</a:t>
            </a:r>
          </a:p>
        </p:txBody>
      </p:sp>
      <p:sp>
        <p:nvSpPr>
          <p:cNvPr id="18" name="TextBox 18"/>
          <p:cNvSpPr txBox="1"/>
          <p:nvPr/>
        </p:nvSpPr>
        <p:spPr>
          <a:xfrm>
            <a:off x="911041" y="1965070"/>
            <a:ext cx="3230232" cy="410625"/>
          </a:xfrm>
          <a:prstGeom prst="rect">
            <a:avLst/>
          </a:prstGeom>
        </p:spPr>
        <p:txBody>
          <a:bodyPr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grant program</a:t>
            </a:r>
          </a:p>
        </p:txBody>
      </p:sp>
      <p:sp>
        <p:nvSpPr>
          <p:cNvPr id="15" name="TextBox 15"/>
          <p:cNvSpPr txBox="1"/>
          <p:nvPr/>
        </p:nvSpPr>
        <p:spPr>
          <a:xfrm>
            <a:off x="877636" y="2865847"/>
            <a:ext cx="4601107" cy="1461939"/>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The program advances FEMA’s goal to promote “an effective system for warning and informing the American public of impending natural and man-made disasters is an essential part of America's emergency preparedness.” </a:t>
            </a:r>
          </a:p>
        </p:txBody>
      </p:sp>
      <p:grpSp>
        <p:nvGrpSpPr>
          <p:cNvPr id="12" name="Group 11" descr="Graphic of siren on pole.">
            <a:extLst>
              <a:ext uri="{FF2B5EF4-FFF2-40B4-BE49-F238E27FC236}">
                <a16:creationId xmlns:a16="http://schemas.microsoft.com/office/drawing/2014/main" id="{8A7B538B-3A42-F64A-C406-03AAABF7F366}"/>
              </a:ext>
            </a:extLst>
          </p:cNvPr>
          <p:cNvGrpSpPr/>
          <p:nvPr/>
        </p:nvGrpSpPr>
        <p:grpSpPr>
          <a:xfrm>
            <a:off x="5732743" y="-1"/>
            <a:ext cx="2744439" cy="3383137"/>
            <a:chOff x="5732743" y="-1"/>
            <a:chExt cx="2744439" cy="3383137"/>
          </a:xfrm>
        </p:grpSpPr>
        <p:sp>
          <p:nvSpPr>
            <p:cNvPr id="3" name="AutoShape 3">
              <a:extLst>
                <a:ext uri="{C183D7F6-B498-43B3-948B-1728B52AA6E4}">
                  <adec:decorative xmlns:adec="http://schemas.microsoft.com/office/drawing/2017/decorative" val="1"/>
                </a:ext>
              </a:extLst>
            </p:cNvPr>
            <p:cNvSpPr/>
            <p:nvPr/>
          </p:nvSpPr>
          <p:spPr>
            <a:xfrm>
              <a:off x="5827993" y="-1"/>
              <a:ext cx="2649189" cy="3383137"/>
            </a:xfrm>
            <a:prstGeom prst="rect">
              <a:avLst/>
            </a:prstGeom>
            <a:solidFill>
              <a:srgbClr val="000000">
                <a:alpha val="21961"/>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descr="photo of a siren on a post. photo of a &quot;on air&quot; sign lit up."/>
            <p:cNvGrpSpPr/>
            <p:nvPr/>
          </p:nvGrpSpPr>
          <p:grpSpPr>
            <a:xfrm>
              <a:off x="5732743" y="0"/>
              <a:ext cx="2649189" cy="3287887"/>
              <a:chOff x="0" y="0"/>
              <a:chExt cx="5298377" cy="6575773"/>
            </a:xfrm>
          </p:grpSpPr>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5298377" cy="6575773"/>
              </a:xfrm>
              <a:prstGeom prst="rect">
                <a:avLst/>
              </a:prstGeom>
            </p:spPr>
          </p:pic>
        </p:grpSp>
      </p:grpSp>
      <p:sp>
        <p:nvSpPr>
          <p:cNvPr id="4" name="AutoShape 4" descr="Graphic of lit up sign saying on air.">
            <a:extLst>
              <a:ext uri="{C183D7F6-B498-43B3-948B-1728B52AA6E4}">
                <adec:decorative xmlns:adec="http://schemas.microsoft.com/office/drawing/2017/decorative" val="0"/>
              </a:ext>
            </a:extLst>
          </p:cNvPr>
          <p:cNvSpPr/>
          <p:nvPr/>
        </p:nvSpPr>
        <p:spPr>
          <a:xfrm>
            <a:off x="8826659" y="0"/>
            <a:ext cx="3125447" cy="5418639"/>
          </a:xfrm>
          <a:prstGeom prst="rect">
            <a:avLst/>
          </a:prstGeom>
          <a:solidFill>
            <a:srgbClr val="000000">
              <a:alpha val="21961"/>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2" descr="Corporation for Public Broadcasting logo">
            <a:extLst>
              <a:ext uri="{FF2B5EF4-FFF2-40B4-BE49-F238E27FC236}">
                <a16:creationId xmlns:a16="http://schemas.microsoft.com/office/drawing/2014/main" id="{9F9B4B74-DFFF-4286-B062-9909106491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descr="footer saying www.cpb.org, Next Generation Warning System Grant Program">
            <a:extLst>
              <a:ext uri="{FF2B5EF4-FFF2-40B4-BE49-F238E27FC236}">
                <a16:creationId xmlns:a16="http://schemas.microsoft.com/office/drawing/2014/main" id="{101644DF-30A4-2BB3-0CE3-4FA2A43A2823}"/>
              </a:ext>
            </a:extLst>
          </p:cNvPr>
          <p:cNvGrpSpPr/>
          <p:nvPr/>
        </p:nvGrpSpPr>
        <p:grpSpPr>
          <a:xfrm>
            <a:off x="1" y="6167636"/>
            <a:ext cx="12192000" cy="533399"/>
            <a:chOff x="1" y="6167636"/>
            <a:chExt cx="12192000" cy="533399"/>
          </a:xfrm>
        </p:grpSpPr>
        <p:sp>
          <p:nvSpPr>
            <p:cNvPr id="24" name="AutoShape 6">
              <a:extLst>
                <a:ext uri="{FF2B5EF4-FFF2-40B4-BE49-F238E27FC236}">
                  <a16:creationId xmlns:a16="http://schemas.microsoft.com/office/drawing/2014/main" id="{67C547F3-642A-47DF-B422-AB2B1D92DBC7}"/>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7">
              <a:extLst>
                <a:ext uri="{FF2B5EF4-FFF2-40B4-BE49-F238E27FC236}">
                  <a16:creationId xmlns:a16="http://schemas.microsoft.com/office/drawing/2014/main" id="{9ED1EA29-EF76-D39D-393C-300343074C99}"/>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6" name="TextBox 8">
              <a:extLst>
                <a:ext uri="{FF2B5EF4-FFF2-40B4-BE49-F238E27FC236}">
                  <a16:creationId xmlns:a16="http://schemas.microsoft.com/office/drawing/2014/main" id="{FEFB3D08-9F5B-28F7-4E51-221089F38859}"/>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647B1A5-C5F9-296F-69A7-6A2287ACF533}"/>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4" name="TextBox 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Objectives</a:t>
            </a:r>
          </a:p>
        </p:txBody>
      </p:sp>
      <p:sp>
        <p:nvSpPr>
          <p:cNvPr id="8" name="TextBox 8"/>
          <p:cNvSpPr txBox="1"/>
          <p:nvPr/>
        </p:nvSpPr>
        <p:spPr>
          <a:xfrm>
            <a:off x="911041" y="1965070"/>
            <a:ext cx="3230232" cy="410625"/>
          </a:xfrm>
          <a:prstGeom prst="rect">
            <a:avLst/>
          </a:prstGeom>
        </p:spPr>
        <p:txBody>
          <a:bodyPr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grant program</a:t>
            </a:r>
          </a:p>
        </p:txBody>
      </p:sp>
      <p:sp>
        <p:nvSpPr>
          <p:cNvPr id="5" name="TextBox 5"/>
          <p:cNvSpPr txBox="1"/>
          <p:nvPr/>
        </p:nvSpPr>
        <p:spPr>
          <a:xfrm>
            <a:off x="762001" y="2865848"/>
            <a:ext cx="4339311" cy="11547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CPB will award subgrants to eligible, high priority stations to fund equipment purchases, installation, and training that advance the mission of the NGWSGP. </a:t>
            </a:r>
          </a:p>
        </p:txBody>
      </p:sp>
      <p:sp>
        <p:nvSpPr>
          <p:cNvPr id="6" name="AutoShape 9">
            <a:extLst>
              <a:ext uri="{FF2B5EF4-FFF2-40B4-BE49-F238E27FC236}">
                <a16:creationId xmlns:a16="http://schemas.microsoft.com/office/drawing/2014/main" id="{1837D41E-2BE2-B071-3C15-FDCFE3096662}"/>
              </a:ext>
              <a:ext uri="{C183D7F6-B498-43B3-948B-1728B52AA6E4}">
                <adec:decorative xmlns:adec="http://schemas.microsoft.com/office/drawing/2017/decorative" val="1"/>
              </a:ext>
            </a:extLst>
          </p:cNvPr>
          <p:cNvSpPr/>
          <p:nvPr/>
        </p:nvSpPr>
        <p:spPr>
          <a:xfrm>
            <a:off x="5397556" y="1201401"/>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0" descr="graphic of a broadcast tower. ">
            <a:extLst>
              <a:ext uri="{FF2B5EF4-FFF2-40B4-BE49-F238E27FC236}">
                <a16:creationId xmlns:a16="http://schemas.microsoft.com/office/drawing/2014/main" id="{97CDC6A0-A72A-6E9A-934C-F260F9AAEBF1}"/>
              </a:ext>
            </a:extLst>
          </p:cNvPr>
          <p:cNvSpPr/>
          <p:nvPr/>
        </p:nvSpPr>
        <p:spPr>
          <a:xfrm>
            <a:off x="5283200" y="109220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6C5FE56-0731-06AF-AE74-2F026CDD7B26}"/>
              </a:ext>
            </a:extLst>
          </p:cNvPr>
          <p:cNvSpPr txBox="1"/>
          <p:nvPr/>
        </p:nvSpPr>
        <p:spPr>
          <a:xfrm>
            <a:off x="5377213" y="2191227"/>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Enhance stations’ capacity</a:t>
            </a:r>
          </a:p>
        </p:txBody>
      </p:sp>
      <p:sp>
        <p:nvSpPr>
          <p:cNvPr id="15" name="AutoShape 9">
            <a:extLst>
              <a:ext uri="{FF2B5EF4-FFF2-40B4-BE49-F238E27FC236}">
                <a16:creationId xmlns:a16="http://schemas.microsoft.com/office/drawing/2014/main" id="{EE704AC6-5004-8A7B-3DB3-CACA18EDC523}"/>
              </a:ext>
              <a:ext uri="{C183D7F6-B498-43B3-948B-1728B52AA6E4}">
                <adec:decorative xmlns:adec="http://schemas.microsoft.com/office/drawing/2017/decorative" val="1"/>
              </a:ext>
            </a:extLst>
          </p:cNvPr>
          <p:cNvSpPr/>
          <p:nvPr/>
        </p:nvSpPr>
        <p:spPr>
          <a:xfrm>
            <a:off x="8788340" y="1208926"/>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0" descr="graphic of frequency waves">
            <a:extLst>
              <a:ext uri="{FF2B5EF4-FFF2-40B4-BE49-F238E27FC236}">
                <a16:creationId xmlns:a16="http://schemas.microsoft.com/office/drawing/2014/main" id="{2875B33B-88E2-ED1F-F940-85F5C9F0F4C5}"/>
              </a:ext>
            </a:extLst>
          </p:cNvPr>
          <p:cNvSpPr/>
          <p:nvPr/>
        </p:nvSpPr>
        <p:spPr>
          <a:xfrm>
            <a:off x="8673984" y="1099726"/>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11259E8-8291-1331-CAE1-0AC90B1EBEF3}"/>
              </a:ext>
            </a:extLst>
          </p:cNvPr>
          <p:cNvSpPr txBox="1"/>
          <p:nvPr/>
        </p:nvSpPr>
        <p:spPr>
          <a:xfrm>
            <a:off x="8767997" y="2198752"/>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Upgrade to digital radio and ATSC 3.0</a:t>
            </a:r>
          </a:p>
        </p:txBody>
      </p:sp>
      <p:sp>
        <p:nvSpPr>
          <p:cNvPr id="18" name="AutoShape 9">
            <a:extLst>
              <a:ext uri="{FF2B5EF4-FFF2-40B4-BE49-F238E27FC236}">
                <a16:creationId xmlns:a16="http://schemas.microsoft.com/office/drawing/2014/main" id="{8B2E80BB-B3A5-124B-0846-388687B47FAE}"/>
              </a:ext>
              <a:ext uri="{C183D7F6-B498-43B3-948B-1728B52AA6E4}">
                <adec:decorative xmlns:adec="http://schemas.microsoft.com/office/drawing/2017/decorative" val="1"/>
              </a:ext>
            </a:extLst>
          </p:cNvPr>
          <p:cNvSpPr/>
          <p:nvPr/>
        </p:nvSpPr>
        <p:spPr>
          <a:xfrm>
            <a:off x="5397556" y="3412170"/>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0" descr="graphic of a crane">
            <a:extLst>
              <a:ext uri="{FF2B5EF4-FFF2-40B4-BE49-F238E27FC236}">
                <a16:creationId xmlns:a16="http://schemas.microsoft.com/office/drawing/2014/main" id="{4AB4F3FF-BCD8-E0CE-2F24-8A66449330DC}"/>
              </a:ext>
            </a:extLst>
          </p:cNvPr>
          <p:cNvSpPr/>
          <p:nvPr/>
        </p:nvSpPr>
        <p:spPr>
          <a:xfrm>
            <a:off x="5283200" y="330297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AF1DE4B-B5E8-8985-0137-5B9431450225}"/>
              </a:ext>
            </a:extLst>
          </p:cNvPr>
          <p:cNvSpPr txBox="1"/>
          <p:nvPr/>
        </p:nvSpPr>
        <p:spPr>
          <a:xfrm>
            <a:off x="5377213" y="4401996"/>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Improve technology infrastructure</a:t>
            </a:r>
          </a:p>
        </p:txBody>
      </p:sp>
      <p:sp>
        <p:nvSpPr>
          <p:cNvPr id="21" name="AutoShape 9">
            <a:extLst>
              <a:ext uri="{FF2B5EF4-FFF2-40B4-BE49-F238E27FC236}">
                <a16:creationId xmlns:a16="http://schemas.microsoft.com/office/drawing/2014/main" id="{93BF1232-2633-D4AA-8308-DF60D77CB19F}"/>
              </a:ext>
              <a:ext uri="{C183D7F6-B498-43B3-948B-1728B52AA6E4}">
                <adec:decorative xmlns:adec="http://schemas.microsoft.com/office/drawing/2017/decorative" val="1"/>
              </a:ext>
            </a:extLst>
          </p:cNvPr>
          <p:cNvSpPr/>
          <p:nvPr/>
        </p:nvSpPr>
        <p:spPr>
          <a:xfrm>
            <a:off x="8788340" y="3419696"/>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10" descr="graphic of a siren light lit up">
            <a:extLst>
              <a:ext uri="{FF2B5EF4-FFF2-40B4-BE49-F238E27FC236}">
                <a16:creationId xmlns:a16="http://schemas.microsoft.com/office/drawing/2014/main" id="{33389801-51FC-E166-68E2-098A49D9E10F}"/>
              </a:ext>
            </a:extLst>
          </p:cNvPr>
          <p:cNvSpPr/>
          <p:nvPr/>
        </p:nvSpPr>
        <p:spPr>
          <a:xfrm>
            <a:off x="8673984" y="3310495"/>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8403C2D-0FD9-6A47-0820-1ADBDD2A16F6}"/>
              </a:ext>
            </a:extLst>
          </p:cNvPr>
          <p:cNvSpPr txBox="1"/>
          <p:nvPr/>
        </p:nvSpPr>
        <p:spPr>
          <a:xfrm>
            <a:off x="8767997" y="4409522"/>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Expand emergency alerting</a:t>
            </a:r>
          </a:p>
        </p:txBody>
      </p:sp>
      <p:pic>
        <p:nvPicPr>
          <p:cNvPr id="25" name="Graphic 24">
            <a:extLst>
              <a:ext uri="{FF2B5EF4-FFF2-40B4-BE49-F238E27FC236}">
                <a16:creationId xmlns:a16="http://schemas.microsoft.com/office/drawing/2014/main" id="{49718F13-FC3E-207A-0CBA-31B1F53F0FF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93665" y="3373757"/>
            <a:ext cx="982024" cy="982024"/>
          </a:xfrm>
          <a:prstGeom prst="rect">
            <a:avLst/>
          </a:prstGeom>
        </p:spPr>
      </p:pic>
      <p:pic>
        <p:nvPicPr>
          <p:cNvPr id="27" name="Graphic 26">
            <a:extLst>
              <a:ext uri="{FF2B5EF4-FFF2-40B4-BE49-F238E27FC236}">
                <a16:creationId xmlns:a16="http://schemas.microsoft.com/office/drawing/2014/main" id="{5FFCD780-718A-4F7F-A91C-B76A672686D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803014" y="3452591"/>
            <a:ext cx="915324" cy="915324"/>
          </a:xfrm>
          <a:prstGeom prst="rect">
            <a:avLst/>
          </a:prstGeom>
        </p:spPr>
      </p:pic>
      <p:pic>
        <p:nvPicPr>
          <p:cNvPr id="29" name="Graphic 28">
            <a:extLst>
              <a:ext uri="{FF2B5EF4-FFF2-40B4-BE49-F238E27FC236}">
                <a16:creationId xmlns:a16="http://schemas.microsoft.com/office/drawing/2014/main" id="{D16AA929-2B8F-DBD0-3396-950571E814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34508" y="1237198"/>
            <a:ext cx="982024" cy="982024"/>
          </a:xfrm>
          <a:prstGeom prst="rect">
            <a:avLst/>
          </a:prstGeom>
        </p:spPr>
      </p:pic>
      <p:pic>
        <p:nvPicPr>
          <p:cNvPr id="14" name="Picture 13">
            <a:extLst>
              <a:ext uri="{FF2B5EF4-FFF2-40B4-BE49-F238E27FC236}">
                <a16:creationId xmlns:a16="http://schemas.microsoft.com/office/drawing/2014/main" id="{5A18D782-4253-3693-CB5A-D6AA1F2D2FDD}"/>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02400" y="1204594"/>
            <a:ext cx="863600" cy="954406"/>
          </a:xfrm>
          <a:prstGeom prst="rect">
            <a:avLst/>
          </a:prstGeom>
        </p:spPr>
      </p:pic>
      <p:pic>
        <p:nvPicPr>
          <p:cNvPr id="10" name="Picture 2" descr="Corporation for Public Broadcasting logo">
            <a:extLst>
              <a:ext uri="{FF2B5EF4-FFF2-40B4-BE49-F238E27FC236}">
                <a16:creationId xmlns:a16="http://schemas.microsoft.com/office/drawing/2014/main" id="{83BDCA0A-6529-AC08-B205-DF8A9FC4247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descr="footer saying www.cpb.org, Next Generation Warning System Grant Program">
            <a:extLst>
              <a:ext uri="{FF2B5EF4-FFF2-40B4-BE49-F238E27FC236}">
                <a16:creationId xmlns:a16="http://schemas.microsoft.com/office/drawing/2014/main" id="{9902513A-3B13-F604-D3F0-6B2D36FD3E5E}"/>
              </a:ext>
            </a:extLst>
          </p:cNvPr>
          <p:cNvGrpSpPr/>
          <p:nvPr/>
        </p:nvGrpSpPr>
        <p:grpSpPr>
          <a:xfrm>
            <a:off x="1" y="6167636"/>
            <a:ext cx="12192000" cy="533399"/>
            <a:chOff x="1" y="6167636"/>
            <a:chExt cx="12192000" cy="533399"/>
          </a:xfrm>
        </p:grpSpPr>
        <p:sp>
          <p:nvSpPr>
            <p:cNvPr id="26" name="AutoShape 6">
              <a:extLst>
                <a:ext uri="{FF2B5EF4-FFF2-40B4-BE49-F238E27FC236}">
                  <a16:creationId xmlns:a16="http://schemas.microsoft.com/office/drawing/2014/main" id="{C1781794-13D8-AA5F-053F-8BC8D4FAFE5F}"/>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7">
              <a:extLst>
                <a:ext uri="{FF2B5EF4-FFF2-40B4-BE49-F238E27FC236}">
                  <a16:creationId xmlns:a16="http://schemas.microsoft.com/office/drawing/2014/main" id="{97C8244C-5C40-A2E9-1A69-35D7403F67DD}"/>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30" name="TextBox 8">
              <a:extLst>
                <a:ext uri="{FF2B5EF4-FFF2-40B4-BE49-F238E27FC236}">
                  <a16:creationId xmlns:a16="http://schemas.microsoft.com/office/drawing/2014/main" id="{E9F3ADD4-814F-5A36-83BF-6ADA7E180E53}"/>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a:extLst>
              <a:ext uri="{C183D7F6-B498-43B3-948B-1728B52AA6E4}">
                <adec:decorative xmlns:adec="http://schemas.microsoft.com/office/drawing/2017/decorative" val="1"/>
              </a:ext>
            </a:extLst>
          </p:cNvPr>
          <p:cNvSpPr/>
          <p:nvPr/>
        </p:nvSpPr>
        <p:spPr>
          <a:xfrm>
            <a:off x="731829" y="3249042"/>
            <a:ext cx="2454990" cy="139419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4">
            <a:extLst>
              <a:ext uri="{FF2B5EF4-FFF2-40B4-BE49-F238E27FC236}">
                <a16:creationId xmlns:a16="http://schemas.microsoft.com/office/drawing/2014/main" id="{4B0AC3E9-7FA0-51EC-6925-F265F90A2CF3}"/>
              </a:ext>
              <a:ext uri="{C183D7F6-B498-43B3-948B-1728B52AA6E4}">
                <adec:decorative xmlns:adec="http://schemas.microsoft.com/office/drawing/2017/decorative" val="1"/>
              </a:ext>
            </a:extLst>
          </p:cNvPr>
          <p:cNvSpPr/>
          <p:nvPr/>
        </p:nvSpPr>
        <p:spPr>
          <a:xfrm>
            <a:off x="8984861" y="3237446"/>
            <a:ext cx="2454990" cy="139419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a:extLst>
              <a:ext uri="{C183D7F6-B498-43B3-948B-1728B52AA6E4}">
                <adec:decorative xmlns:adec="http://schemas.microsoft.com/office/drawing/2017/decorative" val="1"/>
              </a:ext>
            </a:extLst>
          </p:cNvPr>
          <p:cNvSpPr/>
          <p:nvPr/>
        </p:nvSpPr>
        <p:spPr>
          <a:xfrm>
            <a:off x="-17051" y="2792207"/>
            <a:ext cx="12192000" cy="4097225"/>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a:spLocks noGrp="1"/>
          </p:cNvSpPr>
          <p:nvPr>
            <p:ph type="title" idx="4294967295"/>
          </p:nvPr>
        </p:nvSpPr>
        <p:spPr>
          <a:xfrm>
            <a:off x="2363892" y="367596"/>
            <a:ext cx="7345680"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000000"/>
                </a:solidFill>
                <a:effectLst/>
                <a:uLnTx/>
                <a:uFillTx/>
                <a:latin typeface="TeX Gyre Adventor 1"/>
                <a:ea typeface="+mn-ea"/>
                <a:cs typeface="+mn-cs"/>
              </a:rPr>
              <a:t>The CPB NGWS Team</a:t>
            </a:r>
          </a:p>
        </p:txBody>
      </p:sp>
      <p:grpSp>
        <p:nvGrpSpPr>
          <p:cNvPr id="10" name="Group 10" descr="photo of Faisal Khan"/>
          <p:cNvGrpSpPr/>
          <p:nvPr/>
        </p:nvGrpSpPr>
        <p:grpSpPr>
          <a:xfrm>
            <a:off x="4889644" y="1167857"/>
            <a:ext cx="2034503" cy="2062668"/>
            <a:chOff x="0" y="0"/>
            <a:chExt cx="4589562" cy="4589562"/>
          </a:xfrm>
        </p:grpSpPr>
        <p:pic>
          <p:nvPicPr>
            <p:cNvPr id="11"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89562" cy="4589562"/>
            </a:xfrm>
            <a:prstGeom prst="rect">
              <a:avLst/>
            </a:prstGeom>
            <a:ln w="57150">
              <a:solidFill>
                <a:srgbClr val="4472C4"/>
              </a:solidFill>
            </a:ln>
          </p:spPr>
        </p:pic>
      </p:grpSp>
      <p:sp>
        <p:nvSpPr>
          <p:cNvPr id="16" name="TextBox 16"/>
          <p:cNvSpPr txBox="1"/>
          <p:nvPr/>
        </p:nvSpPr>
        <p:spPr>
          <a:xfrm>
            <a:off x="4238825" y="3342723"/>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Faisal Khan</a:t>
            </a:r>
          </a:p>
        </p:txBody>
      </p:sp>
      <p:sp>
        <p:nvSpPr>
          <p:cNvPr id="17" name="TextBox 17"/>
          <p:cNvSpPr txBox="1"/>
          <p:nvPr/>
        </p:nvSpPr>
        <p:spPr>
          <a:xfrm>
            <a:off x="4212338" y="3552155"/>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Executive Director</a:t>
            </a:r>
          </a:p>
        </p:txBody>
      </p:sp>
      <p:pic>
        <p:nvPicPr>
          <p:cNvPr id="38" name="Picture 37" descr="Photo of Maciej Ochman">
            <a:extLst>
              <a:ext uri="{FF2B5EF4-FFF2-40B4-BE49-F238E27FC236}">
                <a16:creationId xmlns:a16="http://schemas.microsoft.com/office/drawing/2014/main" id="{A7C2D1FD-EAE9-F2DD-DF0F-CEEE79AFB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783" y="1596308"/>
            <a:ext cx="1652848" cy="1652848"/>
          </a:xfrm>
          <a:prstGeom prst="rect">
            <a:avLst/>
          </a:prstGeom>
        </p:spPr>
      </p:pic>
      <p:sp>
        <p:nvSpPr>
          <p:cNvPr id="44" name="TextBox 43">
            <a:extLst>
              <a:ext uri="{FF2B5EF4-FFF2-40B4-BE49-F238E27FC236}">
                <a16:creationId xmlns:a16="http://schemas.microsoft.com/office/drawing/2014/main" id="{8909B12C-E8C2-14AB-992B-B0726C51F405}"/>
              </a:ext>
            </a:extLst>
          </p:cNvPr>
          <p:cNvSpPr txBox="1"/>
          <p:nvPr/>
        </p:nvSpPr>
        <p:spPr>
          <a:xfrm>
            <a:off x="226163" y="3253730"/>
            <a:ext cx="3510876" cy="1486188"/>
          </a:xfrm>
          <a:prstGeom prst="rect">
            <a:avLst/>
          </a:prstGeom>
          <a:noFill/>
        </p:spPr>
        <p:txBody>
          <a:bodyPr wrap="square" lIns="91440" tIns="45720" rIns="91440" bIns="45720" rtlCol="0" anchor="t">
            <a:spAutoFit/>
          </a:bodyPr>
          <a:lstStyle/>
          <a:p>
            <a:pPr algn="ctr"/>
            <a:r>
              <a:rPr lang="en-US" sz="1850" b="1">
                <a:solidFill>
                  <a:srgbClr val="FFFFFF"/>
                </a:solidFill>
                <a:latin typeface="Montserrat Semi-Bold"/>
              </a:rPr>
              <a:t>Maciej Ochman</a:t>
            </a:r>
          </a:p>
          <a:p>
            <a:pPr algn="ctr"/>
            <a:r>
              <a:rPr lang="en-US" sz="1650" i="1">
                <a:solidFill>
                  <a:srgbClr val="FFFFFF"/>
                </a:solidFill>
                <a:latin typeface="Montserrat Italics"/>
              </a:rPr>
              <a:t>Senior Director, Media Technology and Service Strategies</a:t>
            </a:r>
          </a:p>
          <a:p>
            <a:br>
              <a:rPr lang="en-US" sz="2000"/>
            </a:br>
            <a:endParaRPr lang="en-US"/>
          </a:p>
        </p:txBody>
      </p:sp>
      <p:grpSp>
        <p:nvGrpSpPr>
          <p:cNvPr id="5" name="Group 5" descr="Photo of Kyle Cromer">
            <a:extLst>
              <a:ext uri="{C183D7F6-B498-43B3-948B-1728B52AA6E4}">
                <adec:decorative xmlns:adec="http://schemas.microsoft.com/office/drawing/2017/decorative" val="0"/>
              </a:ext>
            </a:extLst>
          </p:cNvPr>
          <p:cNvGrpSpPr/>
          <p:nvPr/>
        </p:nvGrpSpPr>
        <p:grpSpPr>
          <a:xfrm>
            <a:off x="9064516" y="1588919"/>
            <a:ext cx="1767803" cy="1686959"/>
            <a:chOff x="0" y="0"/>
            <a:chExt cx="4589562" cy="4589562"/>
          </a:xfrm>
        </p:grpSpPr>
        <p:pic>
          <p:nvPicPr>
            <p:cNvPr id="6" name="Picture 6"/>
            <p:cNvPicPr>
              <a:picLocks noChangeAspect="1"/>
            </p:cNvPicPr>
            <p:nvPr/>
          </p:nvPicPr>
          <p:blipFill rotWithShape="1">
            <a:blip r:embed="rId5" cstate="screen">
              <a:extLst>
                <a:ext uri="{28A0092B-C50C-407E-A947-70E740481C1C}">
                  <a14:useLocalDpi xmlns:a14="http://schemas.microsoft.com/office/drawing/2010/main"/>
                </a:ext>
              </a:extLst>
            </a:blip>
            <a:srcRect r="-10"/>
            <a:stretch/>
          </p:blipFill>
          <p:spPr>
            <a:xfrm>
              <a:off x="0" y="0"/>
              <a:ext cx="4589562" cy="4589562"/>
            </a:xfrm>
            <a:prstGeom prst="rect">
              <a:avLst/>
            </a:prstGeom>
          </p:spPr>
        </p:pic>
      </p:grpSp>
      <p:sp>
        <p:nvSpPr>
          <p:cNvPr id="29" name="TextBox 16">
            <a:extLst>
              <a:ext uri="{FF2B5EF4-FFF2-40B4-BE49-F238E27FC236}">
                <a16:creationId xmlns:a16="http://schemas.microsoft.com/office/drawing/2014/main" id="{7FFA162F-C749-D713-134F-9EB87781DA82}"/>
              </a:ext>
            </a:extLst>
          </p:cNvPr>
          <p:cNvSpPr txBox="1"/>
          <p:nvPr/>
        </p:nvSpPr>
        <p:spPr>
          <a:xfrm>
            <a:off x="8508292" y="3319443"/>
            <a:ext cx="2919619" cy="243656"/>
          </a:xfrm>
          <a:prstGeom prst="rect">
            <a:avLst/>
          </a:prstGeom>
        </p:spPr>
        <p:txBody>
          <a:bodyPr wrap="square"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Kyle Cromer</a:t>
            </a:r>
          </a:p>
        </p:txBody>
      </p:sp>
      <p:sp>
        <p:nvSpPr>
          <p:cNvPr id="30" name="TextBox 17">
            <a:extLst>
              <a:ext uri="{FF2B5EF4-FFF2-40B4-BE49-F238E27FC236}">
                <a16:creationId xmlns:a16="http://schemas.microsoft.com/office/drawing/2014/main" id="{A4AC6B24-30C5-DAF5-0032-E14F43A0DD3A}"/>
              </a:ext>
            </a:extLst>
          </p:cNvPr>
          <p:cNvSpPr txBox="1"/>
          <p:nvPr/>
        </p:nvSpPr>
        <p:spPr>
          <a:xfrm>
            <a:off x="8356502" y="3579856"/>
            <a:ext cx="3190560" cy="219932"/>
          </a:xfrm>
          <a:prstGeom prst="rect">
            <a:avLst/>
          </a:prstGeom>
        </p:spPr>
        <p:txBody>
          <a:bodyPr wrap="square"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Director, Budget and Compliance</a:t>
            </a:r>
          </a:p>
        </p:txBody>
      </p:sp>
      <p:grpSp>
        <p:nvGrpSpPr>
          <p:cNvPr id="7" name="Group 7" descr="photo of Kevin Maloof">
            <a:extLst>
              <a:ext uri="{C183D7F6-B498-43B3-948B-1728B52AA6E4}">
                <adec:decorative xmlns:adec="http://schemas.microsoft.com/office/drawing/2017/decorative" val="0"/>
              </a:ext>
            </a:extLst>
          </p:cNvPr>
          <p:cNvGrpSpPr/>
          <p:nvPr/>
        </p:nvGrpSpPr>
        <p:grpSpPr>
          <a:xfrm>
            <a:off x="482894" y="4176211"/>
            <a:ext cx="1799561" cy="1686959"/>
            <a:chOff x="0" y="0"/>
            <a:chExt cx="4589562" cy="4589562"/>
          </a:xfrm>
        </p:grpSpPr>
        <p:pic>
          <p:nvPicPr>
            <p:cNvPr id="8" name="Picture 8" descr="A person in a suit and tie&#10;&#10;Description automatically generated"/>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0"/>
              <a:ext cx="4589562" cy="4589562"/>
            </a:xfrm>
            <a:prstGeom prst="rect">
              <a:avLst/>
            </a:prstGeom>
          </p:spPr>
        </p:pic>
      </p:grpSp>
      <p:sp>
        <p:nvSpPr>
          <p:cNvPr id="31" name="TextBox 16">
            <a:extLst>
              <a:ext uri="{FF2B5EF4-FFF2-40B4-BE49-F238E27FC236}">
                <a16:creationId xmlns:a16="http://schemas.microsoft.com/office/drawing/2014/main" id="{D0A7EAF7-B616-DE56-14CE-4AE73D431CFD}"/>
              </a:ext>
            </a:extLst>
          </p:cNvPr>
          <p:cNvSpPr txBox="1"/>
          <p:nvPr/>
        </p:nvSpPr>
        <p:spPr>
          <a:xfrm>
            <a:off x="-120558" y="5991701"/>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Kevin Maloof</a:t>
            </a:r>
          </a:p>
        </p:txBody>
      </p:sp>
      <p:sp>
        <p:nvSpPr>
          <p:cNvPr id="32" name="TextBox 17">
            <a:extLst>
              <a:ext uri="{FF2B5EF4-FFF2-40B4-BE49-F238E27FC236}">
                <a16:creationId xmlns:a16="http://schemas.microsoft.com/office/drawing/2014/main" id="{E6E21D67-6C08-AE05-C7E8-B7D1B31ACB5C}"/>
              </a:ext>
            </a:extLst>
          </p:cNvPr>
          <p:cNvSpPr txBox="1"/>
          <p:nvPr/>
        </p:nvSpPr>
        <p:spPr>
          <a:xfrm>
            <a:off x="-104749" y="6231845"/>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sp>
        <p:nvSpPr>
          <p:cNvPr id="12" name="Freeform 12">
            <a:extLst>
              <a:ext uri="{C183D7F6-B498-43B3-948B-1728B52AA6E4}">
                <adec:decorative xmlns:adec="http://schemas.microsoft.com/office/drawing/2017/decorative" val="1"/>
              </a:ext>
            </a:extLst>
          </p:cNvPr>
          <p:cNvSpPr/>
          <p:nvPr/>
        </p:nvSpPr>
        <p:spPr>
          <a:xfrm rot="-5400000">
            <a:off x="108395"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7">
              <a:alphaModFix amt="75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C183D7F6-B498-43B3-948B-1728B52AA6E4}">
                <adec:decorative xmlns:adec="http://schemas.microsoft.com/office/drawing/2017/decorative" val="1"/>
              </a:ext>
            </a:extLst>
          </p:cNvPr>
          <p:cNvSpPr/>
          <p:nvPr/>
        </p:nvSpPr>
        <p:spPr>
          <a:xfrm rot="-5400000">
            <a:off x="11520897"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7">
              <a:alphaModFix amt="75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rot="-5376337">
            <a:off x="-302173"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rot="-5376337">
            <a:off x="11110329"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7" descr="photo of Meirah Sheldo Eidelman">
            <a:extLst>
              <a:ext uri="{FF2B5EF4-FFF2-40B4-BE49-F238E27FC236}">
                <a16:creationId xmlns:a16="http://schemas.microsoft.com/office/drawing/2014/main" id="{003E1672-E523-DCE2-D6F1-A1AC5A6AB16A}"/>
              </a:ext>
            </a:extLst>
          </p:cNvPr>
          <p:cNvGrpSpPr/>
          <p:nvPr/>
        </p:nvGrpSpPr>
        <p:grpSpPr>
          <a:xfrm>
            <a:off x="3069188" y="4127491"/>
            <a:ext cx="1806826" cy="1682528"/>
            <a:chOff x="0" y="0"/>
            <a:chExt cx="4589562" cy="4589562"/>
          </a:xfrm>
        </p:grpSpPr>
        <p:pic>
          <p:nvPicPr>
            <p:cNvPr id="28" name="Picture 8">
              <a:extLst>
                <a:ext uri="{FF2B5EF4-FFF2-40B4-BE49-F238E27FC236}">
                  <a16:creationId xmlns:a16="http://schemas.microsoft.com/office/drawing/2014/main" id="{CE1CA9D3-DEFB-FFE8-062B-75F58B71EDA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0" y="0"/>
              <a:ext cx="4589562" cy="4589562"/>
            </a:xfrm>
            <a:prstGeom prst="rect">
              <a:avLst/>
            </a:prstGeom>
          </p:spPr>
        </p:pic>
      </p:grpSp>
      <p:sp>
        <p:nvSpPr>
          <p:cNvPr id="20" name="TextBox 20"/>
          <p:cNvSpPr txBox="1"/>
          <p:nvPr/>
        </p:nvSpPr>
        <p:spPr>
          <a:xfrm>
            <a:off x="2446225" y="5970333"/>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Meirah Shedlo Eidelman</a:t>
            </a:r>
          </a:p>
        </p:txBody>
      </p:sp>
      <p:sp>
        <p:nvSpPr>
          <p:cNvPr id="21" name="TextBox 21"/>
          <p:cNvSpPr txBox="1"/>
          <p:nvPr/>
        </p:nvSpPr>
        <p:spPr>
          <a:xfrm>
            <a:off x="2431148" y="6219538"/>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pic>
        <p:nvPicPr>
          <p:cNvPr id="39" name="Picture 38" descr="Photo of Kamanzi Kalisa">
            <a:extLst>
              <a:ext uri="{FF2B5EF4-FFF2-40B4-BE49-F238E27FC236}">
                <a16:creationId xmlns:a16="http://schemas.microsoft.com/office/drawing/2014/main" id="{D9A68454-F290-55E2-E522-132597FA33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18950" y="4050907"/>
            <a:ext cx="1331514" cy="1848900"/>
          </a:xfrm>
          <a:prstGeom prst="rect">
            <a:avLst/>
          </a:prstGeom>
        </p:spPr>
      </p:pic>
      <p:sp>
        <p:nvSpPr>
          <p:cNvPr id="35" name="TextBox 16">
            <a:extLst>
              <a:ext uri="{FF2B5EF4-FFF2-40B4-BE49-F238E27FC236}">
                <a16:creationId xmlns:a16="http://schemas.microsoft.com/office/drawing/2014/main" id="{B8423F96-7509-8450-728D-1B45E3E6BC6F}"/>
              </a:ext>
            </a:extLst>
          </p:cNvPr>
          <p:cNvSpPr txBox="1"/>
          <p:nvPr/>
        </p:nvSpPr>
        <p:spPr>
          <a:xfrm>
            <a:off x="4892699" y="5970235"/>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Kamanzi </a:t>
            </a:r>
            <a:r>
              <a:rPr kumimoji="0" lang="en-US" sz="1866" b="1" i="0" u="none" strike="noStrike" kern="1200" cap="none" spc="0" normalizeH="0" baseline="0" noProof="0" err="1">
                <a:ln>
                  <a:noFill/>
                </a:ln>
                <a:solidFill>
                  <a:srgbClr val="FFFFFF"/>
                </a:solidFill>
                <a:effectLst/>
                <a:uLnTx/>
                <a:uFillTx/>
                <a:latin typeface="Montserrat Semi-Bold"/>
                <a:ea typeface="+mn-ea"/>
                <a:cs typeface="+mn-cs"/>
              </a:rPr>
              <a:t>Kalisa</a:t>
            </a:r>
            <a:endParaRPr kumimoji="0" lang="en-US" sz="1866" b="1" i="0" u="none" strike="noStrike" kern="1200" cap="none" spc="0" normalizeH="0" baseline="0" noProof="0">
              <a:ln>
                <a:noFill/>
              </a:ln>
              <a:solidFill>
                <a:srgbClr val="FFFFFF"/>
              </a:solidFill>
              <a:effectLst/>
              <a:uLnTx/>
              <a:uFillTx/>
              <a:latin typeface="Montserrat Semi-Bold"/>
              <a:ea typeface="+mn-ea"/>
              <a:cs typeface="+mn-cs"/>
            </a:endParaRPr>
          </a:p>
        </p:txBody>
      </p:sp>
      <p:sp>
        <p:nvSpPr>
          <p:cNvPr id="25" name="TextBox 17">
            <a:extLst>
              <a:ext uri="{FF2B5EF4-FFF2-40B4-BE49-F238E27FC236}">
                <a16:creationId xmlns:a16="http://schemas.microsoft.com/office/drawing/2014/main" id="{12A9A37E-2D7B-5727-0EDE-762E0D039D8C}"/>
              </a:ext>
            </a:extLst>
          </p:cNvPr>
          <p:cNvSpPr txBox="1"/>
          <p:nvPr/>
        </p:nvSpPr>
        <p:spPr>
          <a:xfrm>
            <a:off x="4902330" y="6214422"/>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pic>
        <p:nvPicPr>
          <p:cNvPr id="37" name="Picture 36" descr="Photo of Alexandra Dade">
            <a:extLst>
              <a:ext uri="{FF2B5EF4-FFF2-40B4-BE49-F238E27FC236}">
                <a16:creationId xmlns:a16="http://schemas.microsoft.com/office/drawing/2014/main" id="{135FD9E5-4AE8-2241-0025-628DAAF4B01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022540" y="4086779"/>
            <a:ext cx="1331514" cy="1720972"/>
          </a:xfrm>
          <a:prstGeom prst="rect">
            <a:avLst/>
          </a:prstGeom>
        </p:spPr>
      </p:pic>
      <p:sp>
        <p:nvSpPr>
          <p:cNvPr id="24" name="TextBox 16">
            <a:extLst>
              <a:ext uri="{FF2B5EF4-FFF2-40B4-BE49-F238E27FC236}">
                <a16:creationId xmlns:a16="http://schemas.microsoft.com/office/drawing/2014/main" id="{A2E1903A-29AF-B7BB-3EB7-F56A2355891B}"/>
              </a:ext>
            </a:extLst>
          </p:cNvPr>
          <p:cNvSpPr txBox="1"/>
          <p:nvPr/>
        </p:nvSpPr>
        <p:spPr>
          <a:xfrm>
            <a:off x="7134940" y="5938961"/>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Alexandra Dade</a:t>
            </a:r>
          </a:p>
        </p:txBody>
      </p:sp>
      <p:sp>
        <p:nvSpPr>
          <p:cNvPr id="23" name="TextBox 17">
            <a:extLst>
              <a:ext uri="{FF2B5EF4-FFF2-40B4-BE49-F238E27FC236}">
                <a16:creationId xmlns:a16="http://schemas.microsoft.com/office/drawing/2014/main" id="{E8AD53FA-DF2B-522E-68FC-7337DCD49C70}"/>
              </a:ext>
            </a:extLst>
          </p:cNvPr>
          <p:cNvSpPr txBox="1"/>
          <p:nvPr/>
        </p:nvSpPr>
        <p:spPr>
          <a:xfrm>
            <a:off x="7100438" y="6173824"/>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grpSp>
        <p:nvGrpSpPr>
          <p:cNvPr id="18" name="Group 17" descr="footer saying www.cpb.org, Next Generation Warning System Grant Program">
            <a:extLst>
              <a:ext uri="{FF2B5EF4-FFF2-40B4-BE49-F238E27FC236}">
                <a16:creationId xmlns:a16="http://schemas.microsoft.com/office/drawing/2014/main" id="{18DD149F-5721-AF4B-FA3E-0D1B4A9DE0E0}"/>
              </a:ext>
            </a:extLst>
          </p:cNvPr>
          <p:cNvGrpSpPr/>
          <p:nvPr/>
        </p:nvGrpSpPr>
        <p:grpSpPr>
          <a:xfrm>
            <a:off x="0" y="6888480"/>
            <a:ext cx="12192000" cy="533399"/>
            <a:chOff x="1" y="6167636"/>
            <a:chExt cx="12192000" cy="533399"/>
          </a:xfrm>
        </p:grpSpPr>
        <p:sp>
          <p:nvSpPr>
            <p:cNvPr id="19" name="AutoShape 6">
              <a:extLst>
                <a:ext uri="{FF2B5EF4-FFF2-40B4-BE49-F238E27FC236}">
                  <a16:creationId xmlns:a16="http://schemas.microsoft.com/office/drawing/2014/main" id="{FB89CFAB-F26B-52C1-005C-6495E34F16DB}"/>
                </a:ext>
              </a:extLst>
            </p:cNvPr>
            <p:cNvSpPr/>
            <p:nvPr/>
          </p:nvSpPr>
          <p:spPr>
            <a:xfrm>
              <a:off x="1" y="6167636"/>
              <a:ext cx="12192000" cy="0"/>
            </a:xfrm>
            <a:prstGeom prst="line">
              <a:avLst/>
            </a:prstGeom>
            <a:ln w="28575" cap="rnd">
              <a:solidFill>
                <a:schemeClr val="bg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7">
              <a:extLst>
                <a:ext uri="{FF2B5EF4-FFF2-40B4-BE49-F238E27FC236}">
                  <a16:creationId xmlns:a16="http://schemas.microsoft.com/office/drawing/2014/main" id="{4F74B444-A9C3-925D-7B8D-969C047AE76F}"/>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prstClr val="white"/>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prstClr val="white"/>
                </a:solidFill>
                <a:effectLst/>
                <a:uLnTx/>
                <a:uFillTx/>
                <a:latin typeface="Montserrat"/>
                <a:ea typeface="+mn-ea"/>
                <a:cs typeface="+mn-cs"/>
              </a:endParaRPr>
            </a:p>
          </p:txBody>
        </p:sp>
        <p:sp>
          <p:nvSpPr>
            <p:cNvPr id="34" name="TextBox 8">
              <a:extLst>
                <a:ext uri="{FF2B5EF4-FFF2-40B4-BE49-F238E27FC236}">
                  <a16:creationId xmlns:a16="http://schemas.microsoft.com/office/drawing/2014/main" id="{59C134D0-94A6-A7FD-BC7C-C15ED6199134}"/>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prstClr val="white"/>
                  </a:solidFill>
                  <a:effectLst/>
                  <a:uLnTx/>
                  <a:uFillTx/>
                  <a:latin typeface="Montserrat"/>
                  <a:ea typeface="+mn-ea"/>
                  <a:cs typeface="+mn-cs"/>
                </a:rPr>
                <a:t>www.cpb.org</a:t>
              </a:r>
            </a:p>
          </p:txBody>
        </p:sp>
      </p:grpSp>
      <p:pic>
        <p:nvPicPr>
          <p:cNvPr id="3" name="Picture 2" descr="A person wearing glasses and smiling&#10;&#10;Description automatically generated">
            <a:extLst>
              <a:ext uri="{FF2B5EF4-FFF2-40B4-BE49-F238E27FC236}">
                <a16:creationId xmlns:a16="http://schemas.microsoft.com/office/drawing/2014/main" id="{5D365F66-B53B-E4FE-4174-142B7415BF26}"/>
              </a:ext>
            </a:extLst>
          </p:cNvPr>
          <p:cNvPicPr>
            <a:picLocks noChangeAspect="1"/>
          </p:cNvPicPr>
          <p:nvPr/>
        </p:nvPicPr>
        <p:blipFill rotWithShape="1">
          <a:blip r:embed="rId12"/>
          <a:srcRect t="6393" r="529" b="7593"/>
          <a:stretch/>
        </p:blipFill>
        <p:spPr>
          <a:xfrm>
            <a:off x="10220067" y="4116342"/>
            <a:ext cx="1330863" cy="1719056"/>
          </a:xfrm>
          <a:prstGeom prst="rect">
            <a:avLst/>
          </a:prstGeom>
        </p:spPr>
      </p:pic>
      <p:sp>
        <p:nvSpPr>
          <p:cNvPr id="4" name="TextBox 16">
            <a:extLst>
              <a:ext uri="{FF2B5EF4-FFF2-40B4-BE49-F238E27FC236}">
                <a16:creationId xmlns:a16="http://schemas.microsoft.com/office/drawing/2014/main" id="{2F1F9315-C042-E403-8762-7EDA391F5B12}"/>
              </a:ext>
            </a:extLst>
          </p:cNvPr>
          <p:cNvSpPr txBox="1"/>
          <p:nvPr/>
        </p:nvSpPr>
        <p:spPr>
          <a:xfrm>
            <a:off x="9328264" y="5938961"/>
            <a:ext cx="3212409" cy="243656"/>
          </a:xfrm>
          <a:prstGeom prst="rect">
            <a:avLst/>
          </a:prstGeom>
        </p:spPr>
        <p:txBody>
          <a:bodyPr lIns="0" tIns="0" rIns="0" bIns="0" rtlCol="0" anchor="t">
            <a:spAutoFit/>
          </a:bodyPr>
          <a:lstStyle/>
          <a:p>
            <a:pPr algn="ctr" defTabSz="609630">
              <a:lnSpc>
                <a:spcPts val="1866"/>
              </a:lnSpc>
              <a:spcBef>
                <a:spcPct val="0"/>
              </a:spcBef>
              <a:defRPr/>
            </a:pPr>
            <a:r>
              <a:rPr lang="en-US" sz="1850" b="1">
                <a:solidFill>
                  <a:srgbClr val="FFFFFF"/>
                </a:solidFill>
                <a:latin typeface="Montserrat Semi-Bold"/>
              </a:rPr>
              <a:t>Katelyn Mecca</a:t>
            </a:r>
            <a:endParaRPr kumimoji="0" lang="en-US" sz="1866" b="1" i="0" u="none" strike="noStrike" kern="1200" cap="none" spc="0" normalizeH="0" baseline="0" noProof="0">
              <a:ln>
                <a:noFill/>
              </a:ln>
              <a:solidFill>
                <a:srgbClr val="FFFFFF"/>
              </a:solidFill>
              <a:effectLst/>
              <a:uLnTx/>
              <a:uFillTx/>
              <a:latin typeface="Montserrat Semi-Bold"/>
              <a:ea typeface="+mn-ea"/>
              <a:cs typeface="+mn-cs"/>
            </a:endParaRPr>
          </a:p>
        </p:txBody>
      </p:sp>
      <p:sp>
        <p:nvSpPr>
          <p:cNvPr id="36" name="TextBox 17">
            <a:extLst>
              <a:ext uri="{FF2B5EF4-FFF2-40B4-BE49-F238E27FC236}">
                <a16:creationId xmlns:a16="http://schemas.microsoft.com/office/drawing/2014/main" id="{3909263E-FCD4-7D2F-BE57-2F301D59117D}"/>
              </a:ext>
            </a:extLst>
          </p:cNvPr>
          <p:cNvSpPr txBox="1"/>
          <p:nvPr/>
        </p:nvSpPr>
        <p:spPr>
          <a:xfrm>
            <a:off x="9345249" y="6184121"/>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50" b="0" i="1" u="none" strike="noStrike" kern="1200" cap="none" spc="0" normalizeH="0" baseline="0" noProof="0">
                <a:ln>
                  <a:noFill/>
                </a:ln>
                <a:solidFill>
                  <a:srgbClr val="FFFFFF"/>
                </a:solidFill>
                <a:effectLst/>
                <a:uLnTx/>
                <a:uFillTx/>
                <a:latin typeface="Montserrat Italics"/>
                <a:ea typeface="+mn-ea"/>
                <a:cs typeface="+mn-cs"/>
              </a:rPr>
              <a:t>Project </a:t>
            </a:r>
            <a:r>
              <a:rPr lang="en-US" sz="1650" i="1">
                <a:solidFill>
                  <a:srgbClr val="FFFFFF"/>
                </a:solidFill>
                <a:latin typeface="Montserrat Italics"/>
              </a:rPr>
              <a:t>Coordinator</a:t>
            </a:r>
            <a:endParaRPr kumimoji="0" lang="en-US" sz="1667" b="0" i="1" u="none" strike="noStrike" kern="1200" cap="none" spc="0" normalizeH="0" baseline="0" noProof="0">
              <a:ln>
                <a:noFill/>
              </a:ln>
              <a:solidFill>
                <a:srgbClr val="FFFFFF"/>
              </a:solidFill>
              <a:effectLst/>
              <a:uLnTx/>
              <a:uFillTx/>
              <a:latin typeface="Montserrat Italics"/>
              <a:ea typeface="+mn-ea"/>
              <a:cs typeface="+mn-cs"/>
            </a:endParaRPr>
          </a:p>
        </p:txBody>
      </p:sp>
    </p:spTree>
    <p:extLst>
      <p:ext uri="{BB962C8B-B14F-4D97-AF65-F5344CB8AC3E}">
        <p14:creationId xmlns:p14="http://schemas.microsoft.com/office/powerpoint/2010/main" val="576005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 y="0"/>
            <a:ext cx="5995419" cy="597535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FBBBFAC-2AAC-5BB5-6C16-C12FD0D2DA49}"/>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5" name="TextBox 5"/>
          <p:cNvSpPr txBox="1">
            <a:spLocks noGrp="1"/>
          </p:cNvSpPr>
          <p:nvPr>
            <p:ph type="title" idx="4294967295"/>
          </p:nvPr>
        </p:nvSpPr>
        <p:spPr>
          <a:xfrm>
            <a:off x="877636" y="1167938"/>
            <a:ext cx="4731632"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eX Gyre Adventor 1"/>
                <a:ea typeface="+mn-ea"/>
                <a:cs typeface="+mn-cs"/>
              </a:rPr>
              <a:t>Prioritization Criteria </a:t>
            </a:r>
          </a:p>
        </p:txBody>
      </p:sp>
      <p:sp>
        <p:nvSpPr>
          <p:cNvPr id="8" name="AutoShape 8">
            <a:extLst>
              <a:ext uri="{C183D7F6-B498-43B3-948B-1728B52AA6E4}">
                <adec:decorative xmlns:adec="http://schemas.microsoft.com/office/drawing/2017/decorative" val="1"/>
              </a:ext>
            </a:extLst>
          </p:cNvPr>
          <p:cNvSpPr/>
          <p:nvPr/>
        </p:nvSpPr>
        <p:spPr>
          <a:xfrm>
            <a:off x="5132300" y="79375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5013544" y="6858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C183D7F6-B498-43B3-948B-1728B52AA6E4}">
                <adec:decorative xmlns:adec="http://schemas.microsoft.com/office/drawing/2017/decorative" val="0"/>
              </a:ext>
            </a:extLst>
          </p:cNvPr>
          <p:cNvSpPr txBox="1"/>
          <p:nvPr/>
        </p:nvSpPr>
        <p:spPr>
          <a:xfrm>
            <a:off x="5132300" y="742951"/>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1</a:t>
            </a:r>
          </a:p>
        </p:txBody>
      </p:sp>
      <p:sp>
        <p:nvSpPr>
          <p:cNvPr id="10" name="TextBox 10"/>
          <p:cNvSpPr txBox="1"/>
          <p:nvPr/>
        </p:nvSpPr>
        <p:spPr>
          <a:xfrm>
            <a:off x="5360189" y="1447172"/>
            <a:ext cx="6240543" cy="236155"/>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Tribal, minority, and/or rural stations serving underserved communities </a:t>
            </a:r>
          </a:p>
        </p:txBody>
      </p:sp>
      <p:sp>
        <p:nvSpPr>
          <p:cNvPr id="12" name="AutoShape 12">
            <a:extLst>
              <a:ext uri="{C183D7F6-B498-43B3-948B-1728B52AA6E4}">
                <adec:decorative xmlns:adec="http://schemas.microsoft.com/office/drawing/2017/decorative" val="1"/>
              </a:ext>
            </a:extLst>
          </p:cNvPr>
          <p:cNvSpPr/>
          <p:nvPr/>
        </p:nvSpPr>
        <p:spPr>
          <a:xfrm>
            <a:off x="5132300" y="1319806"/>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a:extLst>
              <a:ext uri="{C183D7F6-B498-43B3-948B-1728B52AA6E4}">
                <adec:decorative xmlns:adec="http://schemas.microsoft.com/office/drawing/2017/decorative" val="1"/>
              </a:ext>
            </a:extLst>
          </p:cNvPr>
          <p:cNvSpPr/>
          <p:nvPr/>
        </p:nvSpPr>
        <p:spPr>
          <a:xfrm>
            <a:off x="5132300" y="2188511"/>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a:off x="5013544" y="2080561"/>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5132300" y="2137711"/>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2</a:t>
            </a:r>
          </a:p>
        </p:txBody>
      </p:sp>
      <p:sp>
        <p:nvSpPr>
          <p:cNvPr id="15" name="TextBox 15"/>
          <p:cNvSpPr txBox="1"/>
          <p:nvPr/>
        </p:nvSpPr>
        <p:spPr>
          <a:xfrm>
            <a:off x="5360189" y="2841933"/>
            <a:ext cx="6240543" cy="23904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Small stations </a:t>
            </a:r>
          </a:p>
        </p:txBody>
      </p:sp>
      <p:sp>
        <p:nvSpPr>
          <p:cNvPr id="17" name="AutoShape 17">
            <a:extLst>
              <a:ext uri="{C183D7F6-B498-43B3-948B-1728B52AA6E4}">
                <adec:decorative xmlns:adec="http://schemas.microsoft.com/office/drawing/2017/decorative" val="1"/>
              </a:ext>
            </a:extLst>
          </p:cNvPr>
          <p:cNvSpPr/>
          <p:nvPr/>
        </p:nvSpPr>
        <p:spPr>
          <a:xfrm>
            <a:off x="5132300" y="2714567"/>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8">
            <a:extLst>
              <a:ext uri="{C183D7F6-B498-43B3-948B-1728B52AA6E4}">
                <adec:decorative xmlns:adec="http://schemas.microsoft.com/office/drawing/2017/decorative" val="1"/>
              </a:ext>
            </a:extLst>
          </p:cNvPr>
          <p:cNvSpPr/>
          <p:nvPr/>
        </p:nvSpPr>
        <p:spPr>
          <a:xfrm>
            <a:off x="5132300" y="3580234"/>
            <a:ext cx="6660289" cy="1895909"/>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9">
            <a:extLst>
              <a:ext uri="{C183D7F6-B498-43B3-948B-1728B52AA6E4}">
                <adec:decorative xmlns:adec="http://schemas.microsoft.com/office/drawing/2017/decorative" val="1"/>
              </a:ext>
            </a:extLst>
          </p:cNvPr>
          <p:cNvSpPr/>
          <p:nvPr/>
        </p:nvSpPr>
        <p:spPr>
          <a:xfrm>
            <a:off x="5013544" y="3472285"/>
            <a:ext cx="6705945" cy="1908179"/>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5132300" y="3529435"/>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3</a:t>
            </a:r>
          </a:p>
        </p:txBody>
      </p:sp>
      <p:sp>
        <p:nvSpPr>
          <p:cNvPr id="20" name="TextBox 20"/>
          <p:cNvSpPr txBox="1"/>
          <p:nvPr/>
        </p:nvSpPr>
        <p:spPr>
          <a:xfrm>
            <a:off x="5360189" y="4201540"/>
            <a:ext cx="6240543" cy="100271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Other television and radio stations - All public broadcasting entities as defined in 47 U.S.C. §397(11) are eligible to apply. Eligibility is not contingent upon whether a public broadcasting entity qualifies for CPB’s Community Service Grant (CSG) program.</a:t>
            </a:r>
          </a:p>
        </p:txBody>
      </p:sp>
      <p:sp>
        <p:nvSpPr>
          <p:cNvPr id="22" name="AutoShape 22">
            <a:extLst>
              <a:ext uri="{C183D7F6-B498-43B3-948B-1728B52AA6E4}">
                <adec:decorative xmlns:adec="http://schemas.microsoft.com/office/drawing/2017/decorative" val="1"/>
              </a:ext>
            </a:extLst>
          </p:cNvPr>
          <p:cNvSpPr/>
          <p:nvPr/>
        </p:nvSpPr>
        <p:spPr>
          <a:xfrm>
            <a:off x="5132300" y="4106290"/>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Corporation for Public Broadcasting logo">
            <a:extLst>
              <a:ext uri="{FF2B5EF4-FFF2-40B4-BE49-F238E27FC236}">
                <a16:creationId xmlns:a16="http://schemas.microsoft.com/office/drawing/2014/main" id="{9AEB81DE-24DE-A217-2748-694DD3C5A9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footer saying www.cpb.org, Next Generation Warning System Grant Program">
            <a:extLst>
              <a:ext uri="{FF2B5EF4-FFF2-40B4-BE49-F238E27FC236}">
                <a16:creationId xmlns:a16="http://schemas.microsoft.com/office/drawing/2014/main" id="{EC7A546C-77A3-074A-07A1-1760497F3562}"/>
              </a:ext>
            </a:extLst>
          </p:cNvPr>
          <p:cNvGrpSpPr/>
          <p:nvPr/>
        </p:nvGrpSpPr>
        <p:grpSpPr>
          <a:xfrm>
            <a:off x="1" y="6167636"/>
            <a:ext cx="12192000" cy="533399"/>
            <a:chOff x="1" y="6167636"/>
            <a:chExt cx="12192000" cy="533399"/>
          </a:xfrm>
        </p:grpSpPr>
        <p:sp>
          <p:nvSpPr>
            <p:cNvPr id="26" name="AutoShape 6">
              <a:extLst>
                <a:ext uri="{FF2B5EF4-FFF2-40B4-BE49-F238E27FC236}">
                  <a16:creationId xmlns:a16="http://schemas.microsoft.com/office/drawing/2014/main" id="{4FA9C3DE-BF0D-8ABC-A98C-01BF8B98691E}"/>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7">
              <a:extLst>
                <a:ext uri="{FF2B5EF4-FFF2-40B4-BE49-F238E27FC236}">
                  <a16:creationId xmlns:a16="http://schemas.microsoft.com/office/drawing/2014/main" id="{DF3AAC01-0DE0-5189-FADE-D06A4E760BEC}"/>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8" name="TextBox 8">
              <a:extLst>
                <a:ext uri="{FF2B5EF4-FFF2-40B4-BE49-F238E27FC236}">
                  <a16:creationId xmlns:a16="http://schemas.microsoft.com/office/drawing/2014/main" id="{137AA571-DC70-FB94-B70C-FAD56E77A1B5}"/>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0"/>
            <a:ext cx="12192000" cy="446648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CE30180-70C3-D4C0-0AC7-2CD7C4852190}"/>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3" name="TextBox 3"/>
          <p:cNvSpPr txBox="1">
            <a:spLocks noGrp="1"/>
          </p:cNvSpPr>
          <p:nvPr>
            <p:ph type="title" idx="4294967295"/>
          </p:nvPr>
        </p:nvSpPr>
        <p:spPr>
          <a:xfrm>
            <a:off x="2617378" y="1039283"/>
            <a:ext cx="6957245"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FFFFFF"/>
                </a:solidFill>
                <a:effectLst/>
                <a:uLnTx/>
                <a:uFillTx/>
                <a:latin typeface="TeX Gyre Adventor 1"/>
                <a:ea typeface="+mn-ea"/>
                <a:cs typeface="+mn-cs"/>
              </a:rPr>
              <a:t>Prioritization Criteria</a:t>
            </a:r>
          </a:p>
        </p:txBody>
      </p:sp>
      <p:sp>
        <p:nvSpPr>
          <p:cNvPr id="5" name="Freeform 5">
            <a:extLst>
              <a:ext uri="{C183D7F6-B498-43B3-948B-1728B52AA6E4}">
                <adec:decorative xmlns:adec="http://schemas.microsoft.com/office/drawing/2017/decorative" val="1"/>
              </a:ext>
            </a:extLst>
          </p:cNvPr>
          <p:cNvSpPr/>
          <p:nvPr/>
        </p:nvSpPr>
        <p:spPr>
          <a:xfrm>
            <a:off x="10918451"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rot="-10800000">
            <a:off x="685800"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a:extLst>
              <a:ext uri="{C183D7F6-B498-43B3-948B-1728B52AA6E4}">
                <adec:decorative xmlns:adec="http://schemas.microsoft.com/office/drawing/2017/decorative" val="1"/>
              </a:ext>
            </a:extLst>
          </p:cNvPr>
          <p:cNvSpPr/>
          <p:nvPr/>
        </p:nvSpPr>
        <p:spPr>
          <a:xfrm rot="23662">
            <a:off x="924076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a:extLst>
              <a:ext uri="{C183D7F6-B498-43B3-948B-1728B52AA6E4}">
                <adec:decorative xmlns:adec="http://schemas.microsoft.com/office/drawing/2017/decorative" val="1"/>
              </a:ext>
            </a:extLst>
          </p:cNvPr>
          <p:cNvSpPr/>
          <p:nvPr/>
        </p:nvSpPr>
        <p:spPr>
          <a:xfrm rot="-10776337">
            <a:off x="154235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800100" y="2259513"/>
            <a:ext cx="4834069" cy="3150687"/>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C183D7F6-B498-43B3-948B-1728B52AA6E4}">
                <adec:decorative xmlns:adec="http://schemas.microsoft.com/office/drawing/2017/decorative" val="1"/>
              </a:ext>
            </a:extLst>
          </p:cNvPr>
          <p:cNvSpPr/>
          <p:nvPr/>
        </p:nvSpPr>
        <p:spPr>
          <a:xfrm>
            <a:off x="685800" y="2151563"/>
            <a:ext cx="4832764" cy="3122775"/>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900842" y="2367712"/>
            <a:ext cx="4402681"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ts val="0"/>
              </a:spcBef>
              <a:spcAft>
                <a:spcPts val="0"/>
              </a:spcAft>
              <a:buClrTx/>
              <a:buSzTx/>
              <a:buFontTx/>
              <a:buNone/>
              <a:tabLst/>
              <a:defRPr/>
            </a:pPr>
            <a:r>
              <a:rPr kumimoji="0" lang="en-US" sz="2400" b="1" i="0" u="none" strike="noStrike" kern="1200" cap="none" spc="0" normalizeH="0" baseline="0" noProof="0">
                <a:ln>
                  <a:noFill/>
                </a:ln>
                <a:solidFill>
                  <a:srgbClr val="275ECD"/>
                </a:solidFill>
                <a:effectLst/>
                <a:uLnTx/>
                <a:uFillTx/>
                <a:latin typeface="TeX Gyre Adventor 1"/>
                <a:ea typeface="+mn-ea"/>
                <a:cs typeface="+mn-cs"/>
              </a:rPr>
              <a:t>Station characteristics</a:t>
            </a:r>
          </a:p>
        </p:txBody>
      </p:sp>
      <p:sp>
        <p:nvSpPr>
          <p:cNvPr id="11" name="TextBox 11"/>
          <p:cNvSpPr txBox="1"/>
          <p:nvPr/>
        </p:nvSpPr>
        <p:spPr>
          <a:xfrm>
            <a:off x="900841" y="3114557"/>
            <a:ext cx="4459460" cy="779701"/>
          </a:xfrm>
          <a:prstGeom prst="rect">
            <a:avLst/>
          </a:prstGeom>
        </p:spPr>
        <p:txBody>
          <a:bodyPr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Uniqueness of coverage</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Geographic special risk factors</a:t>
            </a:r>
          </a:p>
        </p:txBody>
      </p:sp>
      <p:sp>
        <p:nvSpPr>
          <p:cNvPr id="13" name="AutoShape 13">
            <a:extLst>
              <a:ext uri="{C183D7F6-B498-43B3-948B-1728B52AA6E4}">
                <adec:decorative xmlns:adec="http://schemas.microsoft.com/office/drawing/2017/decorative" val="1"/>
              </a:ext>
            </a:extLst>
          </p:cNvPr>
          <p:cNvSpPr/>
          <p:nvPr/>
        </p:nvSpPr>
        <p:spPr>
          <a:xfrm flipV="1">
            <a:off x="912621" y="2904287"/>
            <a:ext cx="4322343" cy="635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a:off x="6647090" y="2259513"/>
            <a:ext cx="4834069" cy="3150687"/>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a:off x="6532790" y="2151563"/>
            <a:ext cx="4832764" cy="3122775"/>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982371" y="2367712"/>
            <a:ext cx="3933603"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ts val="0"/>
              </a:spcBef>
              <a:spcAft>
                <a:spcPts val="0"/>
              </a:spcAft>
              <a:buClrTx/>
              <a:buSzTx/>
              <a:buFontTx/>
              <a:buNone/>
              <a:tabLst/>
              <a:defRPr/>
            </a:pPr>
            <a:r>
              <a:rPr kumimoji="0" lang="en-US" sz="2400" b="1" i="0" u="none" strike="noStrike" kern="1200" cap="none" spc="0" normalizeH="0" baseline="0" noProof="0">
                <a:ln>
                  <a:noFill/>
                </a:ln>
                <a:solidFill>
                  <a:srgbClr val="275ECD"/>
                </a:solidFill>
                <a:effectLst/>
                <a:uLnTx/>
                <a:uFillTx/>
                <a:latin typeface="TeX Gyre Adventor 1"/>
                <a:ea typeface="+mn-ea"/>
                <a:cs typeface="+mn-cs"/>
              </a:rPr>
              <a:t>Project proposal </a:t>
            </a:r>
          </a:p>
        </p:txBody>
      </p:sp>
      <p:sp>
        <p:nvSpPr>
          <p:cNvPr id="16" name="TextBox 16"/>
          <p:cNvSpPr txBox="1"/>
          <p:nvPr/>
        </p:nvSpPr>
        <p:spPr>
          <a:xfrm>
            <a:off x="6982372" y="3088437"/>
            <a:ext cx="4136989" cy="2026196"/>
          </a:xfrm>
          <a:prstGeom prst="rect">
            <a:avLst/>
          </a:prstGeom>
        </p:spPr>
        <p:txBody>
          <a:bodyPr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Public safety/alerting impact</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Nature of the equipment request</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Project management capability</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Partnerships with local/regional/state emergency management officials</a:t>
            </a:r>
          </a:p>
        </p:txBody>
      </p:sp>
      <p:sp>
        <p:nvSpPr>
          <p:cNvPr id="18" name="AutoShape 18">
            <a:extLst>
              <a:ext uri="{C183D7F6-B498-43B3-948B-1728B52AA6E4}">
                <adec:decorative xmlns:adec="http://schemas.microsoft.com/office/drawing/2017/decorative" val="1"/>
              </a:ext>
            </a:extLst>
          </p:cNvPr>
          <p:cNvSpPr/>
          <p:nvPr/>
        </p:nvSpPr>
        <p:spPr>
          <a:xfrm flipV="1">
            <a:off x="6797008" y="2885237"/>
            <a:ext cx="4322343" cy="635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Corporation for Public Broadcasting logo">
            <a:extLst>
              <a:ext uri="{FF2B5EF4-FFF2-40B4-BE49-F238E27FC236}">
                <a16:creationId xmlns:a16="http://schemas.microsoft.com/office/drawing/2014/main" id="{2780203D-ADCE-B2B2-4316-4AEEA6D4E1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footer saying www.cpb.org, Next Generation Warning System Grant Program">
            <a:extLst>
              <a:ext uri="{FF2B5EF4-FFF2-40B4-BE49-F238E27FC236}">
                <a16:creationId xmlns:a16="http://schemas.microsoft.com/office/drawing/2014/main" id="{51A7EE79-9183-10F2-2D11-D05B49300055}"/>
              </a:ext>
            </a:extLst>
          </p:cNvPr>
          <p:cNvGrpSpPr/>
          <p:nvPr/>
        </p:nvGrpSpPr>
        <p:grpSpPr>
          <a:xfrm>
            <a:off x="1" y="6186488"/>
            <a:ext cx="12192000" cy="514547"/>
            <a:chOff x="1" y="6186488"/>
            <a:chExt cx="12192000" cy="514547"/>
          </a:xfrm>
        </p:grpSpPr>
        <p:sp>
          <p:nvSpPr>
            <p:cNvPr id="19" name="AutoShape 19">
              <a:extLst>
                <a:ext uri="{C183D7F6-B498-43B3-948B-1728B52AA6E4}">
                  <adec:decorative xmlns:adec="http://schemas.microsoft.com/office/drawing/2017/decorative" val="1"/>
                </a:ext>
              </a:extLst>
            </p:cNvPr>
            <p:cNvSpPr/>
            <p:nvPr/>
          </p:nvSpPr>
          <p:spPr>
            <a:xfrm flipV="1">
              <a:off x="1" y="6186488"/>
              <a:ext cx="12192000" cy="4762"/>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0" name="TextBox 20"/>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09D1F864-BB05-DC5B-9AF9-4257F81CD8BB}"/>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14" name="TextBox 14"/>
          <p:cNvSpPr txBox="1">
            <a:spLocks noGrp="1"/>
          </p:cNvSpPr>
          <p:nvPr>
            <p:ph type="title" idx="4294967295"/>
          </p:nvPr>
        </p:nvSpPr>
        <p:spPr>
          <a:xfrm>
            <a:off x="1816610" y="781051"/>
            <a:ext cx="8558780"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003399"/>
                </a:solidFill>
                <a:effectLst/>
                <a:uLnTx/>
                <a:uFillTx/>
                <a:latin typeface="TeX Gyre Adventor 1"/>
                <a:ea typeface="+mn-ea"/>
                <a:cs typeface="+mn-cs"/>
              </a:rPr>
              <a:t>Project Funding Overview</a:t>
            </a:r>
          </a:p>
        </p:txBody>
      </p:sp>
      <p:grpSp>
        <p:nvGrpSpPr>
          <p:cNvPr id="29" name="Group 28" descr="Funding. Currently, you can still apply for FY22 funding. There will also be additional funding for FY23.">
            <a:extLst>
              <a:ext uri="{FF2B5EF4-FFF2-40B4-BE49-F238E27FC236}">
                <a16:creationId xmlns:a16="http://schemas.microsoft.com/office/drawing/2014/main" id="{ED4B0570-3309-ED94-06F9-D3593A6C3387}"/>
              </a:ext>
            </a:extLst>
          </p:cNvPr>
          <p:cNvGrpSpPr/>
          <p:nvPr/>
        </p:nvGrpSpPr>
        <p:grpSpPr>
          <a:xfrm>
            <a:off x="929777" y="1661425"/>
            <a:ext cx="10388499" cy="1235382"/>
            <a:chOff x="929777" y="1661425"/>
            <a:chExt cx="10388499" cy="1235382"/>
          </a:xfrm>
        </p:grpSpPr>
        <p:sp>
          <p:nvSpPr>
            <p:cNvPr id="24" name="AutoShape 24">
              <a:extLst>
                <a:ext uri="{C183D7F6-B498-43B3-948B-1728B52AA6E4}">
                  <adec:decorative xmlns:adec="http://schemas.microsoft.com/office/drawing/2017/decorative" val="1"/>
                </a:ext>
              </a:extLst>
            </p:cNvPr>
            <p:cNvSpPr/>
            <p:nvPr/>
          </p:nvSpPr>
          <p:spPr>
            <a:xfrm>
              <a:off x="1017013" y="1763846"/>
              <a:ext cx="10301263" cy="113296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25">
              <a:extLst>
                <a:ext uri="{C183D7F6-B498-43B3-948B-1728B52AA6E4}">
                  <adec:decorative xmlns:adec="http://schemas.microsoft.com/office/drawing/2017/decorative" val="1"/>
                </a:ext>
              </a:extLst>
            </p:cNvPr>
            <p:cNvSpPr/>
            <p:nvPr/>
          </p:nvSpPr>
          <p:spPr>
            <a:xfrm>
              <a:off x="929777" y="1661425"/>
              <a:ext cx="10301263" cy="1154618"/>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491777" y="2317551"/>
              <a:ext cx="9177261" cy="522066"/>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The FY22 funding round has closed, but there will be an additional round for FY23.</a:t>
              </a:r>
            </a:p>
            <a:p>
              <a:pPr marL="0" marR="0" lvl="0" indent="0" algn="ctr" defTabSz="609630" rtl="0" eaLnBrk="1" fontAlgn="auto" latinLnBrk="0" hangingPunct="1">
                <a:lnSpc>
                  <a:spcPts val="2053"/>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TeX Gyre Adventor 2"/>
                <a:ea typeface="+mn-ea"/>
                <a:cs typeface="+mn-cs"/>
              </a:endParaRPr>
            </a:p>
          </p:txBody>
        </p:sp>
        <p:sp>
          <p:nvSpPr>
            <p:cNvPr id="27" name="TextBox 27"/>
            <p:cNvSpPr txBox="1"/>
            <p:nvPr/>
          </p:nvSpPr>
          <p:spPr>
            <a:xfrm>
              <a:off x="4014270" y="1838384"/>
              <a:ext cx="4144975"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Funding</a:t>
              </a:r>
            </a:p>
          </p:txBody>
        </p:sp>
      </p:grpSp>
      <p:grpSp>
        <p:nvGrpSpPr>
          <p:cNvPr id="30" name="Group 29" descr="Contracting. CPB is administering; recipients are FEMA subrecipients and subject to federal grant requirements">
            <a:extLst>
              <a:ext uri="{FF2B5EF4-FFF2-40B4-BE49-F238E27FC236}">
                <a16:creationId xmlns:a16="http://schemas.microsoft.com/office/drawing/2014/main" id="{66FBE182-F4DA-B622-53C5-0CD305DEA887}"/>
              </a:ext>
            </a:extLst>
          </p:cNvPr>
          <p:cNvGrpSpPr/>
          <p:nvPr/>
        </p:nvGrpSpPr>
        <p:grpSpPr>
          <a:xfrm>
            <a:off x="929776" y="3004757"/>
            <a:ext cx="5156981" cy="1847004"/>
            <a:chOff x="929776" y="3004757"/>
            <a:chExt cx="5156981" cy="1847004"/>
          </a:xfrm>
        </p:grpSpPr>
        <p:sp>
          <p:nvSpPr>
            <p:cNvPr id="6" name="AutoShape 6">
              <a:extLst>
                <a:ext uri="{C183D7F6-B498-43B3-948B-1728B52AA6E4}">
                  <adec:decorative xmlns:adec="http://schemas.microsoft.com/office/drawing/2017/decorative" val="1"/>
                </a:ext>
              </a:extLst>
            </p:cNvPr>
            <p:cNvSpPr/>
            <p:nvPr/>
          </p:nvSpPr>
          <p:spPr>
            <a:xfrm>
              <a:off x="1017012" y="3085522"/>
              <a:ext cx="5069745" cy="1766239"/>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C183D7F6-B498-43B3-948B-1728B52AA6E4}">
                  <adec:decorative xmlns:adec="http://schemas.microsoft.com/office/drawing/2017/decorative" val="1"/>
                </a:ext>
              </a:extLst>
            </p:cNvPr>
            <p:cNvSpPr/>
            <p:nvPr/>
          </p:nvSpPr>
          <p:spPr>
            <a:xfrm>
              <a:off x="929776" y="3004757"/>
              <a:ext cx="5069745" cy="176623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096498" y="3663054"/>
              <a:ext cx="4814081" cy="783420"/>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CPB is administering; recipients are FEMA subrecipients and subject to </a:t>
              </a:r>
              <a:br>
                <a:rPr kumimoji="0" lang="en-US" sz="1500" b="0" i="0" u="none" strike="noStrike" kern="1200" cap="none" spc="0" normalizeH="0" baseline="0" noProof="0">
                  <a:ln>
                    <a:noFill/>
                  </a:ln>
                  <a:solidFill>
                    <a:srgbClr val="FFFFFF"/>
                  </a:solidFill>
                  <a:effectLst/>
                  <a:uLnTx/>
                  <a:uFillTx/>
                  <a:latin typeface="TeX Gyre Adventor 2"/>
                  <a:ea typeface="+mn-ea"/>
                  <a:cs typeface="+mn-cs"/>
                </a:rPr>
              </a:br>
              <a:r>
                <a:rPr kumimoji="0" lang="en-US" sz="1500" b="0" i="0" u="none" strike="noStrike" kern="1200" cap="none" spc="0" normalizeH="0" baseline="0" noProof="0">
                  <a:ln>
                    <a:noFill/>
                  </a:ln>
                  <a:solidFill>
                    <a:srgbClr val="FFFFFF"/>
                  </a:solidFill>
                  <a:effectLst/>
                  <a:uLnTx/>
                  <a:uFillTx/>
                  <a:latin typeface="TeX Gyre Adventor 2"/>
                  <a:ea typeface="+mn-ea"/>
                  <a:cs typeface="+mn-cs"/>
                </a:rPr>
                <a:t>federal grant requirements</a:t>
              </a:r>
            </a:p>
          </p:txBody>
        </p:sp>
        <p:sp>
          <p:nvSpPr>
            <p:cNvPr id="18" name="TextBox 18"/>
            <p:cNvSpPr txBox="1"/>
            <p:nvPr/>
          </p:nvSpPr>
          <p:spPr>
            <a:xfrm>
              <a:off x="1392161" y="3139814"/>
              <a:ext cx="4144975"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Contracting</a:t>
              </a:r>
            </a:p>
          </p:txBody>
        </p:sp>
      </p:grpSp>
      <p:grpSp>
        <p:nvGrpSpPr>
          <p:cNvPr id="31" name="Group 30" descr="No funding match or cost share is required">
            <a:extLst>
              <a:ext uri="{FF2B5EF4-FFF2-40B4-BE49-F238E27FC236}">
                <a16:creationId xmlns:a16="http://schemas.microsoft.com/office/drawing/2014/main" id="{A78A394D-27D0-8299-EF9F-7978DF07911A}"/>
              </a:ext>
            </a:extLst>
          </p:cNvPr>
          <p:cNvGrpSpPr/>
          <p:nvPr/>
        </p:nvGrpSpPr>
        <p:grpSpPr>
          <a:xfrm>
            <a:off x="929776" y="4959711"/>
            <a:ext cx="5156981" cy="963883"/>
            <a:chOff x="929776" y="4959711"/>
            <a:chExt cx="5156981" cy="963883"/>
          </a:xfrm>
        </p:grpSpPr>
        <p:sp>
          <p:nvSpPr>
            <p:cNvPr id="7" name="AutoShape 7">
              <a:extLst>
                <a:ext uri="{C183D7F6-B498-43B3-948B-1728B52AA6E4}">
                  <adec:decorative xmlns:adec="http://schemas.microsoft.com/office/drawing/2017/decorative" val="1"/>
                </a:ext>
              </a:extLst>
            </p:cNvPr>
            <p:cNvSpPr/>
            <p:nvPr/>
          </p:nvSpPr>
          <p:spPr>
            <a:xfrm>
              <a:off x="1017012" y="5039623"/>
              <a:ext cx="5069745" cy="88397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a:extLst>
                <a:ext uri="{C183D7F6-B498-43B3-948B-1728B52AA6E4}">
                  <adec:decorative xmlns:adec="http://schemas.microsoft.com/office/drawing/2017/decorative" val="1"/>
                </a:ext>
              </a:extLst>
            </p:cNvPr>
            <p:cNvSpPr/>
            <p:nvPr/>
          </p:nvSpPr>
          <p:spPr>
            <a:xfrm>
              <a:off x="929776" y="4959711"/>
              <a:ext cx="5069745" cy="8831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198130" y="5299621"/>
              <a:ext cx="4533038" cy="244811"/>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No funding match or cost share is required. </a:t>
              </a:r>
            </a:p>
          </p:txBody>
        </p:sp>
      </p:grpSp>
      <p:grpSp>
        <p:nvGrpSpPr>
          <p:cNvPr id="32" name="Group 31" descr="Environmental and Historic  Preservation Review (EHP). Applicants must submit a FEMA Environmental and Historic Preservation Review questionnaire.">
            <a:extLst>
              <a:ext uri="{FF2B5EF4-FFF2-40B4-BE49-F238E27FC236}">
                <a16:creationId xmlns:a16="http://schemas.microsoft.com/office/drawing/2014/main" id="{35A546ED-0AE4-AD82-3B69-4F251E9AEA3F}"/>
              </a:ext>
            </a:extLst>
          </p:cNvPr>
          <p:cNvGrpSpPr/>
          <p:nvPr/>
        </p:nvGrpSpPr>
        <p:grpSpPr>
          <a:xfrm>
            <a:off x="6161294" y="3004757"/>
            <a:ext cx="5156981" cy="1847004"/>
            <a:chOff x="6161294" y="3004757"/>
            <a:chExt cx="5156981" cy="1847004"/>
          </a:xfrm>
        </p:grpSpPr>
        <p:sp>
          <p:nvSpPr>
            <p:cNvPr id="8" name="AutoShape 8">
              <a:extLst>
                <a:ext uri="{C183D7F6-B498-43B3-948B-1728B52AA6E4}">
                  <adec:decorative xmlns:adec="http://schemas.microsoft.com/office/drawing/2017/decorative" val="1"/>
                </a:ext>
              </a:extLst>
            </p:cNvPr>
            <p:cNvSpPr/>
            <p:nvPr/>
          </p:nvSpPr>
          <p:spPr>
            <a:xfrm>
              <a:off x="6248530" y="3085522"/>
              <a:ext cx="5069745" cy="1766239"/>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a:extLst>
                <a:ext uri="{C183D7F6-B498-43B3-948B-1728B52AA6E4}">
                  <adec:decorative xmlns:adec="http://schemas.microsoft.com/office/drawing/2017/decorative" val="1"/>
                </a:ext>
              </a:extLst>
            </p:cNvPr>
            <p:cNvSpPr/>
            <p:nvPr/>
          </p:nvSpPr>
          <p:spPr>
            <a:xfrm>
              <a:off x="6161294" y="3004757"/>
              <a:ext cx="5069745" cy="176623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6412008" y="4063104"/>
              <a:ext cx="4568317" cy="514115"/>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Applicants must submit a FEMA Environmental and Historic Preservation Review questionnaire</a:t>
              </a:r>
            </a:p>
          </p:txBody>
        </p:sp>
        <p:sp>
          <p:nvSpPr>
            <p:cNvPr id="16" name="TextBox 16"/>
            <p:cNvSpPr txBox="1"/>
            <p:nvPr/>
          </p:nvSpPr>
          <p:spPr>
            <a:xfrm>
              <a:off x="6623679" y="3139814"/>
              <a:ext cx="4144975" cy="833177"/>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Environmental and Historic Preservation Review (EHP) </a:t>
              </a:r>
            </a:p>
          </p:txBody>
        </p:sp>
      </p:grpSp>
      <p:grpSp>
        <p:nvGrpSpPr>
          <p:cNvPr id="33" name="Group 32" descr="Funds will be granted as reimbursements.">
            <a:extLst>
              <a:ext uri="{FF2B5EF4-FFF2-40B4-BE49-F238E27FC236}">
                <a16:creationId xmlns:a16="http://schemas.microsoft.com/office/drawing/2014/main" id="{235C5659-2C63-3D38-A7F6-A841EC4B72D3}"/>
              </a:ext>
            </a:extLst>
          </p:cNvPr>
          <p:cNvGrpSpPr/>
          <p:nvPr/>
        </p:nvGrpSpPr>
        <p:grpSpPr>
          <a:xfrm>
            <a:off x="6161294" y="4959711"/>
            <a:ext cx="5156981" cy="963883"/>
            <a:chOff x="6161294" y="4959711"/>
            <a:chExt cx="5156981" cy="963883"/>
          </a:xfrm>
        </p:grpSpPr>
        <p:sp>
          <p:nvSpPr>
            <p:cNvPr id="9" name="AutoShape 9">
              <a:extLst>
                <a:ext uri="{C183D7F6-B498-43B3-948B-1728B52AA6E4}">
                  <adec:decorative xmlns:adec="http://schemas.microsoft.com/office/drawing/2017/decorative" val="1"/>
                </a:ext>
              </a:extLst>
            </p:cNvPr>
            <p:cNvSpPr/>
            <p:nvPr/>
          </p:nvSpPr>
          <p:spPr>
            <a:xfrm>
              <a:off x="6248530" y="5039623"/>
              <a:ext cx="5069745" cy="88397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a:extLst>
                <a:ext uri="{C183D7F6-B498-43B3-948B-1728B52AA6E4}">
                  <adec:decorative xmlns:adec="http://schemas.microsoft.com/office/drawing/2017/decorative" val="1"/>
                </a:ext>
              </a:extLst>
            </p:cNvPr>
            <p:cNvSpPr/>
            <p:nvPr/>
          </p:nvSpPr>
          <p:spPr>
            <a:xfrm>
              <a:off x="6161294" y="4959711"/>
              <a:ext cx="5069745" cy="8831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412008" y="5299621"/>
              <a:ext cx="4568317" cy="244811"/>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Funds will be granted as reimbursements.  </a:t>
              </a:r>
            </a:p>
          </p:txBody>
        </p:sp>
      </p:grpSp>
      <p:pic>
        <p:nvPicPr>
          <p:cNvPr id="38" name="Picture 2" descr="Corporation for Public Broadcasting logo">
            <a:extLst>
              <a:ext uri="{FF2B5EF4-FFF2-40B4-BE49-F238E27FC236}">
                <a16:creationId xmlns:a16="http://schemas.microsoft.com/office/drawing/2014/main" id="{6265D694-1F00-85EF-3C20-6AB6BA89D3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descr="footer saying www.cpb.org, Next Generation Warning System Grant Program">
            <a:extLst>
              <a:ext uri="{FF2B5EF4-FFF2-40B4-BE49-F238E27FC236}">
                <a16:creationId xmlns:a16="http://schemas.microsoft.com/office/drawing/2014/main" id="{F7A9D6AC-43DB-A8A1-A38C-83C2530FC642}"/>
              </a:ext>
              <a:ext uri="{C183D7F6-B498-43B3-948B-1728B52AA6E4}">
                <adec:decorative xmlns:adec="http://schemas.microsoft.com/office/drawing/2017/decorative" val="0"/>
              </a:ext>
            </a:extLst>
          </p:cNvPr>
          <p:cNvGrpSpPr/>
          <p:nvPr/>
        </p:nvGrpSpPr>
        <p:grpSpPr>
          <a:xfrm>
            <a:off x="1" y="6186488"/>
            <a:ext cx="12192000" cy="514547"/>
            <a:chOff x="1" y="6186488"/>
            <a:chExt cx="12192000" cy="514547"/>
          </a:xfrm>
        </p:grpSpPr>
        <p:sp>
          <p:nvSpPr>
            <p:cNvPr id="35" name="AutoShape 19">
              <a:extLst>
                <a:ext uri="{FF2B5EF4-FFF2-40B4-BE49-F238E27FC236}">
                  <a16:creationId xmlns:a16="http://schemas.microsoft.com/office/drawing/2014/main" id="{BC33DBDF-62FB-BEBD-2618-7DDD49CEEE31}"/>
                </a:ext>
                <a:ext uri="{C183D7F6-B498-43B3-948B-1728B52AA6E4}">
                  <adec:decorative xmlns:adec="http://schemas.microsoft.com/office/drawing/2017/decorative" val="1"/>
                </a:ext>
              </a:extLst>
            </p:cNvPr>
            <p:cNvSpPr/>
            <p:nvPr/>
          </p:nvSpPr>
          <p:spPr>
            <a:xfrm flipV="1">
              <a:off x="1" y="6186488"/>
              <a:ext cx="12192000" cy="4762"/>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1">
              <a:extLst>
                <a:ext uri="{FF2B5EF4-FFF2-40B4-BE49-F238E27FC236}">
                  <a16:creationId xmlns:a16="http://schemas.microsoft.com/office/drawing/2014/main" id="{B0FB4B51-B3FE-5579-C5FA-A21B61539841}"/>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37" name="TextBox 20">
              <a:extLst>
                <a:ext uri="{FF2B5EF4-FFF2-40B4-BE49-F238E27FC236}">
                  <a16:creationId xmlns:a16="http://schemas.microsoft.com/office/drawing/2014/main" id="{F82D1A1F-8C79-8E6E-D50E-BF837FF78E8F}"/>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5DA29-5F6C-FE3F-F93C-D0FC8F1A0A3E}"/>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Introduction to NEXTGEN TV</a:t>
            </a:r>
          </a:p>
        </p:txBody>
      </p:sp>
      <p:sp>
        <p:nvSpPr>
          <p:cNvPr id="9" name="Rectangle 8">
            <a:extLst>
              <a:ext uri="{FF2B5EF4-FFF2-40B4-BE49-F238E27FC236}">
                <a16:creationId xmlns:a16="http://schemas.microsoft.com/office/drawing/2014/main" id="{FD1A4E80-2417-9ADE-5138-3F969854975A}"/>
              </a:ext>
            </a:extLst>
          </p:cNvPr>
          <p:cNvSpPr/>
          <p:nvPr/>
        </p:nvSpPr>
        <p:spPr>
          <a:xfrm>
            <a:off x="751309" y="1408440"/>
            <a:ext cx="7039752" cy="2896860"/>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000" b="1">
                <a:solidFill>
                  <a:schemeClr val="tx2"/>
                </a:solidFill>
                <a:ea typeface="Source Sans Pro"/>
              </a:rPr>
              <a:t>Agenda</a:t>
            </a:r>
            <a:r>
              <a:rPr lang="en-US" sz="2000" b="1">
                <a:solidFill>
                  <a:srgbClr val="0062A7"/>
                </a:solidFill>
                <a:ea typeface="Source Sans Pro"/>
              </a:rPr>
              <a:t>:</a:t>
            </a:r>
          </a:p>
          <a:p>
            <a:pPr indent="-342900">
              <a:lnSpc>
                <a:spcPct val="107000"/>
              </a:lnSpc>
              <a:spcBef>
                <a:spcPts val="0"/>
              </a:spcBef>
              <a:spcAft>
                <a:spcPts val="800"/>
              </a:spcAft>
              <a:buClrTx/>
              <a:buFont typeface="Wingdings" panose="05000000000000000000" pitchFamily="2" charset="2"/>
              <a:buChar char="§"/>
            </a:pPr>
            <a:r>
              <a:rPr lang="en-US" sz="2000">
                <a:solidFill>
                  <a:schemeClr val="tx1"/>
                </a:solidFill>
                <a:ea typeface="Calibri" panose="020F0502020204030204" pitchFamily="34" charset="0"/>
                <a:cs typeface="Arial"/>
              </a:rPr>
              <a:t>What is NEXTGEN TV?</a:t>
            </a:r>
          </a:p>
          <a:p>
            <a:pPr indent="-342900">
              <a:lnSpc>
                <a:spcPct val="107000"/>
              </a:lnSpc>
              <a:spcBef>
                <a:spcPts val="0"/>
              </a:spcBef>
              <a:spcAft>
                <a:spcPts val="800"/>
              </a:spcAft>
              <a:buClrTx/>
              <a:buFont typeface="Wingdings" panose="05000000000000000000" pitchFamily="2" charset="2"/>
              <a:buChar char="§"/>
            </a:pPr>
            <a:r>
              <a:rPr lang="en-US" sz="2000">
                <a:solidFill>
                  <a:schemeClr val="tx1"/>
                </a:solidFill>
                <a:ea typeface="Calibri" panose="020F0502020204030204" pitchFamily="34" charset="0"/>
                <a:cs typeface="Arial"/>
              </a:rPr>
              <a:t>ATSC 3.0 / NEXTGEN TV as a global standard</a:t>
            </a:r>
          </a:p>
          <a:p>
            <a:pPr indent="-342900">
              <a:lnSpc>
                <a:spcPct val="107000"/>
              </a:lnSpc>
              <a:spcBef>
                <a:spcPts val="0"/>
              </a:spcBef>
              <a:spcAft>
                <a:spcPts val="800"/>
              </a:spcAft>
              <a:buClrTx/>
              <a:buFont typeface="Wingdings" panose="05000000000000000000" pitchFamily="2" charset="2"/>
              <a:buChar char="§"/>
            </a:pPr>
            <a:r>
              <a:rPr lang="en-US" sz="2000">
                <a:solidFill>
                  <a:schemeClr val="tx1"/>
                </a:solidFill>
                <a:ea typeface="Calibri" panose="020F0502020204030204" pitchFamily="34" charset="0"/>
                <a:cs typeface="Arial"/>
              </a:rPr>
              <a:t>Upgrading</a:t>
            </a:r>
            <a:r>
              <a:rPr lang="en-US" sz="2000">
                <a:solidFill>
                  <a:schemeClr val="tx1"/>
                </a:solidFill>
                <a:effectLst/>
                <a:ea typeface="Calibri" panose="020F0502020204030204" pitchFamily="34" charset="0"/>
                <a:cs typeface="Arial"/>
              </a:rPr>
              <a:t> to </a:t>
            </a:r>
            <a:r>
              <a:rPr lang="en-US" sz="2000">
                <a:solidFill>
                  <a:schemeClr val="tx1"/>
                </a:solidFill>
                <a:ea typeface="Calibri" panose="020F0502020204030204" pitchFamily="34" charset="0"/>
                <a:cs typeface="Arial"/>
              </a:rPr>
              <a:t>NEXTGEN TV</a:t>
            </a:r>
            <a:endParaRPr lang="en-US" sz="2000">
              <a:solidFill>
                <a:schemeClr val="tx1"/>
              </a:solidFill>
            </a:endParaRPr>
          </a:p>
          <a:p>
            <a:pPr indent="-342900">
              <a:lnSpc>
                <a:spcPct val="107000"/>
              </a:lnSpc>
              <a:spcBef>
                <a:spcPts val="0"/>
              </a:spcBef>
              <a:spcAft>
                <a:spcPts val="800"/>
              </a:spcAft>
              <a:buClrTx/>
              <a:buFont typeface="Wingdings" panose="05000000000000000000" pitchFamily="2" charset="2"/>
              <a:buChar char="§"/>
            </a:pPr>
            <a:r>
              <a:rPr lang="en-US" sz="2000">
                <a:solidFill>
                  <a:schemeClr val="tx1"/>
                </a:solidFill>
                <a:effectLst/>
                <a:ea typeface="Calibri" panose="020F0502020204030204" pitchFamily="34" charset="0"/>
                <a:cs typeface="Arial"/>
              </a:rPr>
              <a:t>Key features and capabilities of </a:t>
            </a:r>
            <a:r>
              <a:rPr lang="en-US" sz="2000">
                <a:solidFill>
                  <a:schemeClr val="tx1"/>
                </a:solidFill>
                <a:ea typeface="Calibri" panose="020F0502020204030204" pitchFamily="34" charset="0"/>
                <a:cs typeface="Arial"/>
              </a:rPr>
              <a:t>NEXTGEN TV</a:t>
            </a:r>
          </a:p>
          <a:p>
            <a:pPr indent="-342900">
              <a:lnSpc>
                <a:spcPct val="107000"/>
              </a:lnSpc>
              <a:spcBef>
                <a:spcPts val="0"/>
              </a:spcBef>
              <a:spcAft>
                <a:spcPts val="800"/>
              </a:spcAft>
              <a:buClrTx/>
              <a:buFont typeface="Wingdings" panose="05000000000000000000" pitchFamily="2" charset="2"/>
              <a:buChar char="§"/>
            </a:pPr>
            <a:r>
              <a:rPr lang="en-US" sz="2000">
                <a:solidFill>
                  <a:schemeClr val="tx1"/>
                </a:solidFill>
                <a:ea typeface="Calibri" panose="020F0502020204030204" pitchFamily="34" charset="0"/>
                <a:cs typeface="Arial"/>
              </a:rPr>
              <a:t>Enhanced</a:t>
            </a:r>
            <a:r>
              <a:rPr lang="en-US" sz="2000">
                <a:solidFill>
                  <a:schemeClr val="tx1"/>
                </a:solidFill>
                <a:effectLst/>
                <a:ea typeface="Calibri" panose="020F0502020204030204" pitchFamily="34" charset="0"/>
                <a:cs typeface="Arial"/>
              </a:rPr>
              <a:t> audio / video quality</a:t>
            </a:r>
            <a:r>
              <a:rPr lang="en-US" sz="2000">
                <a:solidFill>
                  <a:schemeClr val="tx1"/>
                </a:solidFill>
                <a:ea typeface="Calibri" panose="020F0502020204030204" pitchFamily="34" charset="0"/>
                <a:cs typeface="Arial"/>
              </a:rPr>
              <a:t> </a:t>
            </a:r>
            <a:r>
              <a:rPr lang="en-US" sz="2000">
                <a:solidFill>
                  <a:schemeClr val="tx1"/>
                </a:solidFill>
                <a:effectLst/>
                <a:ea typeface="Calibri" panose="020F0502020204030204" pitchFamily="34" charset="0"/>
                <a:cs typeface="Arial"/>
              </a:rPr>
              <a:t>and interactivity</a:t>
            </a:r>
            <a:endParaRPr lang="en-US" sz="2000">
              <a:solidFill>
                <a:schemeClr val="tx1"/>
              </a:solidFill>
            </a:endParaRPr>
          </a:p>
          <a:p>
            <a:pPr indent="-342900">
              <a:lnSpc>
                <a:spcPct val="107000"/>
              </a:lnSpc>
              <a:spcAft>
                <a:spcPts val="800"/>
              </a:spcAft>
              <a:buFont typeface="Wingdings" panose="05000000000000000000" pitchFamily="2" charset="2"/>
              <a:buChar char="§"/>
            </a:pPr>
            <a:r>
              <a:rPr lang="en-US" sz="2000">
                <a:solidFill>
                  <a:schemeClr val="tx1"/>
                </a:solidFill>
                <a:effectLst/>
                <a:ea typeface="Calibri" panose="020F0502020204030204" pitchFamily="34" charset="0"/>
                <a:cs typeface="Arial"/>
              </a:rPr>
              <a:t>Benefits of </a:t>
            </a:r>
            <a:r>
              <a:rPr lang="en-US" sz="2000">
                <a:solidFill>
                  <a:schemeClr val="tx1"/>
                </a:solidFill>
                <a:ea typeface="Calibri" panose="020F0502020204030204" pitchFamily="34" charset="0"/>
                <a:cs typeface="Arial"/>
              </a:rPr>
              <a:t>NEXTGEN TV</a:t>
            </a:r>
            <a:r>
              <a:rPr lang="en-US" sz="2000">
                <a:solidFill>
                  <a:schemeClr val="tx1"/>
                </a:solidFill>
                <a:effectLst/>
                <a:ea typeface="Calibri" panose="020F0502020204030204" pitchFamily="34" charset="0"/>
                <a:cs typeface="Arial"/>
              </a:rPr>
              <a:t> for </a:t>
            </a:r>
            <a:r>
              <a:rPr lang="en-US" sz="2000">
                <a:solidFill>
                  <a:schemeClr val="tx1"/>
                </a:solidFill>
                <a:ea typeface="Calibri" panose="020F0502020204030204" pitchFamily="34" charset="0"/>
                <a:cs typeface="Arial"/>
              </a:rPr>
              <a:t>broadcasters</a:t>
            </a:r>
            <a:r>
              <a:rPr lang="en-US" sz="2000">
                <a:solidFill>
                  <a:schemeClr val="tx1"/>
                </a:solidFill>
                <a:effectLst/>
                <a:ea typeface="Calibri" panose="020F0502020204030204" pitchFamily="34" charset="0"/>
                <a:cs typeface="Arial"/>
              </a:rPr>
              <a:t> and the public</a:t>
            </a:r>
          </a:p>
          <a:p>
            <a:endParaRPr lang="en-US" sz="2000">
              <a:solidFill>
                <a:srgbClr val="0062A7"/>
              </a:solidFill>
              <a:ea typeface="Source Sans Pro" panose="020B0503030403020204" pitchFamily="34" charset="0"/>
            </a:endParaRPr>
          </a:p>
        </p:txBody>
      </p:sp>
      <p:sp>
        <p:nvSpPr>
          <p:cNvPr id="8" name="Rectangle 7">
            <a:extLst>
              <a:ext uri="{FF2B5EF4-FFF2-40B4-BE49-F238E27FC236}">
                <a16:creationId xmlns:a16="http://schemas.microsoft.com/office/drawing/2014/main" id="{E78F0064-E79B-EF0D-EE13-597969B1DD26}"/>
              </a:ext>
            </a:extLst>
          </p:cNvPr>
          <p:cNvSpPr/>
          <p:nvPr/>
        </p:nvSpPr>
        <p:spPr>
          <a:xfrm>
            <a:off x="8024175" y="1408440"/>
            <a:ext cx="2972439" cy="1758727"/>
          </a:xfrm>
          <a:prstGeom prst="rect">
            <a:avLst/>
          </a:prstGeom>
          <a:solidFill>
            <a:schemeClr val="tx2"/>
          </a:solidFill>
          <a:ln>
            <a:solidFill>
              <a:srgbClr val="00518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ea typeface="Source Sans Pro"/>
              </a:rPr>
              <a:t>Consider: </a:t>
            </a:r>
          </a:p>
          <a:p>
            <a:pPr marL="342900" indent="-342900">
              <a:buFont typeface="+mj-lt"/>
              <a:buAutoNum type="arabicPeriod"/>
            </a:pPr>
            <a:r>
              <a:rPr lang="en-US">
                <a:solidFill>
                  <a:schemeClr val="bg1"/>
                </a:solidFill>
                <a:ea typeface="Source Sans Pro"/>
              </a:rPr>
              <a:t>What are your stations’ goals?</a:t>
            </a:r>
          </a:p>
          <a:p>
            <a:pPr marL="342900" indent="-342900">
              <a:buFont typeface="+mj-lt"/>
              <a:buAutoNum type="arabicPeriod"/>
            </a:pPr>
            <a:r>
              <a:rPr lang="en-US">
                <a:solidFill>
                  <a:schemeClr val="bg1"/>
                </a:solidFill>
                <a:ea typeface="Source Sans Pro"/>
              </a:rPr>
              <a:t>How does NEXTGEN TV fit into your goals?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dirty="0" smtClean="0"/>
              <a:pPr/>
              <a:t>23</a:t>
            </a:fld>
            <a:endParaRPr lang="en-US"/>
          </a:p>
        </p:txBody>
      </p:sp>
    </p:spTree>
    <p:extLst>
      <p:ext uri="{BB962C8B-B14F-4D97-AF65-F5344CB8AC3E}">
        <p14:creationId xmlns:p14="http://schemas.microsoft.com/office/powerpoint/2010/main" val="371440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EA176E-6FC5-0378-BE16-DD6284AB5077}"/>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US" sz="1200" b="1">
                <a:solidFill>
                  <a:schemeClr val="bg1"/>
                </a:solidFill>
              </a:rPr>
              <a:t>Module 3: Introduction to NEXTGEN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a:t>What is NEXTGEN TV?</a:t>
            </a:r>
          </a:p>
        </p:txBody>
      </p:sp>
      <p:sp>
        <p:nvSpPr>
          <p:cNvPr id="58" name="Content Placeholder 57">
            <a:extLst>
              <a:ext uri="{FF2B5EF4-FFF2-40B4-BE49-F238E27FC236}">
                <a16:creationId xmlns:a16="http://schemas.microsoft.com/office/drawing/2014/main" id="{DB6541A1-98CC-0DC6-809F-7FA6E9F44FEE}"/>
              </a:ext>
            </a:extLst>
          </p:cNvPr>
          <p:cNvSpPr>
            <a:spLocks noGrp="1"/>
          </p:cNvSpPr>
          <p:nvPr>
            <p:ph idx="1"/>
          </p:nvPr>
        </p:nvSpPr>
        <p:spPr>
          <a:xfrm>
            <a:off x="513347" y="1524000"/>
            <a:ext cx="5123187" cy="4106412"/>
          </a:xfrm>
          <a:ln w="47625" cmpd="sng">
            <a:noFill/>
            <a:extLst>
              <a:ext uri="{C807C97D-BFC1-408E-A445-0C87EB9F89A2}">
                <ask:lineSketchStyleProps xmlns:ask="http://schemas.microsoft.com/office/drawing/2018/sketchyshapes">
                  <ask:type>
                    <ask:lineSketchNone/>
                  </ask:type>
                </ask:lineSketchStyleProps>
              </a:ext>
            </a:extLst>
          </a:ln>
        </p:spPr>
        <p:txBody>
          <a:bodyPr anchor="ctr">
            <a:noAutofit/>
          </a:bodyPr>
          <a:lstStyle/>
          <a:p>
            <a:r>
              <a:rPr lang="en-US" sz="2000">
                <a:cs typeface="Arial" panose="020B0604020202020204" pitchFamily="34" charset="0"/>
              </a:rPr>
              <a:t>A brand-new broadcast television standard for UHF and VHF</a:t>
            </a:r>
          </a:p>
          <a:p>
            <a:r>
              <a:rPr lang="en-US" sz="2000">
                <a:cs typeface="Arial" panose="020B0604020202020204" pitchFamily="34" charset="0"/>
              </a:rPr>
              <a:t>Actively being deployed in the USA and a growing list of other countries</a:t>
            </a:r>
          </a:p>
          <a:p>
            <a:r>
              <a:rPr lang="en-US" sz="2000">
                <a:cs typeface="Arial" panose="020B0604020202020204" pitchFamily="34" charset="0"/>
              </a:rPr>
              <a:t>Extended broadcast TV station coverage</a:t>
            </a:r>
          </a:p>
          <a:p>
            <a:r>
              <a:rPr lang="en-US" sz="2000">
                <a:cs typeface="Arial" panose="020B0604020202020204" pitchFamily="34" charset="0"/>
              </a:rPr>
              <a:t>Better quality video and audio</a:t>
            </a:r>
          </a:p>
          <a:p>
            <a:r>
              <a:rPr lang="en-US" sz="2000">
                <a:cs typeface="Arial" panose="020B0604020202020204" pitchFamily="34" charset="0"/>
              </a:rPr>
              <a:t>Data Broadcasting as a Service</a:t>
            </a:r>
          </a:p>
          <a:p>
            <a:r>
              <a:rPr lang="en-US" sz="2000">
                <a:cs typeface="Arial" panose="020B0604020202020204" pitchFamily="34" charset="0"/>
              </a:rPr>
              <a:t>Based on Internet Protocol (IP) just like the Internet</a:t>
            </a:r>
          </a:p>
          <a:p>
            <a:r>
              <a:rPr lang="en-US" sz="2000">
                <a:cs typeface="Arial" panose="020B0604020202020204" pitchFamily="34" charset="0"/>
              </a:rPr>
              <a:t>Interactive Broadcaster Application is a </a:t>
            </a:r>
            <a:r>
              <a:rPr lang="en-US" sz="2000" i="1">
                <a:cs typeface="Arial" panose="020B0604020202020204" pitchFamily="34" charset="0"/>
              </a:rPr>
              <a:t>key feature</a:t>
            </a:r>
            <a:endParaRPr lang="en-US" sz="2000">
              <a:cs typeface="Arial" panose="020B0604020202020204" pitchFamily="34" charset="0"/>
            </a:endParaRPr>
          </a:p>
        </p:txBody>
      </p:sp>
      <p:pic>
        <p:nvPicPr>
          <p:cNvPr id="8" name="Picture 7" descr="A picture of a broadcast tower over a rural landscape.">
            <a:extLst>
              <a:ext uri="{FF2B5EF4-FFF2-40B4-BE49-F238E27FC236}">
                <a16:creationId xmlns:a16="http://schemas.microsoft.com/office/drawing/2014/main" id="{292974B3-8239-D7C1-C5CC-4DE581ADDDDB}"/>
              </a:ext>
            </a:extLst>
          </p:cNvPr>
          <p:cNvPicPr>
            <a:picLocks noChangeAspect="1"/>
          </p:cNvPicPr>
          <p:nvPr/>
        </p:nvPicPr>
        <p:blipFill>
          <a:blip r:embed="rId3"/>
          <a:stretch>
            <a:fillRect/>
          </a:stretch>
        </p:blipFill>
        <p:spPr>
          <a:xfrm>
            <a:off x="5636533" y="1492898"/>
            <a:ext cx="6238195" cy="4680893"/>
          </a:xfrm>
          <a:prstGeom prst="rect">
            <a:avLst/>
          </a:prstGeom>
        </p:spPr>
      </p:pic>
      <p:sp>
        <p:nvSpPr>
          <p:cNvPr id="5" name="Slide Number Placeholder 3">
            <a:extLst>
              <a:ext uri="{FF2B5EF4-FFF2-40B4-BE49-F238E27FC236}">
                <a16:creationId xmlns:a16="http://schemas.microsoft.com/office/drawing/2014/main" id="{DE125604-39A3-01C7-EF3A-6C8B89FBC638}"/>
              </a:ext>
            </a:extLst>
          </p:cNvPr>
          <p:cNvSpPr txBox="1">
            <a:spLocks/>
          </p:cNvSpPr>
          <p:nvPr/>
        </p:nvSpPr>
        <p:spPr>
          <a:xfrm>
            <a:off x="10629667" y="619302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pPr/>
              <a:t>24</a:t>
            </a:fld>
            <a:endParaRPr lang="en-US"/>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8FCC257D-A786-9244-9E17-CE618C8B9275}" type="slidenum">
              <a:rPr lang="en-US">
                <a:solidFill>
                  <a:srgbClr val="FFFFFF"/>
                </a:solidFill>
                <a:latin typeface="Calibri" panose="020F0502020204030204"/>
              </a:rPr>
              <a:pPr defTabSz="914400">
                <a:spcAft>
                  <a:spcPts val="600"/>
                </a:spcAft>
                <a:defRPr/>
              </a:pPr>
              <a:t>24</a:t>
            </a:fld>
            <a:endParaRPr lang="en-US">
              <a:solidFill>
                <a:srgbClr val="FFFFFF"/>
              </a:solidFill>
              <a:latin typeface="Calibri" panose="020F0502020204030204"/>
            </a:endParaRPr>
          </a:p>
        </p:txBody>
      </p:sp>
    </p:spTree>
    <p:extLst>
      <p:ext uri="{BB962C8B-B14F-4D97-AF65-F5344CB8AC3E}">
        <p14:creationId xmlns:p14="http://schemas.microsoft.com/office/powerpoint/2010/main" val="310617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EA176E-6FC5-0378-BE16-DD6284AB5077}"/>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NEXTGEN TV / ATSC 3.0 Becoming a Global Standard</a:t>
            </a:r>
          </a:p>
        </p:txBody>
      </p:sp>
      <p:sp>
        <p:nvSpPr>
          <p:cNvPr id="9" name="object 11">
            <a:extLst>
              <a:ext uri="{FF2B5EF4-FFF2-40B4-BE49-F238E27FC236}">
                <a16:creationId xmlns:a16="http://schemas.microsoft.com/office/drawing/2014/main" id="{C98A2999-FB07-55EB-F5A3-275F182E84C8}"/>
              </a:ext>
            </a:extLst>
          </p:cNvPr>
          <p:cNvSpPr txBox="1"/>
          <p:nvPr/>
        </p:nvSpPr>
        <p:spPr>
          <a:xfrm>
            <a:off x="738189" y="1416243"/>
            <a:ext cx="2292095" cy="3043782"/>
          </a:xfrm>
          <a:prstGeom prst="rect">
            <a:avLst/>
          </a:prstGeom>
          <a:solidFill>
            <a:schemeClr val="bg1"/>
          </a:solidFill>
          <a:ln w="19050">
            <a:solidFill>
              <a:srgbClr val="005188"/>
            </a:solidFill>
            <a:prstDash val="solid"/>
            <a:extLst>
              <a:ext uri="{C807C97D-BFC1-408E-A445-0C87EB9F89A2}">
                <ask:lineSketchStyleProps xmlns:ask="http://schemas.microsoft.com/office/drawing/2018/sketchyshapes">
                  <ask:type>
                    <ask:lineSketchNone/>
                  </ask:type>
                </ask:lineSketchStyleProps>
              </a:ext>
            </a:extLst>
          </a:ln>
          <a:effectLst>
            <a:outerShdw blurRad="50800" dist="38100" dir="8100000" algn="tr" rotWithShape="0">
              <a:prstClr val="black">
                <a:alpha val="40000"/>
              </a:prstClr>
            </a:outerShdw>
          </a:effectLst>
        </p:spPr>
        <p:txBody>
          <a:bodyPr wrap="square" lIns="0" tIns="12065" rIns="0" bIns="0" anchor="t">
            <a:spAutoFit/>
          </a:bodyPr>
          <a:lstStyle/>
          <a:p>
            <a:pPr marL="38100" marR="0" lvl="0" indent="0" fontAlgn="auto">
              <a:lnSpc>
                <a:spcPct val="100000"/>
              </a:lnSpc>
              <a:spcBef>
                <a:spcPct val="0"/>
              </a:spcBef>
              <a:spcAft>
                <a:spcPts val="0"/>
              </a:spcAft>
              <a:buClrTx/>
              <a:buSzTx/>
              <a:tabLst/>
              <a:defRPr/>
            </a:pPr>
            <a:r>
              <a:rPr lang="en-US" sz="3200">
                <a:solidFill>
                  <a:srgbClr val="005188"/>
                </a:solidFill>
                <a:latin typeface="+mj-lt"/>
                <a:ea typeface="+mj-ea"/>
                <a:cs typeface="+mj-cs"/>
              </a:rPr>
              <a:t>373</a:t>
            </a:r>
          </a:p>
          <a:p>
            <a:pPr marL="38100" marR="0" lvl="0" indent="0" defTabSz="914400" rtl="0" eaLnBrk="1" fontAlgn="auto" latinLnBrk="0" hangingPunct="1">
              <a:lnSpc>
                <a:spcPct val="100000"/>
              </a:lnSpc>
              <a:spcBef>
                <a:spcPts val="65"/>
              </a:spcBef>
              <a:spcAft>
                <a:spcPts val="0"/>
              </a:spcAft>
              <a:buClrTx/>
              <a:buSzTx/>
              <a:buFontTx/>
              <a:buNone/>
              <a:tabLst/>
              <a:defRPr/>
            </a:pPr>
            <a:r>
              <a:rPr kumimoji="0" lang="en-US" sz="2000" b="0" i="0" u="none" strike="noStrike" kern="0" cap="none" spc="-10" normalizeH="0" baseline="0" noProof="0">
                <a:ln>
                  <a:noFill/>
                </a:ln>
                <a:effectLst/>
                <a:uLnTx/>
                <a:uFillTx/>
                <a:ea typeface="+mn-ea"/>
                <a:cs typeface="Arial"/>
              </a:rPr>
              <a:t>Broadcast TV experts actively participate in ATSC 3.0 standards:</a:t>
            </a:r>
            <a:endParaRPr lang="en-US" sz="2000" kern="0">
              <a:cs typeface="Arial"/>
            </a:endParaRPr>
          </a:p>
          <a:p>
            <a:pPr marL="381000" marR="0" lvl="0" indent="-342900" defTabSz="914400" rtl="0" eaLnBrk="1" fontAlgn="auto" latinLnBrk="0" hangingPunct="1">
              <a:lnSpc>
                <a:spcPct val="100000"/>
              </a:lnSpc>
              <a:spcBef>
                <a:spcPts val="65"/>
              </a:spcBef>
              <a:spcAft>
                <a:spcPts val="0"/>
              </a:spcAft>
              <a:buClrTx/>
              <a:buSzTx/>
              <a:buFont typeface="Arial" panose="020B0604020202020204" pitchFamily="34" charset="0"/>
              <a:buChar char="•"/>
              <a:tabLst/>
              <a:defRPr/>
            </a:pPr>
            <a:r>
              <a:rPr lang="en-US" sz="2000" kern="0">
                <a:cs typeface="Arial"/>
              </a:rPr>
              <a:t>Daily</a:t>
            </a:r>
          </a:p>
          <a:p>
            <a:pPr marL="381000" marR="0" lvl="0" indent="-342900" defTabSz="914400" rtl="0" eaLnBrk="1" fontAlgn="auto" latinLnBrk="0" hangingPunct="1">
              <a:lnSpc>
                <a:spcPct val="100000"/>
              </a:lnSpc>
              <a:spcBef>
                <a:spcPts val="65"/>
              </a:spcBef>
              <a:spcAft>
                <a:spcPts val="0"/>
              </a:spcAft>
              <a:buClrTx/>
              <a:buSzTx/>
              <a:buFont typeface="Arial" panose="020B0604020202020204" pitchFamily="34" charset="0"/>
              <a:buChar char="•"/>
              <a:tabLst/>
              <a:defRPr/>
            </a:pPr>
            <a:r>
              <a:rPr lang="en-US" sz="2000" kern="0">
                <a:cs typeface="Arial"/>
              </a:rPr>
              <a:t>Weekly</a:t>
            </a:r>
          </a:p>
          <a:p>
            <a:pPr marL="381000" marR="0" lvl="0" indent="-342900" defTabSz="914400" rtl="0" eaLnBrk="1" fontAlgn="auto" latinLnBrk="0" hangingPunct="1">
              <a:lnSpc>
                <a:spcPct val="100000"/>
              </a:lnSpc>
              <a:spcBef>
                <a:spcPts val="65"/>
              </a:spcBef>
              <a:spcAft>
                <a:spcPts val="0"/>
              </a:spcAft>
              <a:buClrTx/>
              <a:buSzTx/>
              <a:buFont typeface="Arial" panose="020B0604020202020204" pitchFamily="34" charset="0"/>
              <a:buChar char="•"/>
              <a:tabLst/>
              <a:defRPr/>
            </a:pPr>
            <a:r>
              <a:rPr lang="en-US" sz="2000" kern="0">
                <a:cs typeface="Arial"/>
              </a:rPr>
              <a:t>Monthly</a:t>
            </a:r>
          </a:p>
          <a:p>
            <a:pPr marL="381000" marR="0" lvl="0" indent="-342900" defTabSz="914400" rtl="0" eaLnBrk="1" fontAlgn="auto" latinLnBrk="0" hangingPunct="1">
              <a:lnSpc>
                <a:spcPct val="100000"/>
              </a:lnSpc>
              <a:spcBef>
                <a:spcPts val="65"/>
              </a:spcBef>
              <a:spcAft>
                <a:spcPts val="0"/>
              </a:spcAft>
              <a:buClrTx/>
              <a:buSzTx/>
              <a:buFont typeface="Arial" panose="020B0604020202020204" pitchFamily="34" charset="0"/>
              <a:buChar char="•"/>
              <a:tabLst/>
              <a:defRPr/>
            </a:pPr>
            <a:r>
              <a:rPr lang="en-US" sz="2000" kern="0">
                <a:cs typeface="Arial"/>
              </a:rPr>
              <a:t>In-Person</a:t>
            </a:r>
          </a:p>
          <a:p>
            <a:pPr marL="381000" marR="0" lvl="0" indent="-342900" defTabSz="914400" rtl="0" eaLnBrk="1" fontAlgn="auto" latinLnBrk="0" hangingPunct="1">
              <a:lnSpc>
                <a:spcPct val="100000"/>
              </a:lnSpc>
              <a:spcBef>
                <a:spcPts val="65"/>
              </a:spcBef>
              <a:spcAft>
                <a:spcPts val="0"/>
              </a:spcAft>
              <a:buClrTx/>
              <a:buSzTx/>
              <a:buFont typeface="Arial" panose="020B0604020202020204" pitchFamily="34" charset="0"/>
              <a:buChar char="•"/>
              <a:tabLst/>
              <a:defRPr/>
            </a:pPr>
            <a:r>
              <a:rPr lang="en-US" sz="2000" kern="0">
                <a:cs typeface="Arial"/>
              </a:rPr>
              <a:t>Internationally</a:t>
            </a:r>
            <a:endParaRPr lang="en-US" sz="2000" kern="0">
              <a:solidFill>
                <a:schemeClr val="bg1"/>
              </a:solidFill>
              <a:cs typeface="Arial"/>
            </a:endParaRPr>
          </a:p>
        </p:txBody>
      </p:sp>
      <p:sp>
        <p:nvSpPr>
          <p:cNvPr id="15" name="TextBox 14">
            <a:extLst>
              <a:ext uri="{FF2B5EF4-FFF2-40B4-BE49-F238E27FC236}">
                <a16:creationId xmlns:a16="http://schemas.microsoft.com/office/drawing/2014/main" id="{3F5E5289-A35E-7A12-D60D-5F1F7A6833C4}"/>
              </a:ext>
            </a:extLst>
          </p:cNvPr>
          <p:cNvSpPr txBox="1"/>
          <p:nvPr/>
        </p:nvSpPr>
        <p:spPr>
          <a:xfrm>
            <a:off x="3170882" y="1416243"/>
            <a:ext cx="2292094" cy="3388107"/>
          </a:xfrm>
          <a:prstGeom prst="rect">
            <a:avLst/>
          </a:prstGeom>
          <a:noFill/>
          <a:ln w="19050">
            <a:solidFill>
              <a:schemeClr val="accent1"/>
            </a:solidFill>
            <a:prstDash val="solid"/>
          </a:ln>
          <a:effectLst>
            <a:outerShdw blurRad="63500" sx="102000" sy="102000" algn="ctr" rotWithShape="0">
              <a:prstClr val="black">
                <a:alpha val="40000"/>
              </a:prstClr>
            </a:outerShdw>
          </a:effectLst>
        </p:spPr>
        <p:txBody>
          <a:bodyPr wrap="square" lIns="91440" tIns="45720" rIns="91440" bIns="45720" anchor="t">
            <a:spAutoFit/>
          </a:bodyPr>
          <a:lstStyle/>
          <a:p>
            <a:pPr marL="38100" marR="0" lvl="0" indent="0" fontAlgn="base">
              <a:lnSpc>
                <a:spcPct val="100000"/>
              </a:lnSpc>
              <a:spcBef>
                <a:spcPct val="0"/>
              </a:spcBef>
              <a:spcAft>
                <a:spcPct val="0"/>
              </a:spcAft>
              <a:buClrTx/>
              <a:buSzTx/>
              <a:tabLst/>
              <a:defRPr/>
            </a:pPr>
            <a:r>
              <a:rPr lang="en-US" altLang="en-US" sz="3200">
                <a:solidFill>
                  <a:srgbClr val="005188"/>
                </a:solidFill>
                <a:latin typeface="+mj-lt"/>
                <a:ea typeface="+mj-ea"/>
                <a:cs typeface="+mj-cs"/>
              </a:rPr>
              <a:t>8.1%</a:t>
            </a:r>
          </a:p>
          <a:p>
            <a:pPr marL="38100" marR="0" lvl="0" indent="0" defTabSz="914400" rtl="0" eaLnBrk="1" fontAlgn="base" latinLnBrk="0" hangingPunct="1">
              <a:lnSpc>
                <a:spcPct val="100000"/>
              </a:lnSpc>
              <a:spcBef>
                <a:spcPts val="63"/>
              </a:spcBef>
              <a:spcAft>
                <a:spcPct val="0"/>
              </a:spcAft>
              <a:buClrTx/>
              <a:buSzTx/>
              <a:buFontTx/>
              <a:buNone/>
              <a:tabLst/>
              <a:defRPr/>
            </a:pPr>
            <a:r>
              <a:rPr kumimoji="0" lang="en-US" altLang="en-US" sz="2000" b="0" i="0" u="none" strike="noStrike" kern="1200" cap="none" spc="0" normalizeH="0" baseline="0" noProof="0">
                <a:ln>
                  <a:noFill/>
                </a:ln>
                <a:effectLst/>
                <a:uLnTx/>
                <a:uFillTx/>
                <a:ea typeface="+mn-ea"/>
                <a:cs typeface="Arial"/>
              </a:rPr>
              <a:t>Compound Annual Growth Rate (CAGR) of TV Antenna sales from 2023 – 2030</a:t>
            </a:r>
            <a:endParaRPr lang="en-US" altLang="en-US" sz="2000" b="0" i="0" u="none" strike="noStrike" kern="1200" cap="none" spc="0" normalizeH="0" baseline="0" noProof="0">
              <a:ln>
                <a:noFill/>
              </a:ln>
              <a:effectLst/>
              <a:uLnTx/>
              <a:uFillTx/>
              <a:cs typeface="Arial"/>
            </a:endParaRPr>
          </a:p>
          <a:p>
            <a:pPr marL="38100" marR="0" lvl="0" indent="0" algn="l" defTabSz="914400" rtl="0" eaLnBrk="1" fontAlgn="base" latinLnBrk="0" hangingPunct="1">
              <a:lnSpc>
                <a:spcPct val="100000"/>
              </a:lnSpc>
              <a:spcBef>
                <a:spcPts val="63"/>
              </a:spcBef>
              <a:spcAft>
                <a:spcPct val="0"/>
              </a:spcAft>
              <a:buClrTx/>
              <a:buSzTx/>
              <a:buFontTx/>
              <a:buNone/>
              <a:tabLst/>
              <a:defRPr/>
            </a:pPr>
            <a:endParaRPr lang="en-US" altLang="en-US" sz="2000">
              <a:cs typeface="Arial" panose="020B0604020202020204" pitchFamily="34" charset="0"/>
            </a:endParaRPr>
          </a:p>
          <a:p>
            <a:pPr marL="38100" marR="0" lvl="0" indent="0" algn="l" defTabSz="914400" rtl="0" eaLnBrk="1" fontAlgn="base" latinLnBrk="0" hangingPunct="1">
              <a:lnSpc>
                <a:spcPct val="100000"/>
              </a:lnSpc>
              <a:spcBef>
                <a:spcPts val="63"/>
              </a:spcBef>
              <a:spcAft>
                <a:spcPct val="0"/>
              </a:spcAft>
              <a:buClrTx/>
              <a:buSzTx/>
              <a:buFontTx/>
              <a:buNone/>
              <a:tabLst/>
              <a:defRPr/>
            </a:pPr>
            <a:r>
              <a:rPr kumimoji="0" lang="en-US" altLang="en-US" sz="2000" b="0" i="0" u="none" strike="noStrike" kern="1200" cap="none" spc="0" normalizeH="0" baseline="0" noProof="0">
                <a:ln>
                  <a:noFill/>
                </a:ln>
                <a:effectLst/>
                <a:uLnTx/>
                <a:uFillTx/>
                <a:ea typeface="+mn-ea"/>
                <a:cs typeface="Arial"/>
              </a:rPr>
              <a:t>Source: </a:t>
            </a:r>
            <a:r>
              <a:rPr kumimoji="0" lang="en-US" altLang="en-US" sz="2000" b="0" i="0" u="none" strike="noStrike" kern="1200" cap="none" spc="0" normalizeH="0" baseline="0" noProof="0">
                <a:ln>
                  <a:noFill/>
                </a:ln>
                <a:effectLst/>
                <a:uLnTx/>
                <a:uFillTx/>
                <a:cs typeface="Arial"/>
                <a:hlinkClick r:id="rId3">
                  <a:extLst>
                    <a:ext uri="{A12FA001-AC4F-418D-AE19-62706E023703}">
                      <ahyp:hlinkClr xmlns:ahyp="http://schemas.microsoft.com/office/drawing/2018/hyperlinkcolor" val="tx"/>
                    </a:ext>
                  </a:extLst>
                </a:hlinkClick>
              </a:rPr>
              <a:t>Bez</a:t>
            </a:r>
            <a:r>
              <a:rPr kumimoji="0" lang="en-US" altLang="en-US" sz="2000" b="0" i="0" u="none" strike="noStrike" kern="1200" cap="none" spc="0" normalizeH="0" baseline="0" noProof="0">
                <a:ln>
                  <a:noFill/>
                </a:ln>
                <a:effectLst/>
                <a:uLnTx/>
                <a:uFillTx/>
                <a:latin typeface="Arial"/>
                <a:cs typeface="Arial"/>
                <a:hlinkClick r:id="rId3">
                  <a:extLst>
                    <a:ext uri="{A12FA001-AC4F-418D-AE19-62706E023703}">
                      <ahyp:hlinkClr xmlns:ahyp="http://schemas.microsoft.com/office/drawing/2018/hyperlinkcolor" val="tx"/>
                    </a:ext>
                  </a:extLst>
                </a:hlinkClick>
              </a:rPr>
              <a:t>inga</a:t>
            </a:r>
            <a:endParaRPr kumimoji="0" lang="en-US" altLang="en-US" sz="2000" b="0" i="0" u="none" strike="noStrike" kern="1200" cap="none" spc="0" normalizeH="0" baseline="0" noProof="0">
              <a:ln>
                <a:noFill/>
              </a:ln>
              <a:effectLst/>
              <a:uLnTx/>
              <a:uFillTx/>
              <a:latin typeface="Arial"/>
              <a:cs typeface="Arial"/>
            </a:endParaRPr>
          </a:p>
          <a:p>
            <a:pPr marL="38100" marR="0" lvl="0" indent="0" algn="l" defTabSz="914400" rtl="0" eaLnBrk="1" fontAlgn="base" latinLnBrk="0" hangingPunct="1">
              <a:lnSpc>
                <a:spcPct val="100000"/>
              </a:lnSpc>
              <a:spcBef>
                <a:spcPts val="63"/>
              </a:spcBef>
              <a:spcAft>
                <a:spcPct val="0"/>
              </a:spcAft>
              <a:buClrTx/>
              <a:buSzTx/>
              <a:buFontTx/>
              <a:buNone/>
              <a:tabLst/>
              <a:defRPr/>
            </a:pPr>
            <a:endParaRPr lang="en-US" altLang="en-US" sz="2000">
              <a:latin typeface="Arial" panose="020B0604020202020204" pitchFamily="34" charset="0"/>
              <a:cs typeface="Arial" panose="020B0604020202020204" pitchFamily="34" charset="0"/>
            </a:endParaRPr>
          </a:p>
          <a:p>
            <a:pPr marL="38100" marR="0" lvl="0" indent="0" algn="l" defTabSz="914400" rtl="0" eaLnBrk="1" fontAlgn="base" latinLnBrk="0" hangingPunct="1">
              <a:lnSpc>
                <a:spcPct val="100000"/>
              </a:lnSpc>
              <a:spcBef>
                <a:spcPts val="63"/>
              </a:spcBef>
              <a:spcAft>
                <a:spcPct val="0"/>
              </a:spcAft>
              <a:buClrTx/>
              <a:buSzTx/>
              <a:buFontTx/>
              <a:buNone/>
              <a:tabLst/>
              <a:defRPr/>
            </a:pPr>
            <a:endParaRPr kumimoji="0" lang="en-US" alt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E2733C0-DB0C-28A8-A348-46A86950DCCB}"/>
              </a:ext>
            </a:extLst>
          </p:cNvPr>
          <p:cNvSpPr txBox="1"/>
          <p:nvPr/>
        </p:nvSpPr>
        <p:spPr>
          <a:xfrm>
            <a:off x="5603574" y="1416243"/>
            <a:ext cx="2934440" cy="4701287"/>
          </a:xfrm>
          <a:prstGeom prst="rect">
            <a:avLst/>
          </a:prstGeom>
          <a:noFill/>
          <a:ln w="19050">
            <a:solidFill>
              <a:schemeClr val="accent1"/>
            </a:solidFill>
            <a:prstDash val="solid"/>
          </a:ln>
          <a:effectLst>
            <a:outerShdw blurRad="63500" sx="102000" sy="102000" algn="ctr" rotWithShape="0">
              <a:prstClr val="black">
                <a:alpha val="40000"/>
              </a:prstClr>
            </a:outerShdw>
          </a:effectLst>
        </p:spPr>
        <p:txBody>
          <a:bodyPr wrap="square" lIns="91440" tIns="45720" rIns="91440" bIns="45720" anchor="t">
            <a:spAutoFit/>
          </a:bodyPr>
          <a:lstStyle/>
          <a:p>
            <a:pPr marL="38100">
              <a:spcBef>
                <a:spcPct val="0"/>
              </a:spcBef>
              <a:buFontTx/>
              <a:buNone/>
              <a:defRPr/>
            </a:pPr>
            <a:r>
              <a:rPr lang="en-US" sz="3200">
                <a:solidFill>
                  <a:srgbClr val="005188"/>
                </a:solidFill>
                <a:latin typeface="+mj-lt"/>
                <a:ea typeface="+mj-ea"/>
                <a:cs typeface="+mj-cs"/>
              </a:rPr>
              <a:t>150</a:t>
            </a:r>
          </a:p>
          <a:p>
            <a:pPr marL="38100" defTabSz="914400">
              <a:spcBef>
                <a:spcPts val="65"/>
              </a:spcBef>
              <a:defRPr/>
            </a:pPr>
            <a:r>
              <a:rPr lang="en-US" sz="2000" kern="0" spc="-10">
                <a:cs typeface="Arial"/>
              </a:rPr>
              <a:t>Business organizations participating in ATSC 3.0:</a:t>
            </a:r>
          </a:p>
          <a:p>
            <a:pPr marL="381000" indent="-342900" defTabSz="914400">
              <a:spcBef>
                <a:spcPts val="65"/>
              </a:spcBef>
              <a:buFont typeface="Wingdings" panose="05000000000000000000" pitchFamily="2" charset="2"/>
              <a:buChar char="§"/>
              <a:defRPr/>
            </a:pPr>
            <a:r>
              <a:rPr lang="en-US" sz="2000" kern="0" spc="-10">
                <a:cs typeface="Arial"/>
              </a:rPr>
              <a:t>TV Broadcasters</a:t>
            </a:r>
          </a:p>
          <a:p>
            <a:pPr marL="381000" indent="-342900" defTabSz="914400">
              <a:spcBef>
                <a:spcPts val="65"/>
              </a:spcBef>
              <a:buFont typeface="Wingdings" panose="05000000000000000000" pitchFamily="2" charset="2"/>
              <a:buChar char="§"/>
              <a:defRPr/>
            </a:pPr>
            <a:r>
              <a:rPr lang="en-US" sz="2000" kern="0" spc="-10">
                <a:cs typeface="Arial"/>
              </a:rPr>
              <a:t>Consumer Electronics Manufacturers</a:t>
            </a:r>
          </a:p>
          <a:p>
            <a:pPr marL="381000" indent="-342900" defTabSz="914400">
              <a:spcBef>
                <a:spcPts val="65"/>
              </a:spcBef>
              <a:buFont typeface="Wingdings" panose="05000000000000000000" pitchFamily="2" charset="2"/>
              <a:buChar char="§"/>
              <a:defRPr/>
            </a:pPr>
            <a:r>
              <a:rPr lang="en-US" sz="2000" kern="0" spc="-10">
                <a:cs typeface="Arial"/>
              </a:rPr>
              <a:t>Professional Equipment Manufacturers</a:t>
            </a:r>
          </a:p>
          <a:p>
            <a:pPr marL="381000" indent="-342900" defTabSz="914400">
              <a:spcBef>
                <a:spcPts val="65"/>
              </a:spcBef>
              <a:buFont typeface="Wingdings" panose="05000000000000000000" pitchFamily="2" charset="2"/>
              <a:buChar char="§"/>
              <a:defRPr/>
            </a:pPr>
            <a:r>
              <a:rPr lang="en-US" sz="2000" kern="0" spc="-10">
                <a:cs typeface="Arial"/>
              </a:rPr>
              <a:t>R&amp;D Laboratories</a:t>
            </a:r>
          </a:p>
          <a:p>
            <a:pPr marL="381000" indent="-342900" defTabSz="914400">
              <a:spcBef>
                <a:spcPts val="65"/>
              </a:spcBef>
              <a:buFont typeface="Wingdings" panose="05000000000000000000" pitchFamily="2" charset="2"/>
              <a:buChar char="§"/>
              <a:defRPr/>
            </a:pPr>
            <a:r>
              <a:rPr lang="en-US" sz="2000" kern="0" spc="-10">
                <a:cs typeface="Arial"/>
              </a:rPr>
              <a:t>Universities</a:t>
            </a:r>
          </a:p>
          <a:p>
            <a:pPr marL="381000" indent="-342900" defTabSz="914400">
              <a:spcBef>
                <a:spcPts val="65"/>
              </a:spcBef>
              <a:buFont typeface="Wingdings" panose="05000000000000000000" pitchFamily="2" charset="2"/>
              <a:buChar char="§"/>
              <a:defRPr/>
            </a:pPr>
            <a:r>
              <a:rPr lang="en-US" sz="2000" kern="0" spc="-10">
                <a:cs typeface="Arial"/>
              </a:rPr>
              <a:t>CTA</a:t>
            </a:r>
          </a:p>
          <a:p>
            <a:pPr marL="381000" indent="-342900" defTabSz="914400">
              <a:spcBef>
                <a:spcPts val="65"/>
              </a:spcBef>
              <a:buFont typeface="Wingdings" panose="05000000000000000000" pitchFamily="2" charset="2"/>
              <a:buChar char="§"/>
              <a:defRPr/>
            </a:pPr>
            <a:r>
              <a:rPr lang="en-US" sz="2000" kern="0" spc="-10">
                <a:cs typeface="Arial"/>
              </a:rPr>
              <a:t>IEEE</a:t>
            </a:r>
          </a:p>
          <a:p>
            <a:pPr marL="381000" indent="-342900" defTabSz="914400">
              <a:spcBef>
                <a:spcPts val="65"/>
              </a:spcBef>
              <a:buFont typeface="Wingdings" panose="05000000000000000000" pitchFamily="2" charset="2"/>
              <a:buChar char="§"/>
              <a:defRPr/>
            </a:pPr>
            <a:r>
              <a:rPr lang="en-US" sz="2000" kern="0" spc="-10">
                <a:cs typeface="Arial"/>
              </a:rPr>
              <a:t>SMPTE</a:t>
            </a:r>
          </a:p>
        </p:txBody>
      </p:sp>
      <p:sp>
        <p:nvSpPr>
          <p:cNvPr id="13" name="TextBox 12">
            <a:extLst>
              <a:ext uri="{FF2B5EF4-FFF2-40B4-BE49-F238E27FC236}">
                <a16:creationId xmlns:a16="http://schemas.microsoft.com/office/drawing/2014/main" id="{65F7FADC-A1C4-B940-BD75-EE9049EEEA9A}"/>
              </a:ext>
            </a:extLst>
          </p:cNvPr>
          <p:cNvSpPr txBox="1"/>
          <p:nvPr/>
        </p:nvSpPr>
        <p:spPr>
          <a:xfrm>
            <a:off x="8678612" y="1416243"/>
            <a:ext cx="2877304" cy="4406334"/>
          </a:xfrm>
          <a:prstGeom prst="rect">
            <a:avLst/>
          </a:prstGeom>
          <a:noFill/>
          <a:ln w="19050">
            <a:solidFill>
              <a:schemeClr val="accent1"/>
            </a:solidFill>
            <a:prstDash val="solid"/>
          </a:ln>
          <a:effectLst>
            <a:outerShdw blurRad="63500" sx="102000" sy="102000" algn="ctr" rotWithShape="0">
              <a:prstClr val="black">
                <a:alpha val="40000"/>
              </a:prstClr>
            </a:outerShdw>
          </a:effectLst>
        </p:spPr>
        <p:txBody>
          <a:bodyPr wrap="square" lIns="91440" tIns="45720" rIns="91440" bIns="45720" anchor="t">
            <a:spAutoFit/>
          </a:bodyPr>
          <a:lstStyle/>
          <a:p>
            <a:pPr marL="38100">
              <a:spcBef>
                <a:spcPct val="0"/>
              </a:spcBef>
              <a:buFontTx/>
              <a:buNone/>
              <a:defRPr/>
            </a:pPr>
            <a:r>
              <a:rPr lang="en-US" sz="3200">
                <a:solidFill>
                  <a:srgbClr val="005188"/>
                </a:solidFill>
                <a:latin typeface="+mj-lt"/>
                <a:ea typeface="+mj-ea"/>
                <a:cs typeface="+mj-cs"/>
              </a:rPr>
              <a:t>Countries*</a:t>
            </a:r>
          </a:p>
          <a:p>
            <a:pPr marL="381000" indent="-342900" defTabSz="914400">
              <a:spcBef>
                <a:spcPts val="65"/>
              </a:spcBef>
              <a:buFont typeface="Wingdings" panose="05000000000000000000" pitchFamily="2" charset="2"/>
              <a:buChar char="§"/>
              <a:defRPr/>
            </a:pPr>
            <a:r>
              <a:rPr lang="en-US" sz="2000" kern="0" spc="-10">
                <a:cs typeface="Arial"/>
              </a:rPr>
              <a:t>Canada</a:t>
            </a:r>
          </a:p>
          <a:p>
            <a:pPr marL="381000" indent="-342900" defTabSz="914400">
              <a:spcBef>
                <a:spcPts val="65"/>
              </a:spcBef>
              <a:buFont typeface="Wingdings" panose="05000000000000000000" pitchFamily="2" charset="2"/>
              <a:buChar char="§"/>
              <a:defRPr/>
            </a:pPr>
            <a:r>
              <a:rPr lang="en-US" sz="2000" kern="0" spc="-10">
                <a:cs typeface="Arial"/>
              </a:rPr>
              <a:t>China</a:t>
            </a:r>
          </a:p>
          <a:p>
            <a:pPr marL="381000" indent="-342900" defTabSz="914400">
              <a:spcBef>
                <a:spcPts val="65"/>
              </a:spcBef>
              <a:buFont typeface="Wingdings" panose="05000000000000000000" pitchFamily="2" charset="2"/>
              <a:buChar char="§"/>
              <a:defRPr/>
            </a:pPr>
            <a:r>
              <a:rPr lang="en-US" sz="2000" kern="0" spc="-10">
                <a:cs typeface="Arial"/>
              </a:rPr>
              <a:t>Europe (including DVB)</a:t>
            </a:r>
          </a:p>
          <a:p>
            <a:pPr marL="381000" indent="-342900" defTabSz="914400">
              <a:spcBef>
                <a:spcPts val="65"/>
              </a:spcBef>
              <a:buFont typeface="Wingdings" panose="05000000000000000000" pitchFamily="2" charset="2"/>
              <a:buChar char="§"/>
              <a:defRPr/>
            </a:pPr>
            <a:r>
              <a:rPr lang="en-US" sz="2000" kern="0" spc="-10">
                <a:cs typeface="Arial"/>
              </a:rPr>
              <a:t>Jamaica</a:t>
            </a:r>
          </a:p>
          <a:p>
            <a:pPr marL="381000" indent="-342900" defTabSz="914400">
              <a:spcBef>
                <a:spcPts val="65"/>
              </a:spcBef>
              <a:buFont typeface="Wingdings" panose="05000000000000000000" pitchFamily="2" charset="2"/>
              <a:buChar char="§"/>
              <a:defRPr/>
            </a:pPr>
            <a:r>
              <a:rPr lang="en-US" sz="2000" kern="0" spc="-10">
                <a:cs typeface="Arial"/>
              </a:rPr>
              <a:t>Japan (including  NHK)</a:t>
            </a:r>
          </a:p>
          <a:p>
            <a:pPr marL="381000" indent="-342900" defTabSz="914400">
              <a:spcBef>
                <a:spcPts val="65"/>
              </a:spcBef>
              <a:buFont typeface="Wingdings" panose="05000000000000000000" pitchFamily="2" charset="2"/>
              <a:buChar char="§"/>
              <a:defRPr/>
            </a:pPr>
            <a:r>
              <a:rPr lang="en-US" sz="2000" kern="0" spc="-10">
                <a:cs typeface="Arial"/>
              </a:rPr>
              <a:t>Mexico</a:t>
            </a:r>
          </a:p>
          <a:p>
            <a:pPr marL="381000" indent="-342900" defTabSz="914400">
              <a:spcBef>
                <a:spcPts val="65"/>
              </a:spcBef>
              <a:buFont typeface="Wingdings" panose="05000000000000000000" pitchFamily="2" charset="2"/>
              <a:buChar char="§"/>
              <a:defRPr/>
            </a:pPr>
            <a:r>
              <a:rPr lang="en-US" sz="2000" kern="0" spc="-10">
                <a:cs typeface="Arial"/>
              </a:rPr>
              <a:t>South Korea</a:t>
            </a:r>
          </a:p>
          <a:p>
            <a:pPr marL="381000" indent="-342900" defTabSz="914400">
              <a:spcBef>
                <a:spcPts val="65"/>
              </a:spcBef>
              <a:buFont typeface="Wingdings" panose="05000000000000000000" pitchFamily="2" charset="2"/>
              <a:buChar char="§"/>
              <a:defRPr/>
            </a:pPr>
            <a:r>
              <a:rPr lang="en-US" sz="2000" kern="0" spc="-10">
                <a:cs typeface="Arial"/>
              </a:rPr>
              <a:t>Trinidad &amp; Tobago</a:t>
            </a:r>
          </a:p>
          <a:p>
            <a:pPr marL="381000" indent="-342900" defTabSz="914400">
              <a:spcBef>
                <a:spcPts val="65"/>
              </a:spcBef>
              <a:buFont typeface="Wingdings" panose="05000000000000000000" pitchFamily="2" charset="2"/>
              <a:buChar char="§"/>
              <a:defRPr/>
            </a:pPr>
            <a:r>
              <a:rPr lang="en-US" sz="2000" kern="0" spc="-10">
                <a:cs typeface="Arial"/>
              </a:rPr>
              <a:t>United States</a:t>
            </a:r>
          </a:p>
          <a:p>
            <a:pPr marL="381000" indent="-342900" defTabSz="914400">
              <a:spcBef>
                <a:spcPts val="65"/>
              </a:spcBef>
              <a:buFont typeface="Wingdings" panose="05000000000000000000" pitchFamily="2" charset="2"/>
              <a:buChar char="§"/>
              <a:defRPr/>
            </a:pPr>
            <a:r>
              <a:rPr lang="en-US" sz="2000" kern="0" spc="-10">
                <a:cs typeface="Arial"/>
              </a:rPr>
              <a:t>More coming…</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25</a:t>
            </a:fld>
            <a:endParaRPr lang="en-US"/>
          </a:p>
        </p:txBody>
      </p:sp>
    </p:spTree>
    <p:extLst>
      <p:ext uri="{BB962C8B-B14F-4D97-AF65-F5344CB8AC3E}">
        <p14:creationId xmlns:p14="http://schemas.microsoft.com/office/powerpoint/2010/main" val="271247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A79858-C22D-54D1-57C8-193F761E16F9}"/>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23" name="TextBox 22">
            <a:extLst>
              <a:ext uri="{FF2B5EF4-FFF2-40B4-BE49-F238E27FC236}">
                <a16:creationId xmlns:a16="http://schemas.microsoft.com/office/drawing/2014/main" id="{F4538CB4-3B98-DDF2-E47F-772AC404CC93}"/>
              </a:ext>
            </a:extLst>
          </p:cNvPr>
          <p:cNvSpPr txBox="1"/>
          <p:nvPr/>
        </p:nvSpPr>
        <p:spPr>
          <a:xfrm>
            <a:off x="8906695" y="753433"/>
            <a:ext cx="1592961" cy="307777"/>
          </a:xfrm>
          <a:prstGeom prst="rect">
            <a:avLst/>
          </a:prstGeom>
          <a:noFill/>
        </p:spPr>
        <p:txBody>
          <a:bodyPr wrap="square" rtlCol="0">
            <a:spAutoFit/>
          </a:bodyPr>
          <a:lstStyle/>
          <a:p>
            <a:r>
              <a:rPr lang="en-US" sz="1400" b="1"/>
              <a:t>Source: Pearl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a:xfrm>
            <a:off x="738190" y="452440"/>
            <a:ext cx="9455246" cy="743347"/>
          </a:xfrm>
        </p:spPr>
        <p:txBody>
          <a:bodyPr>
            <a:noAutofit/>
          </a:bodyPr>
          <a:lstStyle/>
          <a:p>
            <a:r>
              <a:rPr lang="en-US"/>
              <a:t>Current PBS Deployments</a:t>
            </a:r>
          </a:p>
        </p:txBody>
      </p:sp>
      <p:sp>
        <p:nvSpPr>
          <p:cNvPr id="8" name="TextBox 7">
            <a:extLst>
              <a:ext uri="{FF2B5EF4-FFF2-40B4-BE49-F238E27FC236}">
                <a16:creationId xmlns:a16="http://schemas.microsoft.com/office/drawing/2014/main" id="{21120C75-1496-6AC4-5AB8-BC314369CF95}"/>
              </a:ext>
            </a:extLst>
          </p:cNvPr>
          <p:cNvSpPr txBox="1"/>
          <p:nvPr/>
        </p:nvSpPr>
        <p:spPr>
          <a:xfrm>
            <a:off x="590550" y="1386935"/>
            <a:ext cx="3326651" cy="4639732"/>
          </a:xfrm>
          <a:prstGeom prst="rect">
            <a:avLst/>
          </a:prstGeom>
          <a:solidFill>
            <a:schemeClr val="bg1"/>
          </a:solidFill>
        </p:spPr>
        <p:txBody>
          <a:bodyPr wrap="square" lIns="91440" tIns="45720" rIns="91440" bIns="45720" rtlCol="0" anchor="t">
            <a:spAutoFit/>
          </a:bodyPr>
          <a:lstStyle/>
          <a:p>
            <a:pPr marL="457200" indent="-387350">
              <a:buSzPts val="2500"/>
              <a:buFont typeface="Noto Sans Symbols"/>
              <a:buChar char="▪"/>
            </a:pPr>
            <a:r>
              <a:rPr lang="en-US"/>
              <a:t>New York City &amp; Chicago launched mid-October 2023</a:t>
            </a:r>
            <a:br>
              <a:rPr lang="en-US"/>
            </a:br>
            <a:endParaRPr lang="en-US"/>
          </a:p>
          <a:p>
            <a:pPr marL="457200" marR="0" lvl="0" indent="-387350" algn="l" rtl="0">
              <a:lnSpc>
                <a:spcPct val="100000"/>
              </a:lnSpc>
              <a:spcBef>
                <a:spcPts val="300"/>
              </a:spcBef>
              <a:spcAft>
                <a:spcPts val="0"/>
              </a:spcAft>
              <a:buSzPts val="2500"/>
              <a:buFont typeface="Noto Sans Symbols"/>
              <a:buChar char="▪"/>
            </a:pPr>
            <a:r>
              <a:rPr lang="en-US"/>
              <a:t>50+ stations plan to launch Hybrid Broadcast. majority are Public Broadcasters (46)</a:t>
            </a:r>
            <a:br>
              <a:rPr lang="en-US"/>
            </a:br>
            <a:endParaRPr lang="en-US"/>
          </a:p>
          <a:p>
            <a:pPr marL="457200" marR="0" lvl="0" indent="-387350" algn="l" rtl="0">
              <a:lnSpc>
                <a:spcPct val="100000"/>
              </a:lnSpc>
              <a:spcBef>
                <a:spcPts val="300"/>
              </a:spcBef>
              <a:spcAft>
                <a:spcPts val="0"/>
              </a:spcAft>
              <a:buSzPts val="2500"/>
              <a:buFont typeface="Noto Sans Symbols"/>
              <a:buChar char="▪"/>
            </a:pPr>
            <a:r>
              <a:rPr lang="en-US"/>
              <a:t>US cable operators plan to carry NEXTGEN TV features in 2024</a:t>
            </a:r>
            <a:br>
              <a:rPr lang="en-US"/>
            </a:br>
            <a:endParaRPr lang="en-US"/>
          </a:p>
          <a:p>
            <a:pPr marL="457200" marR="0" lvl="0" indent="-387350" algn="l" rtl="0">
              <a:lnSpc>
                <a:spcPct val="100000"/>
              </a:lnSpc>
              <a:spcBef>
                <a:spcPts val="300"/>
              </a:spcBef>
              <a:spcAft>
                <a:spcPts val="0"/>
              </a:spcAft>
              <a:buSzPts val="2500"/>
              <a:buFont typeface="Noto Sans Symbols"/>
              <a:buChar char="▪"/>
            </a:pPr>
            <a:r>
              <a:rPr lang="en-US"/>
              <a:t>120+ stations launching interactive broadcast applications</a:t>
            </a:r>
            <a:endParaRPr kumimoji="0" lang="en-MY" i="0" u="none" strike="noStrike" kern="1200" cap="none" spc="0" normalizeH="0" baseline="0" noProof="0">
              <a:ln>
                <a:noFill/>
              </a:ln>
              <a:solidFill>
                <a:srgbClr val="2B2B2D"/>
              </a:solidFill>
              <a:effectLst/>
              <a:uLnTx/>
              <a:uFillTx/>
              <a:latin typeface="Lato Light"/>
              <a:ea typeface="Open Sans" panose="020B0606030504020204" pitchFamily="34" charset="0"/>
              <a:cs typeface="Open Sans" panose="020B0606030504020204" pitchFamily="34" charset="0"/>
            </a:endParaRPr>
          </a:p>
        </p:txBody>
      </p:sp>
      <p:pic>
        <p:nvPicPr>
          <p:cNvPr id="11" name="Picture 10" descr="A map of the united states highlighting current ATSC 3.0 deployment for PBS stations">
            <a:extLst>
              <a:ext uri="{FF2B5EF4-FFF2-40B4-BE49-F238E27FC236}">
                <a16:creationId xmlns:a16="http://schemas.microsoft.com/office/drawing/2014/main" id="{8E6AEC79-DDB6-CF87-F463-57993B32754C}"/>
              </a:ext>
            </a:extLst>
          </p:cNvPr>
          <p:cNvPicPr>
            <a:picLocks noChangeAspect="1"/>
          </p:cNvPicPr>
          <p:nvPr/>
        </p:nvPicPr>
        <p:blipFill>
          <a:blip r:embed="rId3"/>
          <a:stretch>
            <a:fillRect/>
          </a:stretch>
        </p:blipFill>
        <p:spPr>
          <a:xfrm>
            <a:off x="3862110" y="1388657"/>
            <a:ext cx="8110985" cy="4591292"/>
          </a:xfrm>
          <a:prstGeom prst="rect">
            <a:avLst/>
          </a:prstGeom>
        </p:spPr>
      </p:pic>
      <p:pic>
        <p:nvPicPr>
          <p:cNvPr id="3" name="Picture 2" descr="Key to map: gray = ATSC 1.0 only&#10;light green = 1.0 host&#10;yellow = 3.0 guest only&#10;dark green = 3.0 host&#10;pink = self launch">
            <a:extLst>
              <a:ext uri="{FF2B5EF4-FFF2-40B4-BE49-F238E27FC236}">
                <a16:creationId xmlns:a16="http://schemas.microsoft.com/office/drawing/2014/main" id="{FB38C5D7-DF91-231C-7115-5583A1C982A9}"/>
              </a:ext>
            </a:extLst>
          </p:cNvPr>
          <p:cNvPicPr>
            <a:picLocks noChangeAspect="1"/>
          </p:cNvPicPr>
          <p:nvPr/>
        </p:nvPicPr>
        <p:blipFill>
          <a:blip r:embed="rId4"/>
          <a:stretch>
            <a:fillRect/>
          </a:stretch>
        </p:blipFill>
        <p:spPr>
          <a:xfrm>
            <a:off x="10441728" y="4549947"/>
            <a:ext cx="1638535" cy="1430278"/>
          </a:xfrm>
          <a:prstGeom prst="rect">
            <a:avLst/>
          </a:prstGeom>
        </p:spPr>
      </p:pic>
      <p:pic>
        <p:nvPicPr>
          <p:cNvPr id="7" name="Google Shape;115;g22f483eb929_0_58" descr="PBS logo">
            <a:extLst>
              <a:ext uri="{FF2B5EF4-FFF2-40B4-BE49-F238E27FC236}">
                <a16:creationId xmlns:a16="http://schemas.microsoft.com/office/drawing/2014/main" id="{3E053B4E-DA2B-4743-79B6-F171E3A9FA19}"/>
              </a:ext>
            </a:extLst>
          </p:cNvPr>
          <p:cNvPicPr preferRelativeResize="0"/>
          <p:nvPr/>
        </p:nvPicPr>
        <p:blipFill rotWithShape="1">
          <a:blip r:embed="rId5" cstate="screen">
            <a:alphaModFix/>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02509" y="6220299"/>
            <a:ext cx="659785" cy="272108"/>
          </a:xfrm>
          <a:prstGeom prst="rect">
            <a:avLst/>
          </a:prstGeom>
          <a:noFill/>
          <a:ln>
            <a:noFill/>
          </a:ln>
        </p:spPr>
      </p:pic>
      <p:pic>
        <p:nvPicPr>
          <p:cNvPr id="19" name="Picture 18" descr="NextGen TV logo">
            <a:extLst>
              <a:ext uri="{FF2B5EF4-FFF2-40B4-BE49-F238E27FC236}">
                <a16:creationId xmlns:a16="http://schemas.microsoft.com/office/drawing/2014/main" id="{079E7C21-B9C1-7C3C-1735-F953A2896D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8789" y="6107644"/>
            <a:ext cx="1163552" cy="497418"/>
          </a:xfrm>
          <a:prstGeom prst="rect">
            <a:avLst/>
          </a:prstGeom>
        </p:spPr>
      </p:pic>
      <p:sp>
        <p:nvSpPr>
          <p:cNvPr id="6" name="Rectangle 5">
            <a:extLst>
              <a:ext uri="{FF2B5EF4-FFF2-40B4-BE49-F238E27FC236}">
                <a16:creationId xmlns:a16="http://schemas.microsoft.com/office/drawing/2014/main" id="{8E870C71-180C-C9DC-2435-41BB4B335997}"/>
              </a:ext>
              <a:ext uri="{C183D7F6-B498-43B3-948B-1728B52AA6E4}">
                <adec:decorative xmlns:adec="http://schemas.microsoft.com/office/drawing/2017/decorative" val="1"/>
              </a:ext>
            </a:extLst>
          </p:cNvPr>
          <p:cNvSpPr/>
          <p:nvPr/>
        </p:nvSpPr>
        <p:spPr>
          <a:xfrm>
            <a:off x="3768037" y="5087750"/>
            <a:ext cx="833919" cy="41585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Footer Placeholder 10">
            <a:extLst>
              <a:ext uri="{FF2B5EF4-FFF2-40B4-BE49-F238E27FC236}">
                <a16:creationId xmlns:a16="http://schemas.microsoft.com/office/drawing/2014/main" id="{32205241-DE17-1E64-874F-F47106F744CB}"/>
              </a:ext>
            </a:extLst>
          </p:cNvPr>
          <p:cNvSpPr>
            <a:spLocks noGrp="1"/>
          </p:cNvSpPr>
          <p:nvPr>
            <p:ph type="ftr" sz="quarter" idx="11"/>
          </p:nvPr>
        </p:nvSpPr>
        <p:spPr>
          <a:xfrm>
            <a:off x="6553201" y="6436003"/>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a:xfrm>
            <a:off x="10620068" y="6433841"/>
            <a:ext cx="914403" cy="365125"/>
          </a:xfrm>
        </p:spPr>
        <p:txBody>
          <a:bodyPr/>
          <a:lstStyle/>
          <a:p>
            <a:fld id="{8FCC257D-A786-9244-9E17-CE618C8B9275}" type="slidenum">
              <a:rPr lang="en-US" smtClean="0"/>
              <a:pPr/>
              <a:t>26</a:t>
            </a:fld>
            <a:endParaRPr lang="en-US"/>
          </a:p>
        </p:txBody>
      </p:sp>
    </p:spTree>
    <p:extLst>
      <p:ext uri="{BB962C8B-B14F-4D97-AF65-F5344CB8AC3E}">
        <p14:creationId xmlns:p14="http://schemas.microsoft.com/office/powerpoint/2010/main" val="3307380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7" descr="Top 9 market transition progress (DMAs, Affiliate or O&amp;O, FP &amp; CL-A). Markets with HHs with 3.0 and 1.0 (launched or pending)&#10;ABC Progress Chart: 138 ATSC 1.0 DMAs, 70%. 60 ATSC 3.0 DMAs 30%. CBS Progress Chart: 59 ATSC 3.0 DMAs, 30%. 141 ATSC 1.0 DMAs, 71%. Fox Progress Chart: 64 ATSC 3.0 DMAs, 31%/ 140 ATSC 1.0 DMAs, 69%. NBC Progress Chart: 64 ATSC 3.0 DMAs, 32%. 136 ATSC 1.0 DMAs, 68%. CW Progress Chart: 40 ATSC 3.0 DMAs, 41%. 58 ATSC 1.0 DMAs, 59%. MyNetwork Progress Chart: 27 ATSC 3.0 DMAs, 19%. 118 ATSC 1.0 DMAs, 81%. PBS Progress Chart: 24 ATSC 3.0 DMAs, 13%. 160 ATSC 1.0 DMAs, 87%. Telemundo Progress Chart: 6 ATSC 3.0 DMAs, 8%. 68 ATSC 1.0 DMAs, 92%. Univision Progress Chart: 12 ATSC 3.0 DMAs, 26%. 35 ATSC 1.0 DMAs, 74%.">
            <a:extLst>
              <a:ext uri="{FF2B5EF4-FFF2-40B4-BE49-F238E27FC236}">
                <a16:creationId xmlns:a16="http://schemas.microsoft.com/office/drawing/2014/main" id="{F8B0720D-E4A8-4BDB-A4E8-77EE1D6BC6AA}"/>
              </a:ext>
            </a:extLst>
          </p:cNvPr>
          <p:cNvPicPr>
            <a:picLocks noChangeAspect="1"/>
          </p:cNvPicPr>
          <p:nvPr/>
        </p:nvPicPr>
        <p:blipFill>
          <a:blip r:embed="rId3"/>
          <a:srcRect/>
          <a:stretch/>
        </p:blipFill>
        <p:spPr>
          <a:xfrm>
            <a:off x="21828" y="15747"/>
            <a:ext cx="12148344" cy="6790096"/>
          </a:xfrm>
          <a:prstGeom prst="rect">
            <a:avLst/>
          </a:prstGeom>
        </p:spPr>
      </p:pic>
      <p:sp>
        <p:nvSpPr>
          <p:cNvPr id="2" name="Title 1" descr="Source: Pearl TV">
            <a:extLst>
              <a:ext uri="{FF2B5EF4-FFF2-40B4-BE49-F238E27FC236}">
                <a16:creationId xmlns:a16="http://schemas.microsoft.com/office/drawing/2014/main" id="{EBA0CCE7-2C33-1732-9AB6-5D79CBF18DDE}"/>
              </a:ext>
            </a:extLst>
          </p:cNvPr>
          <p:cNvSpPr txBox="1">
            <a:spLocks noGrp="1"/>
          </p:cNvSpPr>
          <p:nvPr>
            <p:ph type="title" idx="4294967295"/>
          </p:nvPr>
        </p:nvSpPr>
        <p:spPr>
          <a:xfrm>
            <a:off x="8224457" y="19878"/>
            <a:ext cx="2147887" cy="368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2">
                    <a:lumMod val="50000"/>
                  </a:schemeClr>
                </a:solidFill>
                <a:effectLst/>
                <a:uLnTx/>
                <a:uFillTx/>
                <a:latin typeface="+mn-lt"/>
                <a:ea typeface="+mn-ea"/>
                <a:cs typeface="+mn-cs"/>
              </a:rPr>
              <a:t>Source:</a:t>
            </a:r>
          </a:p>
        </p:txBody>
      </p:sp>
      <p:sp>
        <p:nvSpPr>
          <p:cNvPr id="4" name="Slide Number Placeholder 3">
            <a:extLst>
              <a:ext uri="{FF2B5EF4-FFF2-40B4-BE49-F238E27FC236}">
                <a16:creationId xmlns:a16="http://schemas.microsoft.com/office/drawing/2014/main" id="{8C6D396A-FBEA-25EE-3F44-1057D3EEAB20}"/>
              </a:ext>
            </a:extLst>
          </p:cNvPr>
          <p:cNvSpPr>
            <a:spLocks noGrp="1"/>
          </p:cNvSpPr>
          <p:nvPr>
            <p:ph type="sldNum" sz="quarter" idx="12"/>
          </p:nvPr>
        </p:nvSpPr>
        <p:spPr>
          <a:xfrm>
            <a:off x="11193837" y="6039320"/>
            <a:ext cx="914403" cy="365125"/>
          </a:xfrm>
        </p:spPr>
        <p:txBody>
          <a:bodyPr/>
          <a:lstStyle/>
          <a:p>
            <a:fld id="{5B03D32D-F1BC-4E9C-97E1-36CFF5B22341}" type="slidenum">
              <a:rPr lang="en-US" smtClean="0"/>
              <a:t>27</a:t>
            </a:fld>
            <a:endParaRPr lang="en-US"/>
          </a:p>
        </p:txBody>
      </p:sp>
    </p:spTree>
    <p:extLst>
      <p:ext uri="{BB962C8B-B14F-4D97-AF65-F5344CB8AC3E}">
        <p14:creationId xmlns:p14="http://schemas.microsoft.com/office/powerpoint/2010/main" val="140373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129F5E-5A3B-CDA5-444C-562F1046BD0C}"/>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US" sz="1200" b="1">
                <a:solidFill>
                  <a:schemeClr val="bg1"/>
                </a:solidFill>
              </a:rPr>
              <a:t>Module 3: Introduction to NEXTGEN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vert="horz" lIns="91440" tIns="45720" rIns="91440" bIns="45720" rtlCol="0" anchor="ctr">
            <a:normAutofit/>
          </a:bodyPr>
          <a:lstStyle/>
          <a:p>
            <a:pPr>
              <a:lnSpc>
                <a:spcPct val="90000"/>
              </a:lnSpc>
            </a:pPr>
            <a:r>
              <a:rPr lang="en-US"/>
              <a:t>NEXTGEN TV Impacts</a:t>
            </a:r>
          </a:p>
        </p:txBody>
      </p:sp>
      <p:graphicFrame>
        <p:nvGraphicFramePr>
          <p:cNvPr id="33" name="Content Placeholder 6" descr="ATSC 3.0 is not backwards compatible with ATSC 1.0. This means viewers will need a new TV, or a device to access the new features. The FCC has not mandated broadcasters upgrade to ATSC 3.0, and there is no subsidy for consumer NEXTGEN televisions. NEXTGEN TV compatible TVs and low-cost converter boxes have been shipping since 2020 and more are coming to market every month.">
            <a:extLst>
              <a:ext uri="{FF2B5EF4-FFF2-40B4-BE49-F238E27FC236}">
                <a16:creationId xmlns:a16="http://schemas.microsoft.com/office/drawing/2014/main" id="{F92088F6-B87E-FD89-A873-5CEA5C1DDC56}"/>
              </a:ext>
            </a:extLst>
          </p:cNvPr>
          <p:cNvGraphicFramePr>
            <a:graphicFrameLocks noGrp="1"/>
          </p:cNvGraphicFramePr>
          <p:nvPr>
            <p:ph idx="1"/>
            <p:extLst>
              <p:ext uri="{D42A27DB-BD31-4B8C-83A1-F6EECF244321}">
                <p14:modId xmlns:p14="http://schemas.microsoft.com/office/powerpoint/2010/main" val="2124085648"/>
              </p:ext>
            </p:extLst>
          </p:nvPr>
        </p:nvGraphicFramePr>
        <p:xfrm>
          <a:off x="738188" y="1524000"/>
          <a:ext cx="10715625" cy="4106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8FCC257D-A786-9244-9E17-CE618C8B9275}" type="slidenum">
              <a:rPr lang="en-US" smtClean="0">
                <a:solidFill>
                  <a:schemeClr val="tx1">
                    <a:lumMod val="50000"/>
                    <a:lumOff val="50000"/>
                  </a:schemeClr>
                </a:solidFill>
              </a:rPr>
              <a:pPr defTabSz="914400">
                <a:spcAft>
                  <a:spcPts val="600"/>
                </a:spcAft>
              </a:pPr>
              <a:t>28</a:t>
            </a:fld>
            <a:endParaRPr lang="en-US">
              <a:solidFill>
                <a:schemeClr val="tx1">
                  <a:lumMod val="50000"/>
                  <a:lumOff val="50000"/>
                </a:schemeClr>
              </a:solidFill>
            </a:endParaRPr>
          </a:p>
        </p:txBody>
      </p:sp>
    </p:spTree>
    <p:extLst>
      <p:ext uri="{BB962C8B-B14F-4D97-AF65-F5344CB8AC3E}">
        <p14:creationId xmlns:p14="http://schemas.microsoft.com/office/powerpoint/2010/main" val="115898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90CF3F-F7F7-633B-433C-AFD0F429EB0B}"/>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9" name="Title 8">
            <a:extLst>
              <a:ext uri="{FF2B5EF4-FFF2-40B4-BE49-F238E27FC236}">
                <a16:creationId xmlns:a16="http://schemas.microsoft.com/office/drawing/2014/main" id="{055841A9-2509-7663-77EE-DDE2DE28914B}"/>
              </a:ext>
            </a:extLst>
          </p:cNvPr>
          <p:cNvSpPr>
            <a:spLocks noGrp="1"/>
          </p:cNvSpPr>
          <p:nvPr>
            <p:ph type="title"/>
          </p:nvPr>
        </p:nvSpPr>
        <p:spPr/>
        <p:txBody>
          <a:bodyPr/>
          <a:lstStyle/>
          <a:p>
            <a:r>
              <a:rPr lang="en-US"/>
              <a:t>Forecast TV Shipments with NEXTGEN TV</a:t>
            </a:r>
          </a:p>
        </p:txBody>
      </p:sp>
      <p:sp>
        <p:nvSpPr>
          <p:cNvPr id="16" name="TextBox 15">
            <a:extLst>
              <a:ext uri="{FF2B5EF4-FFF2-40B4-BE49-F238E27FC236}">
                <a16:creationId xmlns:a16="http://schemas.microsoft.com/office/drawing/2014/main" id="{F8655699-928E-076A-ABDF-9FB239FFBE9A}"/>
              </a:ext>
            </a:extLst>
          </p:cNvPr>
          <p:cNvSpPr txBox="1"/>
          <p:nvPr/>
        </p:nvSpPr>
        <p:spPr>
          <a:xfrm>
            <a:off x="738189" y="1413916"/>
            <a:ext cx="5870721" cy="1261884"/>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2800" i="1">
                <a:solidFill>
                  <a:schemeClr val="accent1"/>
                </a:solidFill>
              </a:rPr>
              <a:t>U.S. Market – Millions of Units</a:t>
            </a:r>
          </a:p>
          <a:p>
            <a:pPr rtl="0">
              <a:defRPr sz="1862" b="0" i="0" u="none" strike="noStrike" kern="1200" spc="0" baseline="0">
                <a:solidFill>
                  <a:prstClr val="black">
                    <a:lumMod val="65000"/>
                    <a:lumOff val="35000"/>
                  </a:prstClr>
                </a:solidFill>
                <a:latin typeface="+mn-lt"/>
                <a:ea typeface="+mn-ea"/>
                <a:cs typeface="+mn-cs"/>
              </a:defRPr>
            </a:pPr>
            <a:r>
              <a:rPr lang="en-US" sz="2000" i="1">
                <a:solidFill>
                  <a:schemeClr val="accent1"/>
                </a:solidFill>
              </a:rPr>
              <a:t>January 2023 Update</a:t>
            </a:r>
          </a:p>
          <a:p>
            <a:pPr rtl="0">
              <a:defRPr sz="1862" b="0" i="0" u="none" strike="noStrike" kern="1200" spc="0" baseline="0">
                <a:solidFill>
                  <a:prstClr val="black">
                    <a:lumMod val="65000"/>
                    <a:lumOff val="35000"/>
                  </a:prstClr>
                </a:solidFill>
                <a:latin typeface="+mn-lt"/>
                <a:ea typeface="+mn-ea"/>
                <a:cs typeface="+mn-cs"/>
              </a:defRPr>
            </a:pPr>
            <a:endParaRPr lang="en-US" sz="2800" i="1">
              <a:solidFill>
                <a:schemeClr val="accent1"/>
              </a:solidFill>
            </a:endParaRPr>
          </a:p>
        </p:txBody>
      </p:sp>
      <p:grpSp>
        <p:nvGrpSpPr>
          <p:cNvPr id="5" name="Group 4" descr="2020: 0.2&#10;2021: 3.0&#10;2022: 3.3&#10;2023: 5&#10;2024: 12&#10;2025: 20&#10;2026: 27&#10;2027: 28">
            <a:extLst>
              <a:ext uri="{FF2B5EF4-FFF2-40B4-BE49-F238E27FC236}">
                <a16:creationId xmlns:a16="http://schemas.microsoft.com/office/drawing/2014/main" id="{A6A3EE58-0CF0-6780-4B95-F89AACA8AEB0}"/>
              </a:ext>
            </a:extLst>
          </p:cNvPr>
          <p:cNvGrpSpPr/>
          <p:nvPr/>
        </p:nvGrpSpPr>
        <p:grpSpPr>
          <a:xfrm>
            <a:off x="2338098" y="1310720"/>
            <a:ext cx="9115710" cy="3748887"/>
            <a:chOff x="2461409" y="615820"/>
            <a:chExt cx="9771380" cy="4458151"/>
          </a:xfrm>
        </p:grpSpPr>
        <p:sp>
          <p:nvSpPr>
            <p:cNvPr id="24" name="TextBox 23">
              <a:extLst>
                <a:ext uri="{FF2B5EF4-FFF2-40B4-BE49-F238E27FC236}">
                  <a16:creationId xmlns:a16="http://schemas.microsoft.com/office/drawing/2014/main" id="{D00694A5-A01C-956C-6DB8-CB034A814430}"/>
                </a:ext>
              </a:extLst>
            </p:cNvPr>
            <p:cNvSpPr txBox="1"/>
            <p:nvPr/>
          </p:nvSpPr>
          <p:spPr>
            <a:xfrm>
              <a:off x="4115612" y="4673861"/>
              <a:ext cx="1512850" cy="400110"/>
            </a:xfrm>
            <a:prstGeom prst="rect">
              <a:avLst/>
            </a:prstGeom>
            <a:noFill/>
          </p:spPr>
          <p:txBody>
            <a:bodyPr wrap="none" rtlCol="0">
              <a:spAutoFit/>
            </a:bodyPr>
            <a:lstStyle/>
            <a:p>
              <a:r>
                <a:rPr lang="en-US" sz="2000" b="1">
                  <a:solidFill>
                    <a:schemeClr val="accent4"/>
                  </a:solidFill>
                </a:rPr>
                <a:t>Introduction</a:t>
              </a:r>
            </a:p>
          </p:txBody>
        </p:sp>
        <p:sp>
          <p:nvSpPr>
            <p:cNvPr id="25" name="TextBox 24">
              <a:extLst>
                <a:ext uri="{FF2B5EF4-FFF2-40B4-BE49-F238E27FC236}">
                  <a16:creationId xmlns:a16="http://schemas.microsoft.com/office/drawing/2014/main" id="{4DF14C35-C0D3-BB2E-F1E3-4B06D2D39FF3}"/>
                </a:ext>
              </a:extLst>
            </p:cNvPr>
            <p:cNvSpPr txBox="1"/>
            <p:nvPr/>
          </p:nvSpPr>
          <p:spPr>
            <a:xfrm>
              <a:off x="7545454" y="4673861"/>
              <a:ext cx="1811906" cy="400110"/>
            </a:xfrm>
            <a:prstGeom prst="rect">
              <a:avLst/>
            </a:prstGeom>
            <a:noFill/>
          </p:spPr>
          <p:txBody>
            <a:bodyPr wrap="none" rtlCol="0">
              <a:spAutoFit/>
            </a:bodyPr>
            <a:lstStyle/>
            <a:p>
              <a:r>
                <a:rPr lang="en-US" sz="2000" b="1">
                  <a:solidFill>
                    <a:schemeClr val="accent1"/>
                  </a:solidFill>
                </a:rPr>
                <a:t>Inflection Point</a:t>
              </a:r>
            </a:p>
          </p:txBody>
        </p:sp>
        <p:grpSp>
          <p:nvGrpSpPr>
            <p:cNvPr id="4" name="Group 3">
              <a:extLst>
                <a:ext uri="{FF2B5EF4-FFF2-40B4-BE49-F238E27FC236}">
                  <a16:creationId xmlns:a16="http://schemas.microsoft.com/office/drawing/2014/main" id="{7D19ED46-E8A9-A875-3CB9-DF2DFCEB3943}"/>
                </a:ext>
              </a:extLst>
            </p:cNvPr>
            <p:cNvGrpSpPr/>
            <p:nvPr/>
          </p:nvGrpSpPr>
          <p:grpSpPr>
            <a:xfrm>
              <a:off x="2461409" y="615820"/>
              <a:ext cx="9771380" cy="4016256"/>
              <a:chOff x="2461409" y="615820"/>
              <a:chExt cx="9771380" cy="4016256"/>
            </a:xfrm>
          </p:grpSpPr>
          <p:graphicFrame>
            <p:nvGraphicFramePr>
              <p:cNvPr id="12" name="Chart Placeholder 4">
                <a:extLst>
                  <a:ext uri="{FF2B5EF4-FFF2-40B4-BE49-F238E27FC236}">
                    <a16:creationId xmlns:a16="http://schemas.microsoft.com/office/drawing/2014/main" id="{CA27A365-A54B-E7E3-FE89-5C393631AD25}"/>
                  </a:ext>
                </a:extLst>
              </p:cNvPr>
              <p:cNvGraphicFramePr>
                <a:graphicFrameLocks/>
              </p:cNvGraphicFramePr>
              <p:nvPr>
                <p:extLst>
                  <p:ext uri="{D42A27DB-BD31-4B8C-83A1-F6EECF244321}">
                    <p14:modId xmlns:p14="http://schemas.microsoft.com/office/powerpoint/2010/main" val="452034721"/>
                  </p:ext>
                </p:extLst>
              </p:nvPr>
            </p:nvGraphicFramePr>
            <p:xfrm>
              <a:off x="2461409" y="615820"/>
              <a:ext cx="9771380" cy="4016256"/>
            </p:xfrm>
            <a:graphic>
              <a:graphicData uri="http://schemas.openxmlformats.org/drawingml/2006/chart">
                <c:chart xmlns:c="http://schemas.openxmlformats.org/drawingml/2006/chart" xmlns:r="http://schemas.openxmlformats.org/officeDocument/2006/relationships" r:id="rId3"/>
              </a:graphicData>
            </a:graphic>
          </p:graphicFrame>
          <p:cxnSp>
            <p:nvCxnSpPr>
              <p:cNvPr id="26" name="Straight Connector 25">
                <a:extLst>
                  <a:ext uri="{FF2B5EF4-FFF2-40B4-BE49-F238E27FC236}">
                    <a16:creationId xmlns:a16="http://schemas.microsoft.com/office/drawing/2014/main" id="{3E52E24D-4E1E-F803-ABB9-F1FF78D6A483}"/>
                  </a:ext>
                </a:extLst>
              </p:cNvPr>
              <p:cNvCxnSpPr>
                <a:cxnSpLocks/>
              </p:cNvCxnSpPr>
              <p:nvPr/>
            </p:nvCxnSpPr>
            <p:spPr>
              <a:xfrm>
                <a:off x="2890981" y="4108121"/>
                <a:ext cx="9043844" cy="0"/>
              </a:xfrm>
              <a:prstGeom prst="line">
                <a:avLst/>
              </a:prstGeom>
              <a:ln/>
            </p:spPr>
            <p:style>
              <a:lnRef idx="1">
                <a:schemeClr val="dk1"/>
              </a:lnRef>
              <a:fillRef idx="0">
                <a:schemeClr val="dk1"/>
              </a:fillRef>
              <a:effectRef idx="0">
                <a:schemeClr val="dk1"/>
              </a:effectRef>
              <a:fontRef idx="minor">
                <a:schemeClr val="tx1"/>
              </a:fontRef>
            </p:style>
          </p:cxnSp>
        </p:grpSp>
        <p:sp>
          <p:nvSpPr>
            <p:cNvPr id="27" name="TextBox 26">
              <a:extLst>
                <a:ext uri="{FF2B5EF4-FFF2-40B4-BE49-F238E27FC236}">
                  <a16:creationId xmlns:a16="http://schemas.microsoft.com/office/drawing/2014/main" id="{87DA30E4-CD94-FEC3-A686-293F65103E96}"/>
                </a:ext>
              </a:extLst>
            </p:cNvPr>
            <p:cNvSpPr txBox="1"/>
            <p:nvPr/>
          </p:nvSpPr>
          <p:spPr>
            <a:xfrm>
              <a:off x="10105422" y="4650208"/>
              <a:ext cx="1395767" cy="400110"/>
            </a:xfrm>
            <a:prstGeom prst="rect">
              <a:avLst/>
            </a:prstGeom>
            <a:noFill/>
          </p:spPr>
          <p:txBody>
            <a:bodyPr wrap="none" rtlCol="0">
              <a:spAutoFit/>
            </a:bodyPr>
            <a:lstStyle/>
            <a:p>
              <a:r>
                <a:rPr lang="en-US" sz="2000" b="1">
                  <a:solidFill>
                    <a:srgbClr val="00B050"/>
                  </a:solidFill>
                </a:rPr>
                <a:t>Maturation</a:t>
              </a:r>
            </a:p>
          </p:txBody>
        </p:sp>
      </p:grpSp>
      <p:graphicFrame>
        <p:nvGraphicFramePr>
          <p:cNvPr id="15" name="Table 14">
            <a:extLst>
              <a:ext uri="{FF2B5EF4-FFF2-40B4-BE49-F238E27FC236}">
                <a16:creationId xmlns:a16="http://schemas.microsoft.com/office/drawing/2014/main" id="{7726738A-FC1D-8002-2110-BDA7E32AEF0E}"/>
              </a:ext>
            </a:extLst>
          </p:cNvPr>
          <p:cNvGraphicFramePr>
            <a:graphicFrameLocks noGrp="1"/>
          </p:cNvGraphicFramePr>
          <p:nvPr>
            <p:extLst>
              <p:ext uri="{D42A27DB-BD31-4B8C-83A1-F6EECF244321}">
                <p14:modId xmlns:p14="http://schemas.microsoft.com/office/powerpoint/2010/main" val="3519222071"/>
              </p:ext>
            </p:extLst>
          </p:nvPr>
        </p:nvGraphicFramePr>
        <p:xfrm>
          <a:off x="738189" y="5156030"/>
          <a:ext cx="11083694" cy="731520"/>
        </p:xfrm>
        <a:graphic>
          <a:graphicData uri="http://schemas.openxmlformats.org/drawingml/2006/table">
            <a:tbl>
              <a:tblPr firstRow="1">
                <a:tableStyleId>{2D5ABB26-0587-4C30-8999-92F81FD0307C}</a:tableStyleId>
              </a:tblPr>
              <a:tblGrid>
                <a:gridCol w="2961685">
                  <a:extLst>
                    <a:ext uri="{9D8B030D-6E8A-4147-A177-3AD203B41FA5}">
                      <a16:colId xmlns:a16="http://schemas.microsoft.com/office/drawing/2014/main" val="1097305657"/>
                    </a:ext>
                  </a:extLst>
                </a:gridCol>
                <a:gridCol w="1160287">
                  <a:extLst>
                    <a:ext uri="{9D8B030D-6E8A-4147-A177-3AD203B41FA5}">
                      <a16:colId xmlns:a16="http://schemas.microsoft.com/office/drawing/2014/main" val="1501429768"/>
                    </a:ext>
                  </a:extLst>
                </a:gridCol>
                <a:gridCol w="1160287">
                  <a:extLst>
                    <a:ext uri="{9D8B030D-6E8A-4147-A177-3AD203B41FA5}">
                      <a16:colId xmlns:a16="http://schemas.microsoft.com/office/drawing/2014/main" val="2219847603"/>
                    </a:ext>
                  </a:extLst>
                </a:gridCol>
                <a:gridCol w="1160287">
                  <a:extLst>
                    <a:ext uri="{9D8B030D-6E8A-4147-A177-3AD203B41FA5}">
                      <a16:colId xmlns:a16="http://schemas.microsoft.com/office/drawing/2014/main" val="3007919645"/>
                    </a:ext>
                  </a:extLst>
                </a:gridCol>
                <a:gridCol w="1160287">
                  <a:extLst>
                    <a:ext uri="{9D8B030D-6E8A-4147-A177-3AD203B41FA5}">
                      <a16:colId xmlns:a16="http://schemas.microsoft.com/office/drawing/2014/main" val="2276420762"/>
                    </a:ext>
                  </a:extLst>
                </a:gridCol>
                <a:gridCol w="1160287">
                  <a:extLst>
                    <a:ext uri="{9D8B030D-6E8A-4147-A177-3AD203B41FA5}">
                      <a16:colId xmlns:a16="http://schemas.microsoft.com/office/drawing/2014/main" val="3218200914"/>
                    </a:ext>
                  </a:extLst>
                </a:gridCol>
                <a:gridCol w="1160287">
                  <a:extLst>
                    <a:ext uri="{9D8B030D-6E8A-4147-A177-3AD203B41FA5}">
                      <a16:colId xmlns:a16="http://schemas.microsoft.com/office/drawing/2014/main" val="1062280117"/>
                    </a:ext>
                  </a:extLst>
                </a:gridCol>
                <a:gridCol w="1160287">
                  <a:extLst>
                    <a:ext uri="{9D8B030D-6E8A-4147-A177-3AD203B41FA5}">
                      <a16:colId xmlns:a16="http://schemas.microsoft.com/office/drawing/2014/main" val="1193796102"/>
                    </a:ext>
                  </a:extLst>
                </a:gridCol>
              </a:tblGrid>
              <a:tr h="43751">
                <a:tc>
                  <a:txBody>
                    <a:bodyPr/>
                    <a:lstStyle/>
                    <a:p>
                      <a:pPr algn="l"/>
                      <a:r>
                        <a:rPr lang="en-US" sz="2000" i="1"/>
                        <a:t>% Unit Growth (YoY)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1438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54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140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67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35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869520"/>
                  </a:ext>
                </a:extLst>
              </a:tr>
              <a:tr h="43751">
                <a:tc>
                  <a:txBody>
                    <a:bodyPr/>
                    <a:lstStyle/>
                    <a:p>
                      <a:pPr algn="l"/>
                      <a:endParaRPr lang="en-US" sz="800" i="1"/>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mn-l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a:solidFill>
                          <a:schemeClr val="tx1"/>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473861"/>
                  </a:ext>
                </a:extLst>
              </a:tr>
              <a:tr h="182880">
                <a:tc>
                  <a:txBody>
                    <a:bodyPr/>
                    <a:lstStyle/>
                    <a:p>
                      <a:pPr marL="0" algn="l" defTabSz="914400" rtl="0" eaLnBrk="1" fontAlgn="b" latinLnBrk="0" hangingPunct="1"/>
                      <a:r>
                        <a:rPr lang="en-US" sz="2000" i="1" kern="1200">
                          <a:solidFill>
                            <a:schemeClr val="tx1"/>
                          </a:solidFill>
                          <a:latin typeface="+mn-lt"/>
                          <a:ea typeface="+mn-ea"/>
                          <a:cs typeface="+mn-cs"/>
                        </a:rPr>
                        <a:t>% of Total TV</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12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30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50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67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tx1"/>
                          </a:solidFill>
                          <a:effectLst/>
                          <a:latin typeface="+mn-lt"/>
                        </a:rPr>
                        <a:t>71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809639"/>
                  </a:ext>
                </a:extLst>
              </a:tr>
            </a:tbl>
          </a:graphicData>
        </a:graphic>
      </p:graphicFrame>
      <p:sp>
        <p:nvSpPr>
          <p:cNvPr id="18" name="TextBox 17">
            <a:extLst>
              <a:ext uri="{FF2B5EF4-FFF2-40B4-BE49-F238E27FC236}">
                <a16:creationId xmlns:a16="http://schemas.microsoft.com/office/drawing/2014/main" id="{B1A9F42F-6CAD-941B-822C-3868DE4A8C5D}"/>
              </a:ext>
            </a:extLst>
          </p:cNvPr>
          <p:cNvSpPr txBox="1"/>
          <p:nvPr/>
        </p:nvSpPr>
        <p:spPr>
          <a:xfrm>
            <a:off x="2890982" y="6080391"/>
            <a:ext cx="8610208" cy="338554"/>
          </a:xfrm>
          <a:prstGeom prst="rect">
            <a:avLst/>
          </a:prstGeom>
          <a:noFill/>
        </p:spPr>
        <p:txBody>
          <a:bodyPr wrap="square" rtlCol="0">
            <a:spAutoFit/>
          </a:bodyPr>
          <a:lstStyle/>
          <a:p>
            <a:r>
              <a:rPr lang="en-US" sz="1600"/>
              <a:t>Source: CTA, </a:t>
            </a:r>
            <a:r>
              <a:rPr lang="en-US" sz="1600" b="0" i="1">
                <a:solidFill>
                  <a:srgbClr val="000000"/>
                </a:solidFill>
                <a:effectLst/>
              </a:rPr>
              <a:t>U.S. Consumer Technology Five-Year Industry Forecast</a:t>
            </a:r>
            <a:r>
              <a:rPr lang="en-US" sz="1600"/>
              <a:t>, Jan 2023</a:t>
            </a:r>
          </a:p>
        </p:txBody>
      </p:sp>
      <p:cxnSp>
        <p:nvCxnSpPr>
          <p:cNvPr id="20" name="Straight Connector 19">
            <a:extLst>
              <a:ext uri="{FF2B5EF4-FFF2-40B4-BE49-F238E27FC236}">
                <a16:creationId xmlns:a16="http://schemas.microsoft.com/office/drawing/2014/main" id="{7D1925D2-AAA0-C335-A996-333C11856A72}"/>
              </a:ext>
            </a:extLst>
          </p:cNvPr>
          <p:cNvCxnSpPr>
            <a:cxnSpLocks/>
          </p:cNvCxnSpPr>
          <p:nvPr/>
        </p:nvCxnSpPr>
        <p:spPr>
          <a:xfrm flipV="1">
            <a:off x="738189" y="5518148"/>
            <a:ext cx="11237333" cy="3642"/>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0">
            <a:extLst>
              <a:ext uri="{FF2B5EF4-FFF2-40B4-BE49-F238E27FC236}">
                <a16:creationId xmlns:a16="http://schemas.microsoft.com/office/drawing/2014/main" id="{8ECD5E9D-2B4D-C7DB-74B2-D4CB1B8247B7}"/>
              </a:ext>
            </a:extLst>
          </p:cNvPr>
          <p:cNvSpPr>
            <a:spLocks noGrp="1"/>
          </p:cNvSpPr>
          <p:nvPr>
            <p:ph type="ftr" sz="quarter" idx="11"/>
          </p:nvPr>
        </p:nvSpPr>
        <p:spPr>
          <a:xfrm>
            <a:off x="6553201" y="6436003"/>
            <a:ext cx="4443413" cy="365125"/>
          </a:xfrm>
        </p:spPr>
        <p:txBody>
          <a:bodyPr/>
          <a:lstStyle>
            <a:lvl1pPr>
              <a:defRPr>
                <a:ln>
                  <a:noFill/>
                </a:ln>
                <a:solidFill>
                  <a:srgbClr val="5A5B5D"/>
                </a:solidFill>
              </a:defRPr>
            </a:lvl1pPr>
          </a:lstStyle>
          <a:p>
            <a:r>
              <a:rPr lang="en-US"/>
              <a:t>Federal Emergency Management Agency</a:t>
            </a:r>
          </a:p>
        </p:txBody>
      </p:sp>
      <p:sp>
        <p:nvSpPr>
          <p:cNvPr id="3" name="Slide Number Placeholder 3">
            <a:extLst>
              <a:ext uri="{FF2B5EF4-FFF2-40B4-BE49-F238E27FC236}">
                <a16:creationId xmlns:a16="http://schemas.microsoft.com/office/drawing/2014/main" id="{4EB53CDB-F8DB-86C8-9722-BF48DD9378F1}"/>
              </a:ext>
            </a:extLst>
          </p:cNvPr>
          <p:cNvSpPr>
            <a:spLocks noGrp="1"/>
          </p:cNvSpPr>
          <p:nvPr>
            <p:ph type="sldNum" sz="quarter" idx="12"/>
          </p:nvPr>
        </p:nvSpPr>
        <p:spPr>
          <a:xfrm>
            <a:off x="10620068" y="6433841"/>
            <a:ext cx="914403" cy="365125"/>
          </a:xfrm>
        </p:spPr>
        <p:txBody>
          <a:bodyPr/>
          <a:lstStyle/>
          <a:p>
            <a:fld id="{8FCC257D-A786-9244-9E17-CE618C8B9275}" type="slidenum">
              <a:rPr lang="en-US" smtClean="0"/>
              <a:pPr/>
              <a:t>29</a:t>
            </a:fld>
            <a:endParaRPr lang="en-US"/>
          </a:p>
        </p:txBody>
      </p:sp>
    </p:spTree>
    <p:extLst>
      <p:ext uri="{BB962C8B-B14F-4D97-AF65-F5344CB8AC3E}">
        <p14:creationId xmlns:p14="http://schemas.microsoft.com/office/powerpoint/2010/main" val="208993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
            <a:extLst>
              <a:ext uri="{FF2B5EF4-FFF2-40B4-BE49-F238E27FC236}">
                <a16:creationId xmlns:a16="http://schemas.microsoft.com/office/drawing/2014/main" id="{8B2E80BB-B3A5-124B-0846-388687B47FAE}"/>
              </a:ext>
              <a:ext uri="{C183D7F6-B498-43B3-948B-1728B52AA6E4}">
                <adec:decorative xmlns:adec="http://schemas.microsoft.com/office/drawing/2017/decorative" val="1"/>
              </a:ext>
            </a:extLst>
          </p:cNvPr>
          <p:cNvSpPr/>
          <p:nvPr/>
        </p:nvSpPr>
        <p:spPr>
          <a:xfrm>
            <a:off x="5397556" y="3412170"/>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0">
            <a:extLst>
              <a:ext uri="{FF2B5EF4-FFF2-40B4-BE49-F238E27FC236}">
                <a16:creationId xmlns:a16="http://schemas.microsoft.com/office/drawing/2014/main" id="{4AB4F3FF-BCD8-E0CE-2F24-8A66449330DC}"/>
              </a:ext>
              <a:ext uri="{C183D7F6-B498-43B3-948B-1728B52AA6E4}">
                <adec:decorative xmlns:adec="http://schemas.microsoft.com/office/drawing/2017/decorative" val="1"/>
              </a:ext>
            </a:extLst>
          </p:cNvPr>
          <p:cNvSpPr/>
          <p:nvPr/>
        </p:nvSpPr>
        <p:spPr>
          <a:xfrm>
            <a:off x="5283200" y="330297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Mandate</a:t>
            </a:r>
          </a:p>
        </p:txBody>
      </p:sp>
      <p:sp>
        <p:nvSpPr>
          <p:cNvPr id="8" name="TextBox 8"/>
          <p:cNvSpPr txBox="1"/>
          <p:nvPr/>
        </p:nvSpPr>
        <p:spPr>
          <a:xfrm>
            <a:off x="429725" y="1965070"/>
            <a:ext cx="3927708" cy="871201"/>
          </a:xfrm>
          <a:prstGeom prst="rect">
            <a:avLst/>
          </a:prstGeom>
        </p:spPr>
        <p:txBody>
          <a:bodyPr wrap="square"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Notice of Funding Opportunity (NOFO)</a:t>
            </a:r>
          </a:p>
        </p:txBody>
      </p:sp>
      <p:sp>
        <p:nvSpPr>
          <p:cNvPr id="5" name="TextBox 5"/>
          <p:cNvSpPr txBox="1"/>
          <p:nvPr/>
        </p:nvSpPr>
        <p:spPr>
          <a:xfrm>
            <a:off x="762001" y="2865848"/>
            <a:ext cx="4339311" cy="11547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CPB will award subgrants to eligible, high priority stations to fund equipment purchases, installation, and training that advance the mission of the NGWSGP. </a:t>
            </a:r>
          </a:p>
        </p:txBody>
      </p:sp>
      <p:sp>
        <p:nvSpPr>
          <p:cNvPr id="6" name="AutoShape 9">
            <a:extLst>
              <a:ext uri="{FF2B5EF4-FFF2-40B4-BE49-F238E27FC236}">
                <a16:creationId xmlns:a16="http://schemas.microsoft.com/office/drawing/2014/main" id="{1837D41E-2BE2-B071-3C15-FDCFE3096662}"/>
              </a:ext>
              <a:ext uri="{C183D7F6-B498-43B3-948B-1728B52AA6E4}">
                <adec:decorative xmlns:adec="http://schemas.microsoft.com/office/drawing/2017/decorative" val="1"/>
              </a:ext>
            </a:extLst>
          </p:cNvPr>
          <p:cNvSpPr/>
          <p:nvPr/>
        </p:nvSpPr>
        <p:spPr>
          <a:xfrm>
            <a:off x="5397556" y="1201401"/>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0">
            <a:extLst>
              <a:ext uri="{FF2B5EF4-FFF2-40B4-BE49-F238E27FC236}">
                <a16:creationId xmlns:a16="http://schemas.microsoft.com/office/drawing/2014/main" id="{97CDC6A0-A72A-6E9A-934C-F260F9AAEBF1}"/>
              </a:ext>
              <a:ext uri="{C183D7F6-B498-43B3-948B-1728B52AA6E4}">
                <adec:decorative xmlns:adec="http://schemas.microsoft.com/office/drawing/2017/decorative" val="1"/>
              </a:ext>
            </a:extLst>
          </p:cNvPr>
          <p:cNvSpPr/>
          <p:nvPr/>
        </p:nvSpPr>
        <p:spPr>
          <a:xfrm>
            <a:off x="5283200" y="109220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6C5FE56-0731-06AF-AE74-2F026CDD7B26}"/>
              </a:ext>
            </a:extLst>
          </p:cNvPr>
          <p:cNvSpPr txBox="1"/>
          <p:nvPr/>
        </p:nvSpPr>
        <p:spPr>
          <a:xfrm>
            <a:off x="5377213" y="1383110"/>
            <a:ext cx="2985359" cy="114928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Implementing ATSC 3.0 (TV) and digital broadcast (radio) technology to deliver alerts</a:t>
            </a:r>
          </a:p>
        </p:txBody>
      </p:sp>
      <p:sp>
        <p:nvSpPr>
          <p:cNvPr id="20" name="TextBox 19">
            <a:extLst>
              <a:ext uri="{FF2B5EF4-FFF2-40B4-BE49-F238E27FC236}">
                <a16:creationId xmlns:a16="http://schemas.microsoft.com/office/drawing/2014/main" id="{CAF1DE4B-B5E8-8985-0137-5B9431450225}"/>
              </a:ext>
            </a:extLst>
          </p:cNvPr>
          <p:cNvSpPr txBox="1"/>
          <p:nvPr/>
        </p:nvSpPr>
        <p:spPr>
          <a:xfrm>
            <a:off x="5377213" y="3632200"/>
            <a:ext cx="2985359" cy="114928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Supporting the acquisition of </a:t>
            </a:r>
            <a:br>
              <a:rPr kumimoji="0" lang="en-US" sz="1867" b="1" i="0" u="none" strike="noStrike" kern="1200" cap="none" spc="0" normalizeH="0" baseline="0" noProof="0">
                <a:ln>
                  <a:noFill/>
                </a:ln>
                <a:solidFill>
                  <a:srgbClr val="275ECD"/>
                </a:solidFill>
                <a:effectLst/>
                <a:uLnTx/>
                <a:uFillTx/>
                <a:latin typeface="TeX Gyre Adventor 1"/>
                <a:ea typeface="+mn-ea"/>
                <a:cs typeface="+mn-cs"/>
              </a:rPr>
            </a:br>
            <a:r>
              <a:rPr kumimoji="0" lang="en-US" sz="1867" b="1" i="0" u="none" strike="noStrike" kern="1200" cap="none" spc="0" normalizeH="0" baseline="0" noProof="0">
                <a:ln>
                  <a:noFill/>
                </a:ln>
                <a:solidFill>
                  <a:srgbClr val="275ECD"/>
                </a:solidFill>
                <a:effectLst/>
                <a:uLnTx/>
                <a:uFillTx/>
                <a:latin typeface="TeX Gyre Adventor 1"/>
                <a:ea typeface="+mn-ea"/>
                <a:cs typeface="+mn-cs"/>
              </a:rPr>
              <a:t>resilience-related equipment</a:t>
            </a:r>
          </a:p>
        </p:txBody>
      </p:sp>
      <p:sp>
        <p:nvSpPr>
          <p:cNvPr id="15" name="AutoShape 9">
            <a:extLst>
              <a:ext uri="{FF2B5EF4-FFF2-40B4-BE49-F238E27FC236}">
                <a16:creationId xmlns:a16="http://schemas.microsoft.com/office/drawing/2014/main" id="{EE704AC6-5004-8A7B-3DB3-CACA18EDC523}"/>
              </a:ext>
              <a:ext uri="{C183D7F6-B498-43B3-948B-1728B52AA6E4}">
                <adec:decorative xmlns:adec="http://schemas.microsoft.com/office/drawing/2017/decorative" val="1"/>
              </a:ext>
            </a:extLst>
          </p:cNvPr>
          <p:cNvSpPr/>
          <p:nvPr/>
        </p:nvSpPr>
        <p:spPr>
          <a:xfrm>
            <a:off x="8788340" y="2378799"/>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0">
            <a:extLst>
              <a:ext uri="{FF2B5EF4-FFF2-40B4-BE49-F238E27FC236}">
                <a16:creationId xmlns:a16="http://schemas.microsoft.com/office/drawing/2014/main" id="{2875B33B-88E2-ED1F-F940-85F5C9F0F4C5}"/>
              </a:ext>
              <a:ext uri="{C183D7F6-B498-43B3-948B-1728B52AA6E4}">
                <adec:decorative xmlns:adec="http://schemas.microsoft.com/office/drawing/2017/decorative" val="1"/>
              </a:ext>
            </a:extLst>
          </p:cNvPr>
          <p:cNvSpPr/>
          <p:nvPr/>
        </p:nvSpPr>
        <p:spPr>
          <a:xfrm>
            <a:off x="8673984" y="2269598"/>
            <a:ext cx="3173385" cy="1947197"/>
          </a:xfrm>
          <a:prstGeom prst="rect">
            <a:avLst/>
          </a:prstGeom>
          <a:solidFill>
            <a:schemeClr val="accent5">
              <a:lumMod val="20000"/>
              <a:lumOff val="80000"/>
            </a:schemeClr>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11259E8-8291-1331-CAE1-0AC90B1EBEF3}"/>
              </a:ext>
            </a:extLst>
          </p:cNvPr>
          <p:cNvSpPr txBox="1"/>
          <p:nvPr/>
        </p:nvSpPr>
        <p:spPr>
          <a:xfrm>
            <a:off x="8767997" y="2956084"/>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Training for technology and resilience</a:t>
            </a:r>
          </a:p>
        </p:txBody>
      </p:sp>
      <p:grpSp>
        <p:nvGrpSpPr>
          <p:cNvPr id="9" name="Group 8" descr="footer saying www.cpb.org, Next Generation Warning System Grant Program">
            <a:extLst>
              <a:ext uri="{FF2B5EF4-FFF2-40B4-BE49-F238E27FC236}">
                <a16:creationId xmlns:a16="http://schemas.microsoft.com/office/drawing/2014/main" id="{192E91F1-6D08-EC77-2E40-F0C080C1E176}"/>
              </a:ext>
            </a:extLst>
          </p:cNvPr>
          <p:cNvGrpSpPr/>
          <p:nvPr/>
        </p:nvGrpSpPr>
        <p:grpSpPr>
          <a:xfrm>
            <a:off x="1" y="6167636"/>
            <a:ext cx="12192000" cy="533399"/>
            <a:chOff x="1" y="6167636"/>
            <a:chExt cx="12192000" cy="533399"/>
          </a:xfrm>
        </p:grpSpPr>
        <p:sp>
          <p:nvSpPr>
            <p:cNvPr id="14" name="AutoShape 6">
              <a:extLst>
                <a:ext uri="{FF2B5EF4-FFF2-40B4-BE49-F238E27FC236}">
                  <a16:creationId xmlns:a16="http://schemas.microsoft.com/office/drawing/2014/main" id="{8E7CE535-D920-DBB6-3BDB-4192CBB344D3}"/>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7">
              <a:extLst>
                <a:ext uri="{FF2B5EF4-FFF2-40B4-BE49-F238E27FC236}">
                  <a16:creationId xmlns:a16="http://schemas.microsoft.com/office/drawing/2014/main" id="{11131268-319E-4669-6BF9-9E213242C7CA}"/>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2" name="TextBox 8">
              <a:extLst>
                <a:ext uri="{FF2B5EF4-FFF2-40B4-BE49-F238E27FC236}">
                  <a16:creationId xmlns:a16="http://schemas.microsoft.com/office/drawing/2014/main" id="{FEA698B3-6940-C4AD-DEF3-EC0449890AE8}"/>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AC7AF-8373-EF75-8525-05F4DD2ADEE6}"/>
              </a:ext>
            </a:extLst>
          </p:cNvPr>
          <p:cNvSpPr>
            <a:spLocks noGrp="1"/>
          </p:cNvSpPr>
          <p:nvPr>
            <p:ph type="title"/>
          </p:nvPr>
        </p:nvSpPr>
        <p:spPr/>
        <p:txBody>
          <a:bodyPr/>
          <a:lstStyle/>
          <a:p>
            <a:r>
              <a:rPr lang="en-US"/>
              <a:t>Why Upgrade to NEXTGEN TV?</a:t>
            </a:r>
          </a:p>
        </p:txBody>
      </p:sp>
      <p:sp>
        <p:nvSpPr>
          <p:cNvPr id="5" name="TextBox 4">
            <a:extLst>
              <a:ext uri="{FF2B5EF4-FFF2-40B4-BE49-F238E27FC236}">
                <a16:creationId xmlns:a16="http://schemas.microsoft.com/office/drawing/2014/main" id="{D47A9EC4-A9D3-EDAB-4BC8-572B84B2AF4C}"/>
              </a:ext>
            </a:extLst>
          </p:cNvPr>
          <p:cNvSpPr txBox="1"/>
          <p:nvPr/>
        </p:nvSpPr>
        <p:spPr>
          <a:xfrm>
            <a:off x="1391267" y="1439382"/>
            <a:ext cx="3541523" cy="400110"/>
          </a:xfrm>
          <a:prstGeom prst="rect">
            <a:avLst/>
          </a:prstGeom>
          <a:noFill/>
        </p:spPr>
        <p:txBody>
          <a:bodyPr wrap="square" rtlCol="0">
            <a:spAutoFit/>
          </a:bodyPr>
          <a:lstStyle/>
          <a:p>
            <a:r>
              <a:rPr lang="en-US" sz="2000" b="1"/>
              <a:t>Superior Audio &amp; Video Quality </a:t>
            </a:r>
          </a:p>
        </p:txBody>
      </p:sp>
      <p:sp>
        <p:nvSpPr>
          <p:cNvPr id="2" name="TextBox 1">
            <a:extLst>
              <a:ext uri="{FF2B5EF4-FFF2-40B4-BE49-F238E27FC236}">
                <a16:creationId xmlns:a16="http://schemas.microsoft.com/office/drawing/2014/main" id="{ABD636F7-746A-BB0E-7993-F4F626C9273C}"/>
              </a:ext>
            </a:extLst>
          </p:cNvPr>
          <p:cNvSpPr txBox="1"/>
          <p:nvPr/>
        </p:nvSpPr>
        <p:spPr>
          <a:xfrm>
            <a:off x="1111852" y="1844274"/>
            <a:ext cx="2055683" cy="400110"/>
          </a:xfrm>
          <a:prstGeom prst="rect">
            <a:avLst/>
          </a:prstGeom>
          <a:noFill/>
        </p:spPr>
        <p:txBody>
          <a:bodyPr wrap="square" rtlCol="0">
            <a:spAutoFit/>
          </a:bodyPr>
          <a:lstStyle/>
          <a:p>
            <a:pPr algn="ctr"/>
            <a:r>
              <a:rPr lang="en-US" sz="2000"/>
              <a:t>Ultra HD</a:t>
            </a:r>
          </a:p>
        </p:txBody>
      </p:sp>
      <p:pic>
        <p:nvPicPr>
          <p:cNvPr id="6" name="object 26" descr="photo of a TV with UHD TV written in the bottom left corner">
            <a:extLst>
              <a:ext uri="{FF2B5EF4-FFF2-40B4-BE49-F238E27FC236}">
                <a16:creationId xmlns:a16="http://schemas.microsoft.com/office/drawing/2014/main" id="{FF1B8C4F-1175-380F-9824-9C9A761EEF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269028" y="2244041"/>
            <a:ext cx="152634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F67DA8-2F1C-E22B-23BF-67AA60DC38FE}"/>
              </a:ext>
            </a:extLst>
          </p:cNvPr>
          <p:cNvSpPr txBox="1"/>
          <p:nvPr/>
        </p:nvSpPr>
        <p:spPr>
          <a:xfrm>
            <a:off x="3038213" y="1825952"/>
            <a:ext cx="2055683" cy="400110"/>
          </a:xfrm>
          <a:prstGeom prst="rect">
            <a:avLst/>
          </a:prstGeom>
          <a:noFill/>
        </p:spPr>
        <p:txBody>
          <a:bodyPr wrap="square" rtlCol="0">
            <a:spAutoFit/>
          </a:bodyPr>
          <a:lstStyle/>
          <a:p>
            <a:pPr algn="ctr"/>
            <a:r>
              <a:rPr lang="en-US" sz="2000"/>
              <a:t>Immersive Audio</a:t>
            </a:r>
          </a:p>
        </p:txBody>
      </p:sp>
      <p:pic>
        <p:nvPicPr>
          <p:cNvPr id="8" name="Picture 7" descr="Close-up of a sound mixer&#10;&#10;">
            <a:extLst>
              <a:ext uri="{FF2B5EF4-FFF2-40B4-BE49-F238E27FC236}">
                <a16:creationId xmlns:a16="http://schemas.microsoft.com/office/drawing/2014/main" id="{44112CD2-7F66-60F3-2B21-301205F5696C}"/>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b="-9327"/>
          <a:stretch/>
        </p:blipFill>
        <p:spPr>
          <a:xfrm flipH="1">
            <a:off x="3162029" y="2199411"/>
            <a:ext cx="1813321" cy="1528942"/>
          </a:xfrm>
          <a:prstGeom prst="rect">
            <a:avLst/>
          </a:prstGeom>
        </p:spPr>
      </p:pic>
      <p:sp>
        <p:nvSpPr>
          <p:cNvPr id="9" name="TextBox 8">
            <a:extLst>
              <a:ext uri="{FF2B5EF4-FFF2-40B4-BE49-F238E27FC236}">
                <a16:creationId xmlns:a16="http://schemas.microsoft.com/office/drawing/2014/main" id="{C8BF5724-127E-CD9B-0D1B-CA4B8F193143}"/>
              </a:ext>
            </a:extLst>
          </p:cNvPr>
          <p:cNvSpPr txBox="1"/>
          <p:nvPr/>
        </p:nvSpPr>
        <p:spPr>
          <a:xfrm>
            <a:off x="6357257" y="1456620"/>
            <a:ext cx="3766457" cy="400110"/>
          </a:xfrm>
          <a:prstGeom prst="rect">
            <a:avLst/>
          </a:prstGeom>
          <a:noFill/>
        </p:spPr>
        <p:txBody>
          <a:bodyPr wrap="square" rtlCol="0">
            <a:spAutoFit/>
          </a:bodyPr>
          <a:lstStyle/>
          <a:p>
            <a:pPr algn="ctr"/>
            <a:r>
              <a:rPr lang="en-US" sz="2000" b="1"/>
              <a:t>New Business Opportunities</a:t>
            </a:r>
          </a:p>
        </p:txBody>
      </p:sp>
      <p:sp>
        <p:nvSpPr>
          <p:cNvPr id="10" name="TextBox 9">
            <a:extLst>
              <a:ext uri="{FF2B5EF4-FFF2-40B4-BE49-F238E27FC236}">
                <a16:creationId xmlns:a16="http://schemas.microsoft.com/office/drawing/2014/main" id="{1CEDAA38-7AA0-9E5A-E7A2-46EB29DDA757}"/>
              </a:ext>
            </a:extLst>
          </p:cNvPr>
          <p:cNvSpPr txBox="1"/>
          <p:nvPr/>
        </p:nvSpPr>
        <p:spPr>
          <a:xfrm>
            <a:off x="5484504" y="1846939"/>
            <a:ext cx="1574648" cy="400110"/>
          </a:xfrm>
          <a:prstGeom prst="rect">
            <a:avLst/>
          </a:prstGeom>
          <a:noFill/>
        </p:spPr>
        <p:txBody>
          <a:bodyPr wrap="square" rtlCol="0">
            <a:spAutoFit/>
          </a:bodyPr>
          <a:lstStyle/>
          <a:p>
            <a:pPr algn="ctr"/>
            <a:r>
              <a:rPr lang="en-US" sz="2000"/>
              <a:t>Interactivity</a:t>
            </a:r>
          </a:p>
        </p:txBody>
      </p:sp>
      <p:pic>
        <p:nvPicPr>
          <p:cNvPr id="11" name="object 34" descr="Person using tablet">
            <a:extLst>
              <a:ext uri="{FF2B5EF4-FFF2-40B4-BE49-F238E27FC236}">
                <a16:creationId xmlns:a16="http://schemas.microsoft.com/office/drawing/2014/main" id="{94B22CE1-9BEE-6BB0-380C-2992F1DD00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260726" y="2229995"/>
            <a:ext cx="1905053" cy="136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0CBDADC-E88D-5FDD-F1A8-4DCF62ECB291}"/>
              </a:ext>
            </a:extLst>
          </p:cNvPr>
          <p:cNvSpPr txBox="1"/>
          <p:nvPr/>
        </p:nvSpPr>
        <p:spPr>
          <a:xfrm>
            <a:off x="7449760" y="1857219"/>
            <a:ext cx="1838394" cy="400110"/>
          </a:xfrm>
          <a:prstGeom prst="rect">
            <a:avLst/>
          </a:prstGeom>
          <a:noFill/>
        </p:spPr>
        <p:txBody>
          <a:bodyPr wrap="square" rtlCol="0">
            <a:spAutoFit/>
          </a:bodyPr>
          <a:lstStyle/>
          <a:p>
            <a:pPr algn="ctr"/>
            <a:r>
              <a:rPr lang="en-US" sz="2000"/>
              <a:t>Geo-Targeting</a:t>
            </a:r>
          </a:p>
        </p:txBody>
      </p:sp>
      <p:pic>
        <p:nvPicPr>
          <p:cNvPr id="13" name="object 33" descr="photo of hands holding a map location marker ">
            <a:extLst>
              <a:ext uri="{FF2B5EF4-FFF2-40B4-BE49-F238E27FC236}">
                <a16:creationId xmlns:a16="http://schemas.microsoft.com/office/drawing/2014/main" id="{B5A56DFE-34E5-60ED-4953-513B0A9E95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532435" y="2190014"/>
            <a:ext cx="1681162" cy="141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259ADF7-BC90-7263-3E02-076D83C241E5}"/>
              </a:ext>
            </a:extLst>
          </p:cNvPr>
          <p:cNvSpPr txBox="1"/>
          <p:nvPr/>
        </p:nvSpPr>
        <p:spPr>
          <a:xfrm>
            <a:off x="9412726" y="1838219"/>
            <a:ext cx="1792545" cy="400110"/>
          </a:xfrm>
          <a:prstGeom prst="rect">
            <a:avLst/>
          </a:prstGeom>
          <a:noFill/>
        </p:spPr>
        <p:txBody>
          <a:bodyPr wrap="square" rtlCol="0">
            <a:spAutoFit/>
          </a:bodyPr>
          <a:lstStyle/>
          <a:p>
            <a:pPr algn="ctr"/>
            <a:r>
              <a:rPr lang="en-US" sz="2000"/>
              <a:t>Datacasting</a:t>
            </a:r>
          </a:p>
        </p:txBody>
      </p:sp>
      <p:pic>
        <p:nvPicPr>
          <p:cNvPr id="15" name="object 35" descr="photo of a city with graphic of a lock in the center">
            <a:extLst>
              <a:ext uri="{FF2B5EF4-FFF2-40B4-BE49-F238E27FC236}">
                <a16:creationId xmlns:a16="http://schemas.microsoft.com/office/drawing/2014/main" id="{EEBB7856-E724-578F-A0B4-3C7058ED3F2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9580253" y="2160048"/>
            <a:ext cx="148252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Bracket 15">
            <a:extLst>
              <a:ext uri="{FF2B5EF4-FFF2-40B4-BE49-F238E27FC236}">
                <a16:creationId xmlns:a16="http://schemas.microsoft.com/office/drawing/2014/main" id="{31E099EA-0938-F7D7-3764-B40C3E722F01}"/>
              </a:ext>
            </a:extLst>
          </p:cNvPr>
          <p:cNvSpPr/>
          <p:nvPr/>
        </p:nvSpPr>
        <p:spPr>
          <a:xfrm rot="16200000">
            <a:off x="3096013" y="33465"/>
            <a:ext cx="45719" cy="363595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Bracket 16">
            <a:extLst>
              <a:ext uri="{FF2B5EF4-FFF2-40B4-BE49-F238E27FC236}">
                <a16:creationId xmlns:a16="http://schemas.microsoft.com/office/drawing/2014/main" id="{89C104DE-4B7F-A4AD-3360-55B8A448B121}"/>
              </a:ext>
            </a:extLst>
          </p:cNvPr>
          <p:cNvSpPr/>
          <p:nvPr/>
        </p:nvSpPr>
        <p:spPr>
          <a:xfrm rot="16200000">
            <a:off x="8181865" y="-999050"/>
            <a:ext cx="73262" cy="572076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8147289A-8737-2756-50E5-0C653D7450AA}"/>
              </a:ext>
            </a:extLst>
          </p:cNvPr>
          <p:cNvSpPr txBox="1"/>
          <p:nvPr/>
        </p:nvSpPr>
        <p:spPr>
          <a:xfrm>
            <a:off x="4556824" y="3608346"/>
            <a:ext cx="3787389" cy="400110"/>
          </a:xfrm>
          <a:prstGeom prst="rect">
            <a:avLst/>
          </a:prstGeom>
          <a:noFill/>
        </p:spPr>
        <p:txBody>
          <a:bodyPr wrap="square" rtlCol="0">
            <a:spAutoFit/>
          </a:bodyPr>
          <a:lstStyle/>
          <a:p>
            <a:r>
              <a:rPr lang="en-US" sz="2000" b="1"/>
              <a:t>Extended and Enhanced Reach</a:t>
            </a:r>
          </a:p>
        </p:txBody>
      </p:sp>
      <p:sp>
        <p:nvSpPr>
          <p:cNvPr id="19" name="TextBox 18">
            <a:extLst>
              <a:ext uri="{FF2B5EF4-FFF2-40B4-BE49-F238E27FC236}">
                <a16:creationId xmlns:a16="http://schemas.microsoft.com/office/drawing/2014/main" id="{51C6C97A-9C20-12AF-9CF0-37ACCD61EF5E}"/>
              </a:ext>
            </a:extLst>
          </p:cNvPr>
          <p:cNvSpPr txBox="1"/>
          <p:nvPr/>
        </p:nvSpPr>
        <p:spPr>
          <a:xfrm>
            <a:off x="1793452" y="3994148"/>
            <a:ext cx="1374025" cy="400110"/>
          </a:xfrm>
          <a:prstGeom prst="rect">
            <a:avLst/>
          </a:prstGeom>
          <a:noFill/>
        </p:spPr>
        <p:txBody>
          <a:bodyPr wrap="square" rtlCol="0">
            <a:spAutoFit/>
          </a:bodyPr>
          <a:lstStyle/>
          <a:p>
            <a:pPr algn="ctr"/>
            <a:r>
              <a:rPr lang="en-US" sz="2000"/>
              <a:t>Mobile</a:t>
            </a:r>
          </a:p>
        </p:txBody>
      </p:sp>
      <p:pic>
        <p:nvPicPr>
          <p:cNvPr id="20" name="object 16" descr="photo of a person's hands holding a tablet">
            <a:extLst>
              <a:ext uri="{FF2B5EF4-FFF2-40B4-BE49-F238E27FC236}">
                <a16:creationId xmlns:a16="http://schemas.microsoft.com/office/drawing/2014/main" id="{9995CA7C-8AE7-F25B-9C7B-58B718FD2B4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50745" y="4348697"/>
            <a:ext cx="166687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7EFFDF9-99A0-C93E-3F7C-7D3F5E22EA2F}"/>
              </a:ext>
            </a:extLst>
          </p:cNvPr>
          <p:cNvSpPr txBox="1"/>
          <p:nvPr/>
        </p:nvSpPr>
        <p:spPr>
          <a:xfrm>
            <a:off x="3947219" y="4014362"/>
            <a:ext cx="1813143" cy="400110"/>
          </a:xfrm>
          <a:prstGeom prst="rect">
            <a:avLst/>
          </a:prstGeom>
          <a:noFill/>
        </p:spPr>
        <p:txBody>
          <a:bodyPr wrap="square" lIns="91440" tIns="45720" rIns="91440" bIns="45720" rtlCol="0" anchor="t">
            <a:spAutoFit/>
          </a:bodyPr>
          <a:lstStyle/>
          <a:p>
            <a:pPr algn="ctr"/>
            <a:r>
              <a:rPr lang="en-US" sz="2000"/>
              <a:t>Transportation</a:t>
            </a:r>
          </a:p>
        </p:txBody>
      </p:sp>
      <p:pic>
        <p:nvPicPr>
          <p:cNvPr id="22" name="object 15" descr="photo of a woman looking at her watch with a city and a parked car in the background">
            <a:extLst>
              <a:ext uri="{FF2B5EF4-FFF2-40B4-BE49-F238E27FC236}">
                <a16:creationId xmlns:a16="http://schemas.microsoft.com/office/drawing/2014/main" id="{1A9D7361-672E-7425-3DF8-2D860F00ABC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11460" y="4374526"/>
            <a:ext cx="169227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61239004-22A4-ED9B-E8B6-B58C7192F834}"/>
              </a:ext>
            </a:extLst>
          </p:cNvPr>
          <p:cNvSpPr txBox="1"/>
          <p:nvPr/>
        </p:nvSpPr>
        <p:spPr>
          <a:xfrm>
            <a:off x="6716199" y="4014362"/>
            <a:ext cx="1374025" cy="400110"/>
          </a:xfrm>
          <a:prstGeom prst="rect">
            <a:avLst/>
          </a:prstGeom>
          <a:noFill/>
        </p:spPr>
        <p:txBody>
          <a:bodyPr wrap="square" rtlCol="0">
            <a:spAutoFit/>
          </a:bodyPr>
          <a:lstStyle/>
          <a:p>
            <a:pPr algn="ctr"/>
            <a:r>
              <a:rPr lang="en-US" sz="2000"/>
              <a:t>Indoor</a:t>
            </a:r>
          </a:p>
        </p:txBody>
      </p:sp>
      <p:pic>
        <p:nvPicPr>
          <p:cNvPr id="24" name="object 20" descr="photo of a man on a couch watching TV">
            <a:extLst>
              <a:ext uri="{FF2B5EF4-FFF2-40B4-BE49-F238E27FC236}">
                <a16:creationId xmlns:a16="http://schemas.microsoft.com/office/drawing/2014/main" id="{A117273A-3E4B-064E-66D1-B599C5AF4A9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482934" y="4333939"/>
            <a:ext cx="1807940" cy="156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35132327-3ACC-366B-3AEF-3B0C95A44DC7}"/>
              </a:ext>
            </a:extLst>
          </p:cNvPr>
          <p:cNvSpPr txBox="1"/>
          <p:nvPr/>
        </p:nvSpPr>
        <p:spPr>
          <a:xfrm>
            <a:off x="8757171" y="4018298"/>
            <a:ext cx="2039702" cy="400110"/>
          </a:xfrm>
          <a:prstGeom prst="rect">
            <a:avLst/>
          </a:prstGeom>
          <a:noFill/>
        </p:spPr>
        <p:txBody>
          <a:bodyPr wrap="square" rtlCol="0">
            <a:spAutoFit/>
          </a:bodyPr>
          <a:lstStyle/>
          <a:p>
            <a:pPr algn="ctr"/>
            <a:r>
              <a:rPr lang="en-US" sz="2000"/>
              <a:t>Advanced  Alerts</a:t>
            </a:r>
          </a:p>
        </p:txBody>
      </p:sp>
      <p:pic>
        <p:nvPicPr>
          <p:cNvPr id="26" name="object 21" descr="Female emergency services worker">
            <a:extLst>
              <a:ext uri="{FF2B5EF4-FFF2-40B4-BE49-F238E27FC236}">
                <a16:creationId xmlns:a16="http://schemas.microsoft.com/office/drawing/2014/main" id="{28DF4C2B-07E2-6D6F-1E24-538BFD730D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8825499" y="4407328"/>
            <a:ext cx="1959374" cy="148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ight Bracket 26">
            <a:extLst>
              <a:ext uri="{FF2B5EF4-FFF2-40B4-BE49-F238E27FC236}">
                <a16:creationId xmlns:a16="http://schemas.microsoft.com/office/drawing/2014/main" id="{FA1D40F0-0614-7DCE-8FD9-417C9B419374}"/>
              </a:ext>
            </a:extLst>
          </p:cNvPr>
          <p:cNvSpPr/>
          <p:nvPr/>
        </p:nvSpPr>
        <p:spPr>
          <a:xfrm rot="16200000">
            <a:off x="6042204" y="-712893"/>
            <a:ext cx="230647" cy="953017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E1C09E-E635-7E9A-7B24-4A704DF1AF25}"/>
              </a:ext>
            </a:extLst>
          </p:cNvPr>
          <p:cNvSpPr>
            <a:spLocks noGrp="1"/>
          </p:cNvSpPr>
          <p:nvPr>
            <p:ph type="sldNum" sz="quarter" idx="12"/>
          </p:nvPr>
        </p:nvSpPr>
        <p:spPr/>
        <p:txBody>
          <a:bodyPr/>
          <a:lstStyle/>
          <a:p>
            <a:fld id="{8FCC257D-A786-9244-9E17-CE618C8B9275}" type="slidenum">
              <a:rPr lang="en-US" smtClean="0"/>
              <a:pPr/>
              <a:t>30</a:t>
            </a:fld>
            <a:endParaRPr lang="en-US"/>
          </a:p>
        </p:txBody>
      </p:sp>
    </p:spTree>
    <p:extLst>
      <p:ext uri="{BB962C8B-B14F-4D97-AF65-F5344CB8AC3E}">
        <p14:creationId xmlns:p14="http://schemas.microsoft.com/office/powerpoint/2010/main" val="2084956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Superior Audio &amp; Video Quality </a:t>
            </a:r>
          </a:p>
        </p:txBody>
      </p:sp>
      <p:pic>
        <p:nvPicPr>
          <p:cNvPr id="3" name="object 12" descr="photo of lake with mountains in the background">
            <a:extLst>
              <a:ext uri="{FF2B5EF4-FFF2-40B4-BE49-F238E27FC236}">
                <a16:creationId xmlns:a16="http://schemas.microsoft.com/office/drawing/2014/main" id="{D9A0DD5C-E4B2-C189-1F2E-54D807B6701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8189" y="1517234"/>
            <a:ext cx="2932479" cy="1975104"/>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pic>
      <p:sp>
        <p:nvSpPr>
          <p:cNvPr id="14" name="TextBox 13">
            <a:extLst>
              <a:ext uri="{FF2B5EF4-FFF2-40B4-BE49-F238E27FC236}">
                <a16:creationId xmlns:a16="http://schemas.microsoft.com/office/drawing/2014/main" id="{0A94750D-29DE-4260-021F-01AE40E1637A}"/>
              </a:ext>
            </a:extLst>
          </p:cNvPr>
          <p:cNvSpPr txBox="1"/>
          <p:nvPr/>
        </p:nvSpPr>
        <p:spPr>
          <a:xfrm>
            <a:off x="816810" y="3596492"/>
            <a:ext cx="2932480" cy="2482731"/>
          </a:xfrm>
          <a:prstGeom prst="rect">
            <a:avLst/>
          </a:prstGeom>
          <a:noFill/>
        </p:spPr>
        <p:txBody>
          <a:bodyPr wrap="square" lIns="91440" tIns="45720" rIns="91440" bIns="45720" anchor="t">
            <a:spAutoFit/>
          </a:bodyPr>
          <a:lstStyle/>
          <a:p>
            <a:pPr marL="12700" algn="ctr" defTabSz="914400">
              <a:spcBef>
                <a:spcPts val="105"/>
              </a:spcBef>
              <a:defRPr/>
            </a:pPr>
            <a:r>
              <a:rPr lang="en-US" sz="2000">
                <a:solidFill>
                  <a:srgbClr val="005288"/>
                </a:solidFill>
                <a:latin typeface="+mj-lt"/>
                <a:ea typeface="+mj-ea"/>
                <a:cs typeface="+mj-cs"/>
              </a:rPr>
              <a:t>Superior Video Quality</a:t>
            </a:r>
          </a:p>
          <a:p>
            <a:pPr marL="12700" algn="ctr" defTabSz="914400">
              <a:spcBef>
                <a:spcPts val="105"/>
              </a:spcBef>
              <a:defRPr/>
            </a:pPr>
            <a:endParaRPr lang="en-US" sz="900">
              <a:solidFill>
                <a:srgbClr val="005288"/>
              </a:solidFill>
              <a:latin typeface="+mj-lt"/>
              <a:ea typeface="+mj-ea"/>
              <a:cs typeface="+mj-cs"/>
            </a:endParaRPr>
          </a:p>
          <a:p>
            <a:pPr marL="12700" algn="ctr" defTabSz="914400">
              <a:spcBef>
                <a:spcPts val="105"/>
              </a:spcBef>
              <a:defRPr/>
            </a:pPr>
            <a:r>
              <a:rPr lang="en-US" sz="2000">
                <a:solidFill>
                  <a:srgbClr val="000000"/>
                </a:solidFill>
                <a:latin typeface="Franklin Gothic Book" panose="020B0503020102020204" pitchFamily="34" charset="0"/>
                <a:cs typeface="Arial" panose="020B0604020202020204" pitchFamily="34" charset="0"/>
              </a:rPr>
              <a:t>4K Ultra High-Definition High Dynamic Range Wide Color Gamut</a:t>
            </a:r>
          </a:p>
          <a:p>
            <a:pPr marL="12700" algn="ctr" defTabSz="914400">
              <a:spcBef>
                <a:spcPts val="105"/>
              </a:spcBef>
              <a:defRPr/>
            </a:pPr>
            <a:r>
              <a:rPr lang="en-US" sz="2000">
                <a:solidFill>
                  <a:srgbClr val="000000"/>
                </a:solidFill>
                <a:latin typeface="Franklin Gothic Book" panose="020B0503020102020204" pitchFamily="34" charset="0"/>
                <a:cs typeface="Arial" panose="020B0604020202020204" pitchFamily="34" charset="0"/>
              </a:rPr>
              <a:t>More efficient = Lower bitrates</a:t>
            </a:r>
          </a:p>
          <a:p>
            <a:pPr marL="12700" algn="ctr" defTabSz="914400">
              <a:spcBef>
                <a:spcPts val="105"/>
              </a:spcBef>
              <a:defRPr/>
            </a:pPr>
            <a:endParaRPr lang="en-US" sz="2000">
              <a:solidFill>
                <a:srgbClr val="000000"/>
              </a:solidFill>
              <a:latin typeface="Franklin Gothic Book" panose="020B0503020102020204" pitchFamily="34" charset="0"/>
              <a:cs typeface="Arial" panose="020B0604020202020204" pitchFamily="34" charset="0"/>
            </a:endParaRPr>
          </a:p>
        </p:txBody>
      </p:sp>
      <p:pic>
        <p:nvPicPr>
          <p:cNvPr id="6" name="object 8" descr="photo of a couple on a couch watching tv">
            <a:extLst>
              <a:ext uri="{FF2B5EF4-FFF2-40B4-BE49-F238E27FC236}">
                <a16:creationId xmlns:a16="http://schemas.microsoft.com/office/drawing/2014/main" id="{C865A9AF-09FB-371B-8AFC-1245340BE31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02906" y="1520258"/>
            <a:ext cx="2932479" cy="197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53C1043-E305-55CE-C565-23322D643332}"/>
              </a:ext>
            </a:extLst>
          </p:cNvPr>
          <p:cNvSpPr txBox="1"/>
          <p:nvPr/>
        </p:nvSpPr>
        <p:spPr>
          <a:xfrm>
            <a:off x="4246627" y="3596492"/>
            <a:ext cx="2932480" cy="2462213"/>
          </a:xfrm>
          <a:prstGeom prst="rect">
            <a:avLst/>
          </a:prstGeom>
          <a:noFill/>
        </p:spPr>
        <p:txBody>
          <a:bodyPr wrap="square" lIns="91440" tIns="45720" rIns="91440" bIns="45720" anchor="t">
            <a:spAutoFit/>
          </a:bodyPr>
          <a:lstStyle/>
          <a:p>
            <a:pPr marL="12700" algn="ctr" defTabSz="914400">
              <a:spcBef>
                <a:spcPts val="105"/>
              </a:spcBef>
              <a:defRPr/>
            </a:pPr>
            <a:r>
              <a:rPr lang="en-US" sz="2000">
                <a:solidFill>
                  <a:srgbClr val="005288"/>
                </a:solidFill>
                <a:latin typeface="+mj-lt"/>
                <a:ea typeface="+mj-ea"/>
                <a:cs typeface="+mj-cs"/>
              </a:rPr>
              <a:t>Immersive Audio</a:t>
            </a:r>
          </a:p>
          <a:p>
            <a:pPr marL="12700" algn="ctr" defTabSz="914400">
              <a:spcBef>
                <a:spcPts val="105"/>
              </a:spcBef>
              <a:defRPr/>
            </a:pPr>
            <a:endParaRPr lang="en-US" sz="900">
              <a:solidFill>
                <a:srgbClr val="005288"/>
              </a:solidFill>
              <a:latin typeface="+mj-lt"/>
              <a:ea typeface="+mj-ea"/>
              <a:cs typeface="+mj-cs"/>
            </a:endParaRPr>
          </a:p>
          <a:p>
            <a:pPr marL="12700" algn="ctr" defTabSz="914400">
              <a:spcBef>
                <a:spcPts val="105"/>
              </a:spcBef>
              <a:defRPr/>
            </a:pPr>
            <a:r>
              <a:rPr lang="en-US" sz="2000">
                <a:solidFill>
                  <a:srgbClr val="000000"/>
                </a:solidFill>
                <a:latin typeface="Franklin Gothic Book" panose="020B0503020102020204" pitchFamily="34" charset="0"/>
                <a:cs typeface="Arial" panose="020B0604020202020204" pitchFamily="34" charset="0"/>
              </a:rPr>
              <a:t>More channels (7.1.4)</a:t>
            </a:r>
          </a:p>
          <a:p>
            <a:pPr marL="12700" algn="ctr" defTabSz="914400">
              <a:spcBef>
                <a:spcPts val="105"/>
              </a:spcBef>
              <a:defRPr/>
            </a:pPr>
            <a:r>
              <a:rPr lang="en-US" sz="2000">
                <a:solidFill>
                  <a:srgbClr val="000000"/>
                </a:solidFill>
                <a:latin typeface="Franklin Gothic Book" panose="020B0503020102020204" pitchFamily="34" charset="0"/>
                <a:cs typeface="Arial" panose="020B0604020202020204" pitchFamily="34" charset="0"/>
              </a:rPr>
              <a:t>Dialog Enhancement</a:t>
            </a:r>
          </a:p>
          <a:p>
            <a:pPr marL="12700" algn="ctr" defTabSz="914400">
              <a:spcBef>
                <a:spcPts val="105"/>
              </a:spcBef>
              <a:defRPr/>
            </a:pPr>
            <a:r>
              <a:rPr lang="en-US" sz="2000">
                <a:solidFill>
                  <a:srgbClr val="000000"/>
                </a:solidFill>
                <a:latin typeface="Franklin Gothic Book" panose="020B0503020102020204" pitchFamily="34" charset="0"/>
                <a:cs typeface="Arial" panose="020B0604020202020204" pitchFamily="34" charset="0"/>
              </a:rPr>
              <a:t>More efficient = Lower bitrates</a:t>
            </a:r>
          </a:p>
          <a:p>
            <a:pPr marL="12700" algn="ctr" defTabSz="914400">
              <a:spcBef>
                <a:spcPts val="105"/>
              </a:spcBef>
              <a:defRPr/>
            </a:pPr>
            <a:endParaRPr lang="en-US" sz="2000">
              <a:solidFill>
                <a:srgbClr val="000000"/>
              </a:solidFill>
              <a:latin typeface="Franklin Gothic Book" panose="020B0503020102020204" pitchFamily="34" charset="0"/>
              <a:cs typeface="Arial" panose="020B0604020202020204" pitchFamily="34" charset="0"/>
            </a:endParaRPr>
          </a:p>
          <a:p>
            <a:pPr marL="12700" algn="ctr" defTabSz="914400">
              <a:spcBef>
                <a:spcPts val="105"/>
              </a:spcBef>
              <a:defRPr/>
            </a:pPr>
            <a:endParaRPr lang="en-US" sz="2000">
              <a:solidFill>
                <a:srgbClr val="000000"/>
              </a:solidFill>
              <a:latin typeface="Franklin Gothic Book" panose="020B0503020102020204" pitchFamily="34" charset="0"/>
              <a:cs typeface="Arial" panose="020B0604020202020204" pitchFamily="34" charset="0"/>
            </a:endParaRPr>
          </a:p>
        </p:txBody>
      </p:sp>
      <p:pic>
        <p:nvPicPr>
          <p:cNvPr id="5" name="object 15" descr="photo of a city skyline lit up">
            <a:extLst>
              <a:ext uri="{FF2B5EF4-FFF2-40B4-BE49-F238E27FC236}">
                <a16:creationId xmlns:a16="http://schemas.microsoft.com/office/drawing/2014/main" id="{6138D0EB-9F0C-8CDF-6DFE-6323D84A40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7467623" y="1520258"/>
            <a:ext cx="2950591" cy="1972080"/>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pic>
      <p:sp>
        <p:nvSpPr>
          <p:cNvPr id="17" name="TextBox 16">
            <a:extLst>
              <a:ext uri="{FF2B5EF4-FFF2-40B4-BE49-F238E27FC236}">
                <a16:creationId xmlns:a16="http://schemas.microsoft.com/office/drawing/2014/main" id="{2637CEB2-D008-D28A-DD07-6DD9F403F5F5}"/>
              </a:ext>
            </a:extLst>
          </p:cNvPr>
          <p:cNvSpPr txBox="1"/>
          <p:nvPr/>
        </p:nvSpPr>
        <p:spPr>
          <a:xfrm>
            <a:off x="7467623" y="3596492"/>
            <a:ext cx="2962183" cy="1951816"/>
          </a:xfrm>
          <a:prstGeom prst="rect">
            <a:avLst/>
          </a:prstGeom>
          <a:noFill/>
        </p:spPr>
        <p:txBody>
          <a:bodyPr wrap="square">
            <a:spAutoFit/>
          </a:bodyPr>
          <a:lstStyle/>
          <a:p>
            <a:pPr marL="12700" algn="ctr" defTabSz="914400">
              <a:spcBef>
                <a:spcPts val="105"/>
              </a:spcBef>
              <a:defRPr/>
            </a:pPr>
            <a:r>
              <a:rPr lang="en-US" altLang="en-US" sz="2000">
                <a:solidFill>
                  <a:srgbClr val="005288"/>
                </a:solidFill>
                <a:latin typeface="+mj-lt"/>
                <a:ea typeface="+mj-ea"/>
                <a:cs typeface="+mj-cs"/>
              </a:rPr>
              <a:t>Higher Throughput, and More Capacity</a:t>
            </a:r>
          </a:p>
          <a:p>
            <a:pPr marL="12700" algn="ctr" defTabSz="914400">
              <a:spcBef>
                <a:spcPts val="105"/>
              </a:spcBef>
              <a:defRPr/>
            </a:pPr>
            <a:r>
              <a:rPr lang="en-US" altLang="en-US" sz="2000" kern="0">
                <a:cs typeface="Arial"/>
              </a:rPr>
              <a:t>35% more bitrate capacity will carry many m</a:t>
            </a:r>
            <a:r>
              <a:rPr kumimoji="0" lang="en-US" sz="2000" b="0" i="0" u="none" strike="noStrike" kern="1200" cap="none" spc="0" normalizeH="0" baseline="0" noProof="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ore TV channels, more pixels</a:t>
            </a:r>
            <a:r>
              <a:rPr lang="en-US" sz="2000">
                <a:solidFill>
                  <a:srgbClr val="000000"/>
                </a:solidFill>
                <a:latin typeface="Franklin Gothic Book" panose="020B0503020102020204" pitchFamily="34" charset="0"/>
                <a:ea typeface="Calibri" panose="020F0502020204030204" pitchFamily="34" charset="0"/>
                <a:cs typeface="Arial" panose="020B0604020202020204" pitchFamily="34" charset="0"/>
              </a:rPr>
              <a:t> and </a:t>
            </a:r>
            <a:r>
              <a:rPr kumimoji="0" lang="en-US" sz="2000" b="0" i="0" u="none" strike="noStrike" kern="1200" cap="none" spc="0" normalizeH="0" baseline="0" noProof="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more colors</a:t>
            </a:r>
            <a:endParaRPr lang="en-US" altLang="en-US" sz="2000" kern="0">
              <a:cs typeface="Arial"/>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31</a:t>
            </a:fld>
            <a:endParaRPr lang="en-US"/>
          </a:p>
        </p:txBody>
      </p:sp>
    </p:spTree>
    <p:extLst>
      <p:ext uri="{BB962C8B-B14F-4D97-AF65-F5344CB8AC3E}">
        <p14:creationId xmlns:p14="http://schemas.microsoft.com/office/powerpoint/2010/main" val="2285062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Business Opportunities </a:t>
            </a:r>
          </a:p>
        </p:txBody>
      </p:sp>
      <p:sp>
        <p:nvSpPr>
          <p:cNvPr id="5" name="Rectangle 4">
            <a:extLst>
              <a:ext uri="{FF2B5EF4-FFF2-40B4-BE49-F238E27FC236}">
                <a16:creationId xmlns:a16="http://schemas.microsoft.com/office/drawing/2014/main" id="{3CB39928-BEB2-932F-D969-049CCE77B977}"/>
              </a:ext>
            </a:extLst>
          </p:cNvPr>
          <p:cNvSpPr/>
          <p:nvPr/>
        </p:nvSpPr>
        <p:spPr>
          <a:xfrm>
            <a:off x="738188" y="1357460"/>
            <a:ext cx="5613973" cy="4424504"/>
          </a:xfrm>
          <a:prstGeom prst="rect">
            <a:avLst/>
          </a:prstGeom>
          <a:solidFill>
            <a:srgbClr val="CFD9EA"/>
          </a:solidFill>
          <a:ln w="19050" cap="flat" cmpd="sng" algn="ctr">
            <a:noFill/>
            <a:prstDash val="lgDash"/>
            <a:miter lim="800000"/>
          </a:ln>
          <a:effectLst/>
        </p:spPr>
        <p:txBody>
          <a:bodyPr rtlCol="0" anchor="ctr"/>
          <a:lstStyle/>
          <a:p>
            <a:pPr marL="617220" indent="-342900">
              <a:spcBef>
                <a:spcPts val="300"/>
              </a:spcBef>
              <a:buFont typeface="Arial" panose="020B0604020202020204" pitchFamily="34" charset="0"/>
              <a:buChar char="•"/>
              <a:defRPr/>
            </a:pP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282575" indent="-225425">
              <a:spcBef>
                <a:spcPts val="300"/>
              </a:spcBef>
              <a:buFont typeface="Arial" panose="020B0604020202020204" pitchFamily="34" charset="0"/>
              <a:buChar char="•"/>
              <a:defRPr/>
            </a:pPr>
            <a:r>
              <a:rPr lang="en-US" sz="2000" b="1">
                <a:solidFill>
                  <a:srgbClr val="005188"/>
                </a:solidFill>
                <a:latin typeface="Franklin Gothic Book" panose="020B0503020102020204" pitchFamily="34" charset="0"/>
                <a:ea typeface="Calibri" panose="020F0502020204030204" pitchFamily="34" charset="0"/>
                <a:cs typeface="Arial" panose="020B0604020202020204" pitchFamily="34" charset="0"/>
              </a:rPr>
              <a:t>Additional Diginet’s (subchannels)</a:t>
            </a: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t>Interactive</a:t>
            </a:r>
            <a:r>
              <a:rPr lang="en-US" sz="2000" b="1">
                <a:solidFill>
                  <a:srgbClr val="005188"/>
                </a:solidFill>
                <a:latin typeface="Franklin Gothic Book" panose="020B0503020102020204" pitchFamily="34" charset="0"/>
                <a:ea typeface="Calibri" panose="020F0502020204030204" pitchFamily="34" charset="0"/>
                <a:cs typeface="Arial" panose="020B0604020202020204" pitchFamily="34" charset="0"/>
              </a:rPr>
              <a:t> broadcast application</a:t>
            </a: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t>Targeting (Geographic &amp; Demographic)</a:t>
            </a: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2000" b="1">
              <a:solidFill>
                <a:srgbClr val="005188"/>
              </a:solidFill>
              <a:latin typeface="Franklin Gothic Book" panose="020B0503020102020204" pitchFamily="34" charset="0"/>
              <a:ea typeface="Calibri" panose="020F0502020204030204" pitchFamily="34" charset="0"/>
              <a:cs typeface="Arial" panose="020B0604020202020204" pitchFamily="34" charset="0"/>
            </a:endParaRP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t>Datacasting</a:t>
            </a:r>
            <a:b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b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282575" marR="0" lvl="0" indent="-225425"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t>Measuring, Analyzing, Reporting TV Viewership</a:t>
            </a:r>
            <a:br>
              <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rPr>
            </a:b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274320" marR="0" lvl="0" algn="l" defTabSz="457200" rtl="0" eaLnBrk="1" fontAlgn="auto" latinLnBrk="0" hangingPunct="1">
              <a:lnSpc>
                <a:spcPct val="100000"/>
              </a:lnSpc>
              <a:spcBef>
                <a:spcPts val="300"/>
              </a:spcBef>
              <a:spcAft>
                <a:spcPts val="0"/>
              </a:spcAft>
              <a:buClrTx/>
              <a:buSzTx/>
              <a:tabLst/>
              <a:defRPr/>
            </a:pPr>
            <a:endParaRPr kumimoji="0" lang="en-US" sz="2000" b="1" i="0" u="none" strike="noStrike" kern="1200" cap="none" spc="0" normalizeH="0" baseline="0" noProof="0">
              <a:ln>
                <a:noFill/>
              </a:ln>
              <a:solidFill>
                <a:srgbClr val="005188"/>
              </a:solidFill>
              <a:effectLst/>
              <a:uLnTx/>
              <a:uFillTx/>
              <a:latin typeface="Franklin Gothic Book" panose="020B0503020102020204" pitchFamily="34" charset="0"/>
              <a:ea typeface="Calibri" panose="020F0502020204030204" pitchFamily="34" charset="0"/>
              <a:cs typeface="Arial" panose="020B0604020202020204" pitchFamily="34" charset="0"/>
            </a:endParaRPr>
          </a:p>
        </p:txBody>
      </p:sp>
      <p:pic>
        <p:nvPicPr>
          <p:cNvPr id="7" name="object 16" descr="photo of a birds eye view of a city">
            <a:extLst>
              <a:ext uri="{FF2B5EF4-FFF2-40B4-BE49-F238E27FC236}">
                <a16:creationId xmlns:a16="http://schemas.microsoft.com/office/drawing/2014/main" id="{D402D850-B39A-341F-8FEB-5CA522F632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04414" y="1357460"/>
            <a:ext cx="4949397" cy="442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32</a:t>
            </a:fld>
            <a:endParaRPr lang="en-US"/>
          </a:p>
        </p:txBody>
      </p:sp>
    </p:spTree>
    <p:extLst>
      <p:ext uri="{BB962C8B-B14F-4D97-AF65-F5344CB8AC3E}">
        <p14:creationId xmlns:p14="http://schemas.microsoft.com/office/powerpoint/2010/main" val="461253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Extending the Reach of TV with ATSC 3</a:t>
            </a:r>
          </a:p>
        </p:txBody>
      </p:sp>
      <p:pic>
        <p:nvPicPr>
          <p:cNvPr id="3" name="object 14" descr="photo of hands holding a TV remote pointing at a globe">
            <a:extLst>
              <a:ext uri="{FF2B5EF4-FFF2-40B4-BE49-F238E27FC236}">
                <a16:creationId xmlns:a16="http://schemas.microsoft.com/office/drawing/2014/main" id="{5E03047C-0C67-B4F1-B9B4-023569506CB5}"/>
              </a:ext>
            </a:extLst>
          </p:cNvPr>
          <p:cNvPicPr>
            <a:picLocks noChangeAspect="1" noChangeArrowheads="1"/>
          </p:cNvPicPr>
          <p:nvPr/>
        </p:nvPicPr>
        <p:blipFill>
          <a:blip r:embed="rId3"/>
          <a:srcRect/>
          <a:stretch/>
        </p:blipFill>
        <p:spPr bwMode="auto">
          <a:xfrm>
            <a:off x="738185" y="1419744"/>
            <a:ext cx="4637380" cy="43772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descr="photo of a speedometer with the speed reading close to maximum. bottom of graphic says 26 Mbps">
            <a:extLst>
              <a:ext uri="{FF2B5EF4-FFF2-40B4-BE49-F238E27FC236}">
                <a16:creationId xmlns:a16="http://schemas.microsoft.com/office/drawing/2014/main" id="{E42C28F8-B41B-8E20-48E2-544FF00E0E45}"/>
              </a:ext>
            </a:extLst>
          </p:cNvPr>
          <p:cNvGrpSpPr/>
          <p:nvPr/>
        </p:nvGrpSpPr>
        <p:grpSpPr>
          <a:xfrm>
            <a:off x="3713018" y="1419743"/>
            <a:ext cx="1662548" cy="1591311"/>
            <a:chOff x="4798855" y="2559223"/>
            <a:chExt cx="1173321" cy="1086140"/>
          </a:xfrm>
        </p:grpSpPr>
        <p:pic>
          <p:nvPicPr>
            <p:cNvPr id="6" name="object 14">
              <a:extLst>
                <a:ext uri="{FF2B5EF4-FFF2-40B4-BE49-F238E27FC236}">
                  <a16:creationId xmlns:a16="http://schemas.microsoft.com/office/drawing/2014/main" id="{D7348FCC-3113-A3D8-3CB5-4E10DE7781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798855" y="2559223"/>
              <a:ext cx="1173321" cy="108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9091D6-A0FC-45F5-4E7C-014A43CD1FF4}"/>
                </a:ext>
              </a:extLst>
            </p:cNvPr>
            <p:cNvSpPr txBox="1"/>
            <p:nvPr/>
          </p:nvSpPr>
          <p:spPr>
            <a:xfrm>
              <a:off x="5092838" y="3217957"/>
              <a:ext cx="640859" cy="200171"/>
            </a:xfrm>
            <a:prstGeom prst="rect">
              <a:avLst/>
            </a:prstGeom>
            <a:solidFill>
              <a:schemeClr val="accent1"/>
            </a:solidFill>
            <a:ln>
              <a:noFill/>
            </a:ln>
          </p:spPr>
          <p:txBody>
            <a:bodyPr wrap="square" rtlCol="0">
              <a:spAutoFit/>
            </a:bodyPr>
            <a:lstStyle/>
            <a:p>
              <a:r>
                <a:rPr lang="en-US" sz="1200" b="1">
                  <a:solidFill>
                    <a:schemeClr val="bg1"/>
                  </a:solidFill>
                </a:rPr>
                <a:t>26 Mbps</a:t>
              </a:r>
            </a:p>
          </p:txBody>
        </p:sp>
      </p:grpSp>
      <p:pic>
        <p:nvPicPr>
          <p:cNvPr id="8" name="object 34" descr="photo of a TV tower">
            <a:extLst>
              <a:ext uri="{FF2B5EF4-FFF2-40B4-BE49-F238E27FC236}">
                <a16:creationId xmlns:a16="http://schemas.microsoft.com/office/drawing/2014/main" id="{88F73FF2-2971-8310-3864-665D196F13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38185" y="4609632"/>
            <a:ext cx="1580142" cy="121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EAA1A32-4580-D6EC-6B58-6AB714EF7AB1}"/>
              </a:ext>
            </a:extLst>
          </p:cNvPr>
          <p:cNvSpPr/>
          <p:nvPr/>
        </p:nvSpPr>
        <p:spPr>
          <a:xfrm>
            <a:off x="5563424" y="1305726"/>
            <a:ext cx="6158247" cy="4747453"/>
          </a:xfrm>
          <a:prstGeom prst="rect">
            <a:avLst/>
          </a:prstGeom>
          <a:noFill/>
          <a:ln w="19050" cap="flat" cmpd="sng" algn="ctr">
            <a:noFill/>
            <a:prstDash val="lgDash"/>
            <a:miter lim="800000"/>
          </a:ln>
          <a:effectLst/>
        </p:spPr>
        <p:txBody>
          <a:bodyPr rtlCol="0" anchor="ctr"/>
          <a:lstStyle/>
          <a:p>
            <a:pPr marL="731520" marR="0" lvl="0" indent="-457200"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2600" b="1" i="0" u="none" strike="noStrike" kern="1200" cap="none" spc="0" normalizeH="0" baseline="0" noProof="0">
                <a:ln>
                  <a:noFill/>
                </a:ln>
                <a:effectLst/>
                <a:uLnTx/>
                <a:uFillTx/>
                <a:latin typeface="Franklin Gothic Book" panose="020B0503020102020204" pitchFamily="34" charset="0"/>
                <a:ea typeface="Calibri" panose="020F0502020204030204" pitchFamily="34" charset="0"/>
                <a:cs typeface="Arial" panose="020B0604020202020204" pitchFamily="34" charset="0"/>
              </a:rPr>
              <a:t>More Capacity &amp; Higher Throughput</a:t>
            </a:r>
          </a:p>
          <a:p>
            <a:pPr marL="731520" marR="0" lvl="0" indent="-457200" algn="l" defTabSz="457200" rtl="0" eaLnBrk="1" fontAlgn="auto" latinLnBrk="0" hangingPunct="1">
              <a:lnSpc>
                <a:spcPct val="100000"/>
              </a:lnSpc>
              <a:spcBef>
                <a:spcPts val="600"/>
              </a:spcBef>
              <a:spcAft>
                <a:spcPts val="0"/>
              </a:spcAft>
              <a:buClrTx/>
              <a:buSzTx/>
              <a:buFont typeface="+mj-lt"/>
              <a:buAutoNum type="arabicPeriod"/>
              <a:tabLst/>
              <a:defRPr/>
            </a:pPr>
            <a:r>
              <a:rPr lang="en-US" sz="2600" b="1">
                <a:latin typeface="Franklin Gothic Book" panose="020B0503020102020204" pitchFamily="34" charset="0"/>
                <a:ea typeface="Calibri" panose="020F0502020204030204" pitchFamily="34" charset="0"/>
                <a:cs typeface="Arial" panose="020B0604020202020204" pitchFamily="34" charset="0"/>
              </a:rPr>
              <a:t>Hybrid &amp; Virtual Channel support</a:t>
            </a:r>
            <a:endParaRPr kumimoji="0" lang="en-US" sz="2600" b="1" i="0" u="none" strike="noStrike" kern="1200" cap="none" spc="0" normalizeH="0" baseline="0" noProof="0">
              <a:ln>
                <a:noFill/>
              </a:ln>
              <a:effectLst/>
              <a:uLnTx/>
              <a:uFillTx/>
              <a:latin typeface="Franklin Gothic Book" panose="020B0503020102020204" pitchFamily="34" charset="0"/>
              <a:ea typeface="Calibri" panose="020F0502020204030204" pitchFamily="34" charset="0"/>
              <a:cs typeface="Arial" panose="020B0604020202020204" pitchFamily="34" charset="0"/>
            </a:endParaRPr>
          </a:p>
          <a:p>
            <a:pPr marL="731520" indent="-457200">
              <a:spcBef>
                <a:spcPts val="600"/>
              </a:spcBef>
              <a:buFont typeface="+mj-lt"/>
              <a:buAutoNum type="arabicPeriod"/>
              <a:defRPr/>
            </a:pPr>
            <a:r>
              <a:rPr lang="en-US" sz="2600" b="1">
                <a:latin typeface="Franklin Gothic Book" panose="020B0503020102020204" pitchFamily="34" charset="0"/>
                <a:cs typeface="Arial" panose="020B0604020202020204" pitchFamily="34" charset="0"/>
              </a:rPr>
              <a:t>Robustness</a:t>
            </a:r>
          </a:p>
          <a:p>
            <a:pPr marL="731520" indent="-457200">
              <a:spcBef>
                <a:spcPts val="600"/>
              </a:spcBef>
              <a:buFont typeface="+mj-lt"/>
              <a:buAutoNum type="arabicPeriod"/>
              <a:defRPr/>
            </a:pPr>
            <a:r>
              <a:rPr kumimoji="0" lang="en-US" sz="2600" b="1" i="0" u="none" strike="noStrike" kern="1200" cap="none" spc="0" normalizeH="0" baseline="0" noProof="0">
                <a:ln>
                  <a:noFill/>
                </a:ln>
                <a:effectLst/>
                <a:uLnTx/>
                <a:uFillTx/>
                <a:latin typeface="Franklin Gothic Book" panose="020B0503020102020204" pitchFamily="34" charset="0"/>
                <a:ea typeface="Calibri" panose="020F0502020204030204" pitchFamily="34" charset="0"/>
                <a:cs typeface="Arial" panose="020B0604020202020204" pitchFamily="34" charset="0"/>
              </a:rPr>
              <a:t>Better Indoor Reception</a:t>
            </a:r>
            <a:endParaRPr lang="en-US" sz="2600" b="1">
              <a:latin typeface="Franklin Gothic Book" panose="020B0503020102020204" pitchFamily="34" charset="0"/>
              <a:cs typeface="Arial" panose="020B0604020202020204" pitchFamily="34" charset="0"/>
            </a:endParaRPr>
          </a:p>
          <a:p>
            <a:pPr marL="731520" indent="-457200">
              <a:spcBef>
                <a:spcPts val="600"/>
              </a:spcBef>
              <a:buFont typeface="+mj-lt"/>
              <a:buAutoNum type="arabicPeriod"/>
              <a:defRPr/>
            </a:pPr>
            <a:r>
              <a:rPr lang="en-US" sz="2600" b="1">
                <a:latin typeface="Franklin Gothic Book" panose="020B0503020102020204" pitchFamily="34" charset="0"/>
                <a:cs typeface="Arial" panose="020B0604020202020204" pitchFamily="34" charset="0"/>
              </a:rPr>
              <a:t>Mobile Reception </a:t>
            </a:r>
          </a:p>
          <a:p>
            <a:pPr marL="731520" marR="0" lvl="0" indent="-457200" fontAlgn="auto">
              <a:lnSpc>
                <a:spcPct val="100000"/>
              </a:lnSpc>
              <a:spcBef>
                <a:spcPts val="600"/>
              </a:spcBef>
              <a:spcAft>
                <a:spcPts val="0"/>
              </a:spcAft>
              <a:buClrTx/>
              <a:buSzTx/>
              <a:buFont typeface="+mj-lt"/>
              <a:buAutoNum type="arabicPeriod"/>
              <a:tabLst/>
              <a:defRPr/>
            </a:pPr>
            <a:r>
              <a:rPr lang="en-US" sz="2600" b="1">
                <a:latin typeface="Franklin Gothic Book" panose="020B0503020102020204" pitchFamily="34" charset="0"/>
                <a:cs typeface="Arial" panose="020B0604020202020204" pitchFamily="34" charset="0"/>
              </a:rPr>
              <a:t>Advanced Emergency</a:t>
            </a:r>
            <a:r>
              <a:rPr kumimoji="0" lang="en-US" sz="2600" b="1" i="0" u="none" strike="noStrike" kern="1200" cap="none" spc="0" normalizeH="0" baseline="0" noProof="0">
                <a:ln>
                  <a:noFill/>
                </a:ln>
                <a:effectLst/>
                <a:uLnTx/>
                <a:uFillTx/>
                <a:latin typeface="Franklin Gothic Book" panose="020B0503020102020204" pitchFamily="34" charset="0"/>
                <a:ea typeface="Calibri" panose="020F0502020204030204" pitchFamily="34" charset="0"/>
                <a:cs typeface="Arial" panose="020B0604020202020204" pitchFamily="34" charset="0"/>
              </a:rPr>
              <a:t> Information (AEI)</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33</a:t>
            </a:fld>
            <a:endParaRPr lang="en-US"/>
          </a:p>
        </p:txBody>
      </p:sp>
    </p:spTree>
    <p:extLst>
      <p:ext uri="{BB962C8B-B14F-4D97-AF65-F5344CB8AC3E}">
        <p14:creationId xmlns:p14="http://schemas.microsoft.com/office/powerpoint/2010/main" val="3486889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7E350-EE09-8DC5-B263-79B243D3C837}"/>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3" name="Title 2"/>
          <p:cNvSpPr>
            <a:spLocks noGrp="1"/>
          </p:cNvSpPr>
          <p:nvPr>
            <p:ph type="title"/>
          </p:nvPr>
        </p:nvSpPr>
        <p:spPr/>
        <p:txBody>
          <a:bodyPr>
            <a:normAutofit/>
          </a:bodyPr>
          <a:lstStyle/>
          <a:p>
            <a:r>
              <a:rPr lang="en-US" b="0">
                <a:solidFill>
                  <a:schemeClr val="tx2"/>
                </a:solidFill>
                <a:latin typeface="+mj-lt"/>
              </a:rPr>
              <a:t>ATSC 3 Make Content More Accessible</a:t>
            </a:r>
          </a:p>
        </p:txBody>
      </p:sp>
      <p:graphicFrame>
        <p:nvGraphicFramePr>
          <p:cNvPr id="8" name="Content Placeholder 7" descr="Emergency Alerts and Messaging, arrow, Emergency Crawls and Audio Tracks.&#10;Visually impaired, arrow, video description.&#10;Hearing impaired, arrow, closed caption, arrow, closed signing, arrow, dialog enhancement.">
            <a:extLst>
              <a:ext uri="{FF2B5EF4-FFF2-40B4-BE49-F238E27FC236}">
                <a16:creationId xmlns:a16="http://schemas.microsoft.com/office/drawing/2014/main" id="{8F4EF4B8-88FE-4C47-9160-597A806DC76B}"/>
              </a:ext>
            </a:extLst>
          </p:cNvPr>
          <p:cNvGraphicFramePr>
            <a:graphicFrameLocks noGrp="1"/>
          </p:cNvGraphicFramePr>
          <p:nvPr>
            <p:ph idx="4294967295"/>
            <p:extLst>
              <p:ext uri="{D42A27DB-BD31-4B8C-83A1-F6EECF244321}">
                <p14:modId xmlns:p14="http://schemas.microsoft.com/office/powerpoint/2010/main" val="2627601915"/>
              </p:ext>
            </p:extLst>
          </p:nvPr>
        </p:nvGraphicFramePr>
        <p:xfrm>
          <a:off x="0" y="1524000"/>
          <a:ext cx="10715625" cy="4106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graphic of a black circle saying Accessibility with graphics of an eye, a hand, an ear, and a brain">
            <a:extLst>
              <a:ext uri="{FF2B5EF4-FFF2-40B4-BE49-F238E27FC236}">
                <a16:creationId xmlns:a16="http://schemas.microsoft.com/office/drawing/2014/main" id="{2BE08864-6291-4904-A4DB-3A7D72B3B6D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22378" y="1419569"/>
            <a:ext cx="2964180" cy="2964180"/>
          </a:xfrm>
          <a:prstGeom prst="rect">
            <a:avLst/>
          </a:prstGeom>
        </p:spPr>
      </p:pic>
      <p:sp>
        <p:nvSpPr>
          <p:cNvPr id="2" name="TextBox 1">
            <a:extLst>
              <a:ext uri="{FF2B5EF4-FFF2-40B4-BE49-F238E27FC236}">
                <a16:creationId xmlns:a16="http://schemas.microsoft.com/office/drawing/2014/main" id="{E33889DB-38AB-A654-8FF8-B54EE3870941}"/>
              </a:ext>
            </a:extLst>
          </p:cNvPr>
          <p:cNvSpPr txBox="1"/>
          <p:nvPr/>
        </p:nvSpPr>
        <p:spPr>
          <a:xfrm>
            <a:off x="9417823" y="5507752"/>
            <a:ext cx="2964180" cy="246221"/>
          </a:xfrm>
          <a:prstGeom prst="rect">
            <a:avLst/>
          </a:prstGeom>
          <a:noFill/>
        </p:spPr>
        <p:txBody>
          <a:bodyPr wrap="square" rtlCol="0">
            <a:spAutoFit/>
          </a:bodyPr>
          <a:lstStyle/>
          <a:p>
            <a:r>
              <a:rPr lang="en-US" sz="1000"/>
              <a:t>Source:  ATSC 3.0</a:t>
            </a:r>
          </a:p>
        </p:txBody>
      </p:sp>
      <p:sp>
        <p:nvSpPr>
          <p:cNvPr id="7" name="Footer Placeholder 10">
            <a:extLst>
              <a:ext uri="{FF2B5EF4-FFF2-40B4-BE49-F238E27FC236}">
                <a16:creationId xmlns:a16="http://schemas.microsoft.com/office/drawing/2014/main" id="{6193B5F6-6399-486B-90A1-7506E51D57EC}"/>
              </a:ext>
            </a:extLst>
          </p:cNvPr>
          <p:cNvSpPr>
            <a:spLocks noGrp="1"/>
          </p:cNvSpPr>
          <p:nvPr>
            <p:ph type="ftr" sz="quarter" idx="11"/>
          </p:nvPr>
        </p:nvSpPr>
        <p:spPr>
          <a:xfrm>
            <a:off x="6272212" y="6177601"/>
            <a:ext cx="4443413" cy="365125"/>
          </a:xfrm>
        </p:spPr>
        <p:txBody>
          <a:bodyPr/>
          <a:lstStyle>
            <a:lvl1pPr>
              <a:defRPr>
                <a:ln>
                  <a:noFill/>
                </a:ln>
                <a:solidFill>
                  <a:srgbClr val="5A5B5D"/>
                </a:solidFill>
              </a:defRPr>
            </a:lvl1pPr>
          </a:lstStyle>
          <a:p>
            <a:r>
              <a:rPr lang="en-US"/>
              <a:t>Federal Emergency Management Agency</a:t>
            </a:r>
          </a:p>
        </p:txBody>
      </p:sp>
      <p:sp>
        <p:nvSpPr>
          <p:cNvPr id="5" name="Slide Number Placeholder 4">
            <a:extLst>
              <a:ext uri="{FF2B5EF4-FFF2-40B4-BE49-F238E27FC236}">
                <a16:creationId xmlns:a16="http://schemas.microsoft.com/office/drawing/2014/main" id="{CBF2A35C-070A-2036-E41E-8613D9897DCD}"/>
              </a:ext>
            </a:extLst>
          </p:cNvPr>
          <p:cNvSpPr>
            <a:spLocks noGrp="1"/>
          </p:cNvSpPr>
          <p:nvPr>
            <p:ph type="sldNum" sz="quarter" idx="12"/>
          </p:nvPr>
        </p:nvSpPr>
        <p:spPr/>
        <p:txBody>
          <a:bodyPr/>
          <a:lstStyle/>
          <a:p>
            <a:fld id="{8FCC257D-A786-9244-9E17-CE618C8B9275}" type="slidenum">
              <a:rPr lang="en-US" smtClean="0"/>
              <a:pPr/>
              <a:t>34</a:t>
            </a:fld>
            <a:endParaRPr lang="en-US"/>
          </a:p>
        </p:txBody>
      </p:sp>
    </p:spTree>
    <p:extLst>
      <p:ext uri="{BB962C8B-B14F-4D97-AF65-F5344CB8AC3E}">
        <p14:creationId xmlns:p14="http://schemas.microsoft.com/office/powerpoint/2010/main" val="3653773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A9FE64-8DF8-A284-492C-B2B20235CB29}"/>
              </a:ext>
            </a:extLst>
          </p:cNvPr>
          <p:cNvSpPr/>
          <p:nvPr/>
        </p:nvSpPr>
        <p:spPr>
          <a:xfrm>
            <a:off x="10190375" y="0"/>
            <a:ext cx="2001625" cy="537328"/>
          </a:xfrm>
          <a:prstGeom prst="rect">
            <a:avLst/>
          </a:prstGeom>
          <a:solidFill>
            <a:schemeClr val="accent4">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Introduction to NEXTGEN TV</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lstStyle/>
          <a:p>
            <a:r>
              <a:rPr lang="en-US"/>
              <a:t>Consumers Are Buying Antennas</a:t>
            </a:r>
          </a:p>
        </p:txBody>
      </p:sp>
      <p:pic>
        <p:nvPicPr>
          <p:cNvPr id="10" name="object 18" descr="photo of a TV satellite on a house with the NextGen TV logo">
            <a:extLst>
              <a:ext uri="{FF2B5EF4-FFF2-40B4-BE49-F238E27FC236}">
                <a16:creationId xmlns:a16="http://schemas.microsoft.com/office/drawing/2014/main" id="{28A89767-CD62-7CB4-BFA0-4658981DB7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19"/>
          <a:stretch/>
        </p:blipFill>
        <p:spPr bwMode="auto">
          <a:xfrm>
            <a:off x="738184" y="1549400"/>
            <a:ext cx="2567344" cy="121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ject 21" descr="photo of an antenna on the roof of a house">
            <a:extLst>
              <a:ext uri="{FF2B5EF4-FFF2-40B4-BE49-F238E27FC236}">
                <a16:creationId xmlns:a16="http://schemas.microsoft.com/office/drawing/2014/main" id="{DA45D890-B217-6245-224C-CEE20E67F1A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1620" y="1548423"/>
            <a:ext cx="2571141" cy="1212656"/>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pic>
      <p:pic>
        <p:nvPicPr>
          <p:cNvPr id="12" name="object 20" descr="photo of an antenna mounted on the wall and a man on the couch watching TV">
            <a:extLst>
              <a:ext uri="{FF2B5EF4-FFF2-40B4-BE49-F238E27FC236}">
                <a16:creationId xmlns:a16="http://schemas.microsoft.com/office/drawing/2014/main" id="{42BC8CFF-07A6-AB21-D65C-C8DD0049D5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738183" y="2834478"/>
            <a:ext cx="1688024" cy="170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19" descr="photo of a antenna flat on the table below a TV mounted on the wall">
            <a:extLst>
              <a:ext uri="{FF2B5EF4-FFF2-40B4-BE49-F238E27FC236}">
                <a16:creationId xmlns:a16="http://schemas.microsoft.com/office/drawing/2014/main" id="{CFDEBA70-09CE-6D9D-A136-6AD234897B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2516583" y="2816720"/>
            <a:ext cx="1692180" cy="170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ject 19" descr="photo of two men on a couch watching TV with an antenna mounted on the wall behind the TV">
            <a:extLst>
              <a:ext uri="{FF2B5EF4-FFF2-40B4-BE49-F238E27FC236}">
                <a16:creationId xmlns:a16="http://schemas.microsoft.com/office/drawing/2014/main" id="{DCD3C235-9AB3-B580-0C8C-8ABB4B0AD7C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4299139" y="2816720"/>
            <a:ext cx="1688023" cy="16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15" descr="photo of a TV mounted on a window">
            <a:extLst>
              <a:ext uri="{FF2B5EF4-FFF2-40B4-BE49-F238E27FC236}">
                <a16:creationId xmlns:a16="http://schemas.microsoft.com/office/drawing/2014/main" id="{B28AEB92-5096-6F06-411E-3AA13C6DE8F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156840" y="4541931"/>
            <a:ext cx="1688022" cy="168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CE105D9-D9C9-D5B8-40D6-9DF86F02A82F}"/>
              </a:ext>
            </a:extLst>
          </p:cNvPr>
          <p:cNvSpPr txBox="1"/>
          <p:nvPr/>
        </p:nvSpPr>
        <p:spPr>
          <a:xfrm>
            <a:off x="6457949" y="1473393"/>
            <a:ext cx="5020267" cy="4985980"/>
          </a:xfrm>
          <a:prstGeom prst="rect">
            <a:avLst/>
          </a:prstGeom>
          <a:noFill/>
        </p:spPr>
        <p:txBody>
          <a:bodyPr wrap="square" rtlCol="0">
            <a:spAutoFit/>
          </a:bodyPr>
          <a:lstStyle/>
          <a:p>
            <a:pPr indent="-347345">
              <a:buClr>
                <a:schemeClr val="tx1"/>
              </a:buClr>
            </a:pPr>
            <a:r>
              <a:rPr lang="en-US" altLang="en-US" sz="2000" b="1">
                <a:solidFill>
                  <a:srgbClr val="005288"/>
                </a:solidFill>
                <a:latin typeface="+mj-lt"/>
                <a:ea typeface="+mj-ea"/>
                <a:cs typeface="Calibri" panose="020F0502020204030204" pitchFamily="34" charset="0"/>
              </a:rPr>
              <a:t>NEXTGEN TV </a:t>
            </a:r>
            <a:r>
              <a:rPr lang="en-US" altLang="en-US" sz="2000">
                <a:ea typeface="+mj-ea"/>
                <a:cs typeface="Calibri" panose="020F0502020204030204" pitchFamily="34" charset="0"/>
              </a:rPr>
              <a:t>is growing the antenna TV market by improving indoor reception and providing viewers with High Definition free Over The Air programming</a:t>
            </a:r>
          </a:p>
          <a:p>
            <a:pPr indent="-347345">
              <a:buClr>
                <a:schemeClr val="tx1"/>
              </a:buClr>
            </a:pPr>
            <a:endParaRPr lang="en-US" altLang="en-US" sz="2000">
              <a:solidFill>
                <a:srgbClr val="005288"/>
              </a:solidFill>
              <a:latin typeface="Calibri" panose="020F0502020204030204" pitchFamily="34" charset="0"/>
              <a:ea typeface="+mj-ea"/>
              <a:cs typeface="Calibri" panose="020F0502020204030204" pitchFamily="34" charset="0"/>
            </a:endParaRPr>
          </a:p>
          <a:p>
            <a:pPr indent="-347345">
              <a:buClr>
                <a:schemeClr val="tx1"/>
              </a:buClr>
            </a:pPr>
            <a:r>
              <a:rPr lang="en-US" altLang="en-US" sz="2000" b="1">
                <a:solidFill>
                  <a:srgbClr val="005288"/>
                </a:solidFill>
                <a:latin typeface="+mj-lt"/>
                <a:ea typeface="+mj-ea"/>
                <a:cs typeface="Calibri" panose="020F0502020204030204" pitchFamily="34" charset="0"/>
              </a:rPr>
              <a:t>New antennas </a:t>
            </a:r>
            <a:r>
              <a:rPr lang="en-US" altLang="en-US" sz="2000">
                <a:ea typeface="+mj-ea"/>
                <a:cs typeface="Calibri" panose="020F0502020204030204" pitchFamily="34" charset="0"/>
              </a:rPr>
              <a:t>are flat, thin, inexpensive and are easily setup indoors </a:t>
            </a:r>
            <a:endParaRPr lang="en-US" altLang="en-US" sz="2000">
              <a:cs typeface="Calibri" panose="020F0502020204030204" pitchFamily="34" charset="0"/>
            </a:endParaRPr>
          </a:p>
          <a:p>
            <a:pPr indent="-347345">
              <a:buClr>
                <a:schemeClr val="tx1"/>
              </a:buClr>
            </a:pPr>
            <a:endParaRPr lang="en-US" sz="2000">
              <a:latin typeface="Calibri" panose="020F0502020204030204" pitchFamily="34" charset="0"/>
              <a:cs typeface="Calibri" panose="020F0502020204030204" pitchFamily="34" charset="0"/>
            </a:endParaRPr>
          </a:p>
          <a:p>
            <a:pPr indent="-347345">
              <a:buClr>
                <a:schemeClr val="tx1"/>
              </a:buClr>
            </a:pPr>
            <a:r>
              <a:rPr lang="en-US" altLang="en-US" sz="2000" b="1">
                <a:solidFill>
                  <a:srgbClr val="005288"/>
                </a:solidFill>
                <a:latin typeface="+mj-lt"/>
                <a:ea typeface="+mj-ea"/>
                <a:cs typeface="Calibri" panose="020F0502020204030204" pitchFamily="34" charset="0"/>
              </a:rPr>
              <a:t>Hyperlocal</a:t>
            </a:r>
            <a:r>
              <a:rPr lang="en-US" altLang="en-US" sz="2000">
                <a:solidFill>
                  <a:srgbClr val="005288"/>
                </a:solidFill>
                <a:latin typeface="Calibri" panose="020F0502020204030204" pitchFamily="34" charset="0"/>
                <a:ea typeface="+mj-ea"/>
                <a:cs typeface="Calibri" panose="020F0502020204030204" pitchFamily="34" charset="0"/>
              </a:rPr>
              <a:t> </a:t>
            </a:r>
            <a:r>
              <a:rPr kumimoji="0" lang="en-US" altLang="en-US" sz="2000" b="0" i="0" u="none" strike="noStrike" kern="1200" cap="none" spc="0" normalizeH="0" baseline="0" noProof="0">
                <a:ln>
                  <a:noFill/>
                </a:ln>
                <a:effectLst/>
                <a:uLnTx/>
                <a:uFillTx/>
                <a:cs typeface="Calibri" panose="020F0502020204030204" pitchFamily="34" charset="0"/>
              </a:rPr>
              <a:t>60% of viewers want an antenna to get local news, weather and sports</a:t>
            </a:r>
          </a:p>
          <a:p>
            <a:pPr indent="-347345">
              <a:buClr>
                <a:schemeClr val="tx1"/>
              </a:buClr>
            </a:pPr>
            <a:endParaRPr lang="en-US" alt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a:p>
            <a:pPr indent="-347345">
              <a:buClr>
                <a:schemeClr val="tx1"/>
              </a:buClr>
            </a:pPr>
            <a:r>
              <a:rPr lang="en-US" altLang="en-US" sz="2000" b="1">
                <a:solidFill>
                  <a:srgbClr val="005288"/>
                </a:solidFill>
                <a:latin typeface="+mj-lt"/>
                <a:ea typeface="+mj-ea"/>
                <a:cs typeface="Calibri" panose="020F0502020204030204" pitchFamily="34" charset="0"/>
              </a:rPr>
              <a:t>Satisfied</a:t>
            </a:r>
            <a:r>
              <a:rPr lang="en-US" altLang="en-US" sz="2000">
                <a:solidFill>
                  <a:srgbClr val="005288"/>
                </a:solidFill>
                <a:latin typeface="Calibri" panose="020F0502020204030204" pitchFamily="34" charset="0"/>
                <a:ea typeface="+mj-ea"/>
                <a:cs typeface="Calibri" panose="020F0502020204030204" pitchFamily="34" charset="0"/>
              </a:rPr>
              <a:t> </a:t>
            </a:r>
            <a:r>
              <a:rPr kumimoji="0" lang="en-US" altLang="en-US" sz="2000" b="0" i="0" u="none" strike="noStrike" kern="1200" cap="none" spc="0" normalizeH="0" baseline="0" noProof="0">
                <a:ln>
                  <a:noFill/>
                </a:ln>
                <a:effectLst/>
                <a:uLnTx/>
                <a:uFillTx/>
                <a:cs typeface="Calibri" panose="020F0502020204030204" pitchFamily="34" charset="0"/>
              </a:rPr>
              <a:t>62% of antenna users surveyed were happy with picture reliability and channel quantity</a:t>
            </a:r>
          </a:p>
          <a:p>
            <a:pPr indent="-347345">
              <a:buClr>
                <a:schemeClr val="tx1"/>
              </a:buClr>
            </a:pPr>
            <a:endParaRPr kumimoji="0" lang="en-US" alt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23" name="object 27">
            <a:extLst>
              <a:ext uri="{FF2B5EF4-FFF2-40B4-BE49-F238E27FC236}">
                <a16:creationId xmlns:a16="http://schemas.microsoft.com/office/drawing/2014/main" id="{4CE90783-F92E-59A0-3CC9-D946F12B3EBC}"/>
              </a:ext>
            </a:extLst>
          </p:cNvPr>
          <p:cNvSpPr txBox="1"/>
          <p:nvPr/>
        </p:nvSpPr>
        <p:spPr>
          <a:xfrm>
            <a:off x="4557030" y="6272997"/>
            <a:ext cx="2811462" cy="166712"/>
          </a:xfrm>
          <a:prstGeom prst="rect">
            <a:avLst/>
          </a:prstGeom>
        </p:spPr>
        <p:txBody>
          <a:bodyPr lIns="0" tIns="12700" rIns="0" bIns="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ea typeface="+mn-ea"/>
                <a:cs typeface="Arial" panose="020B0604020202020204" pitchFamily="34" charset="0"/>
                <a:hlinkClick r:id="rId10"/>
              </a:rPr>
              <a:t>(Source: FreeTVProject.org)</a:t>
            </a:r>
            <a:endParaRPr kumimoji="0" sz="1000" b="0" i="0" u="none" strike="noStrike" kern="0" cap="none" spc="0" normalizeH="0" baseline="0" noProof="0">
              <a:ln>
                <a:noFill/>
              </a:ln>
              <a:solidFill>
                <a:sysClr val="windowText" lastClr="000000"/>
              </a:solidFill>
              <a:effectLst/>
              <a:uLnTx/>
              <a:uFillTx/>
              <a:ea typeface="+mn-ea"/>
              <a:cs typeface="Arial"/>
            </a:endParaRPr>
          </a:p>
        </p:txBody>
      </p:sp>
      <p:sp>
        <p:nvSpPr>
          <p:cNvPr id="7" name="Footer Placeholder 10">
            <a:extLst>
              <a:ext uri="{FF2B5EF4-FFF2-40B4-BE49-F238E27FC236}">
                <a16:creationId xmlns:a16="http://schemas.microsoft.com/office/drawing/2014/main" id="{47E6CAE1-CAB2-DAA5-5FF8-E403B2FA6028}"/>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35</a:t>
            </a:fld>
            <a:endParaRPr lang="en-US"/>
          </a:p>
        </p:txBody>
      </p:sp>
    </p:spTree>
    <p:extLst>
      <p:ext uri="{BB962C8B-B14F-4D97-AF65-F5344CB8AC3E}">
        <p14:creationId xmlns:p14="http://schemas.microsoft.com/office/powerpoint/2010/main" val="3346022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Introduction to NEXTGEN TV Key Takeaways </a:t>
            </a: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0E41C31-B581-CBEE-F99A-617D910F5119}"/>
              </a:ext>
            </a:extLst>
          </p:cNvPr>
          <p:cNvSpPr/>
          <p:nvPr/>
        </p:nvSpPr>
        <p:spPr>
          <a:xfrm>
            <a:off x="738189" y="1554865"/>
            <a:ext cx="7508996" cy="3583192"/>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342900" fontAlgn="auto">
              <a:lnSpc>
                <a:spcPct val="107000"/>
              </a:lnSpc>
              <a:spcBef>
                <a:spcPts val="0"/>
              </a:spcBef>
              <a:spcAft>
                <a:spcPts val="800"/>
              </a:spcAft>
              <a:buClrTx/>
              <a:buSzTx/>
              <a:buFont typeface="Wingdings" panose="05000000000000000000" pitchFamily="2" charset="2"/>
              <a:buChar char="§"/>
              <a:tabLst/>
              <a:defRPr/>
            </a:pPr>
            <a:r>
              <a:rPr lang="en-US" sz="2000" dirty="0">
                <a:solidFill>
                  <a:schemeClr val="tx1"/>
                </a:solidFill>
                <a:cs typeface="Arial"/>
              </a:rPr>
              <a:t>NEXTGEN TV enhances video and audio quality and interactivity</a:t>
            </a:r>
          </a:p>
          <a:p>
            <a:pPr marR="0" lvl="0" indent="-342900" fontAlgn="auto">
              <a:lnSpc>
                <a:spcPct val="107000"/>
              </a:lnSpc>
              <a:spcBef>
                <a:spcPts val="0"/>
              </a:spcBef>
              <a:spcAft>
                <a:spcPts val="800"/>
              </a:spcAft>
              <a:buClrTx/>
              <a:buSzTx/>
              <a:buFont typeface="Wingdings" panose="05000000000000000000" pitchFamily="2" charset="2"/>
              <a:buChar char="§"/>
              <a:tabLst/>
              <a:defRPr/>
            </a:pPr>
            <a:r>
              <a:rPr lang="en-US" sz="2000" dirty="0">
                <a:solidFill>
                  <a:schemeClr val="tx1"/>
                </a:solidFill>
                <a:cs typeface="Arial"/>
              </a:rPr>
              <a:t>NEXTGEN TV will reach ~82% of U.S. households in 2024</a:t>
            </a:r>
          </a:p>
          <a:p>
            <a:pPr marR="0" lvl="0" indent="-342900" fontAlgn="auto">
              <a:lnSpc>
                <a:spcPct val="107000"/>
              </a:lnSpc>
              <a:spcBef>
                <a:spcPts val="0"/>
              </a:spcBef>
              <a:spcAft>
                <a:spcPts val="800"/>
              </a:spcAft>
              <a:buClrTx/>
              <a:buSzTx/>
              <a:buFont typeface="Wingdings" panose="05000000000000000000" pitchFamily="2" charset="2"/>
              <a:buChar char="§"/>
              <a:tabLst/>
              <a:defRPr/>
            </a:pPr>
            <a:r>
              <a:rPr lang="en-US" sz="2000" dirty="0">
                <a:solidFill>
                  <a:schemeClr val="tx1"/>
                </a:solidFill>
                <a:cs typeface="Arial"/>
              </a:rPr>
              <a:t>Viewers need new TVs or converter boxes to get the NEXTGEN TV experience</a:t>
            </a:r>
          </a:p>
          <a:p>
            <a:pPr marR="0" lvl="0" indent="-342900" fontAlgn="auto">
              <a:lnSpc>
                <a:spcPct val="107000"/>
              </a:lnSpc>
              <a:spcBef>
                <a:spcPts val="0"/>
              </a:spcBef>
              <a:spcAft>
                <a:spcPts val="800"/>
              </a:spcAft>
              <a:buClrTx/>
              <a:buSzTx/>
              <a:buFont typeface="Wingdings" panose="05000000000000000000" pitchFamily="2" charset="2"/>
              <a:buChar char="§"/>
              <a:tabLst/>
              <a:defRPr/>
            </a:pPr>
            <a:r>
              <a:rPr lang="en-US" sz="2000" dirty="0">
                <a:solidFill>
                  <a:schemeClr val="tx1"/>
                </a:solidFill>
                <a:cs typeface="Arial"/>
              </a:rPr>
              <a:t>NEXTGEN TV is future proof by tying together OTA broadcast, internet streaming, and interactivity</a:t>
            </a:r>
          </a:p>
          <a:p>
            <a:pPr indent="-342900">
              <a:lnSpc>
                <a:spcPct val="107000"/>
              </a:lnSpc>
              <a:spcAft>
                <a:spcPts val="800"/>
              </a:spcAft>
              <a:buFont typeface="Wingdings" panose="05000000000000000000" pitchFamily="2" charset="2"/>
              <a:buChar char="§"/>
              <a:defRPr/>
            </a:pPr>
            <a:r>
              <a:rPr lang="en-US" sz="2000" dirty="0">
                <a:solidFill>
                  <a:schemeClr val="tx1"/>
                </a:solidFill>
                <a:cs typeface="Arial"/>
              </a:rPr>
              <a:t>NEXTGEN TV makes content more accessible</a:t>
            </a:r>
          </a:p>
        </p:txBody>
      </p:sp>
      <p:sp>
        <p:nvSpPr>
          <p:cNvPr id="6" name="Rectangle 5">
            <a:extLst>
              <a:ext uri="{FF2B5EF4-FFF2-40B4-BE49-F238E27FC236}">
                <a16:creationId xmlns:a16="http://schemas.microsoft.com/office/drawing/2014/main" id="{008FFDE8-6C8C-E3E7-CB1E-0066AF3CAF23}"/>
              </a:ext>
            </a:extLst>
          </p:cNvPr>
          <p:cNvSpPr/>
          <p:nvPr/>
        </p:nvSpPr>
        <p:spPr>
          <a:xfrm>
            <a:off x="8332791" y="1554865"/>
            <a:ext cx="3121020" cy="2111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Questions:</a:t>
            </a:r>
          </a:p>
          <a:p>
            <a:endParaRPr lang="en-US" b="1">
              <a:solidFill>
                <a:schemeClr val="bg1"/>
              </a:solidFill>
              <a:ea typeface="Source Sans Pro" panose="020B0503030403020204" pitchFamily="34" charset="0"/>
            </a:endParaRPr>
          </a:p>
          <a:p>
            <a:pPr marL="342900" indent="-342900">
              <a:buAutoNum type="arabicPeriod"/>
            </a:pPr>
            <a:r>
              <a:rPr lang="en-US">
                <a:solidFill>
                  <a:schemeClr val="bg1"/>
                </a:solidFill>
                <a:ea typeface="Source Sans Pro" panose="020B0503030403020204" pitchFamily="34" charset="0"/>
              </a:rPr>
              <a:t>What are your stations’ goals?</a:t>
            </a:r>
          </a:p>
          <a:p>
            <a:pPr marL="342900" indent="-342900">
              <a:buAutoNum type="arabicPeriod"/>
            </a:pPr>
            <a:endParaRPr lang="en-US">
              <a:solidFill>
                <a:schemeClr val="bg1"/>
              </a:solidFill>
              <a:ea typeface="Source Sans Pro" panose="020B0503030403020204" pitchFamily="34" charset="0"/>
            </a:endParaRPr>
          </a:p>
          <a:p>
            <a:pPr marL="342900" indent="-342900">
              <a:buAutoNum type="arabicPeriod"/>
            </a:pPr>
            <a:r>
              <a:rPr lang="en-US">
                <a:solidFill>
                  <a:schemeClr val="bg1"/>
                </a:solidFill>
                <a:ea typeface="Source Sans Pro" panose="020B0503030403020204" pitchFamily="34" charset="0"/>
              </a:rPr>
              <a:t>How does ATSC 3.0 fit with these goals?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36</a:t>
            </a:fld>
            <a:endParaRPr lang="en-US"/>
          </a:p>
        </p:txBody>
      </p:sp>
    </p:spTree>
    <p:extLst>
      <p:ext uri="{BB962C8B-B14F-4D97-AF65-F5344CB8AC3E}">
        <p14:creationId xmlns:p14="http://schemas.microsoft.com/office/powerpoint/2010/main" val="2297543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FA3C0-EE83-E575-8DB3-5C427CB9C406}"/>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idx="4294967295"/>
          </p:nvPr>
        </p:nvSpPr>
        <p:spPr>
          <a:xfrm>
            <a:off x="581025" y="423863"/>
            <a:ext cx="10715625" cy="742950"/>
          </a:xfrm>
        </p:spPr>
        <p:txBody>
          <a:bodyPr>
            <a:normAutofit/>
          </a:bodyPr>
          <a:lstStyle/>
          <a:p>
            <a:r>
              <a:rPr lang="en-US">
                <a:solidFill>
                  <a:schemeClr val="tx2"/>
                </a:solidFill>
              </a:rPr>
              <a:t>NEXTGEN TV Features and Opportunities</a:t>
            </a:r>
          </a:p>
        </p:txBody>
      </p:sp>
      <p:sp>
        <p:nvSpPr>
          <p:cNvPr id="5" name="Rectangle 4">
            <a:extLst>
              <a:ext uri="{FF2B5EF4-FFF2-40B4-BE49-F238E27FC236}">
                <a16:creationId xmlns:a16="http://schemas.microsoft.com/office/drawing/2014/main" id="{DCE388AF-F383-5FC3-6ED2-D2FEA4AB070C}"/>
              </a:ext>
            </a:extLst>
          </p:cNvPr>
          <p:cNvSpPr/>
          <p:nvPr/>
        </p:nvSpPr>
        <p:spPr>
          <a:xfrm>
            <a:off x="738188" y="1469766"/>
            <a:ext cx="7565291" cy="3457833"/>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p>
          <a:p>
            <a:endParaRPr lang="en-US" sz="2000" b="1">
              <a:solidFill>
                <a:srgbClr val="0062A7"/>
              </a:solidFill>
              <a:ea typeface="Source Sans Pro" panose="020B0503030403020204" pitchFamily="34" charset="0"/>
            </a:endParaRPr>
          </a:p>
          <a:p>
            <a:pPr indent="-342900">
              <a:lnSpc>
                <a:spcPct val="107000"/>
              </a:lnSpc>
              <a:spcAft>
                <a:spcPts val="800"/>
              </a:spcAft>
              <a:buFont typeface="Wingdings" panose="05000000000000000000" pitchFamily="2" charset="2"/>
              <a:buChar char="§"/>
            </a:pPr>
            <a:r>
              <a:rPr lang="en-US" sz="2000">
                <a:solidFill>
                  <a:schemeClr val="tx1"/>
                </a:solidFill>
                <a:cs typeface="Arial"/>
              </a:rPr>
              <a:t>ATSC 3.0 Business Models</a:t>
            </a:r>
          </a:p>
          <a:p>
            <a:pPr indent="-342900">
              <a:lnSpc>
                <a:spcPct val="107000"/>
              </a:lnSpc>
              <a:spcAft>
                <a:spcPts val="800"/>
              </a:spcAft>
              <a:buFont typeface="Wingdings" panose="05000000000000000000" pitchFamily="2" charset="2"/>
              <a:buChar char="§"/>
            </a:pPr>
            <a:r>
              <a:rPr lang="en-US" sz="2000">
                <a:solidFill>
                  <a:schemeClr val="tx1"/>
                </a:solidFill>
                <a:cs typeface="Arial"/>
              </a:rPr>
              <a:t>Personalized content delivery</a:t>
            </a:r>
          </a:p>
          <a:p>
            <a:pPr indent="-342900">
              <a:lnSpc>
                <a:spcPct val="107000"/>
              </a:lnSpc>
              <a:spcAft>
                <a:spcPts val="800"/>
              </a:spcAft>
              <a:buFont typeface="Wingdings" panose="05000000000000000000" pitchFamily="2" charset="2"/>
              <a:buChar char="§"/>
            </a:pPr>
            <a:r>
              <a:rPr lang="en-US" sz="2000">
                <a:solidFill>
                  <a:schemeClr val="tx1"/>
                </a:solidFill>
                <a:cs typeface="Arial"/>
              </a:rPr>
              <a:t>Interactive and data-driven services (Data As A Service DAAS)</a:t>
            </a:r>
          </a:p>
          <a:p>
            <a:pPr indent="-342900">
              <a:lnSpc>
                <a:spcPct val="107000"/>
              </a:lnSpc>
              <a:spcAft>
                <a:spcPts val="800"/>
              </a:spcAft>
              <a:buFont typeface="Wingdings" panose="05000000000000000000" pitchFamily="2" charset="2"/>
              <a:buChar char="§"/>
            </a:pPr>
            <a:r>
              <a:rPr lang="en-US" sz="2000">
                <a:solidFill>
                  <a:schemeClr val="tx1"/>
                </a:solidFill>
                <a:cs typeface="Arial"/>
              </a:rPr>
              <a:t>Partnerships and collaborations</a:t>
            </a:r>
          </a:p>
          <a:p>
            <a:pPr indent="-342900">
              <a:lnSpc>
                <a:spcPct val="107000"/>
              </a:lnSpc>
              <a:spcAft>
                <a:spcPts val="800"/>
              </a:spcAft>
              <a:buFont typeface="Wingdings" panose="05000000000000000000" pitchFamily="2" charset="2"/>
              <a:buChar char="§"/>
            </a:pPr>
            <a:r>
              <a:rPr lang="en-US" sz="2000">
                <a:solidFill>
                  <a:schemeClr val="tx1"/>
                </a:solidFill>
                <a:cs typeface="Arial"/>
              </a:rPr>
              <a:t>AM/FM Radio Distribution using ATSC 3.0</a:t>
            </a:r>
          </a:p>
          <a:p>
            <a:pPr indent="-342900">
              <a:lnSpc>
                <a:spcPct val="107000"/>
              </a:lnSpc>
              <a:spcAft>
                <a:spcPts val="800"/>
              </a:spcAft>
              <a:buFont typeface="Wingdings" panose="05000000000000000000" pitchFamily="2" charset="2"/>
              <a:buChar char="§"/>
            </a:pPr>
            <a:r>
              <a:rPr lang="en-US" sz="2000">
                <a:solidFill>
                  <a:schemeClr val="tx1"/>
                </a:solidFill>
                <a:cs typeface="Arial"/>
              </a:rPr>
              <a:t>Case studies highlighting successful ATSC 3.0 technology</a:t>
            </a:r>
          </a:p>
        </p:txBody>
      </p:sp>
      <p:sp>
        <p:nvSpPr>
          <p:cNvPr id="7" name="Rectangle 6">
            <a:extLst>
              <a:ext uri="{FF2B5EF4-FFF2-40B4-BE49-F238E27FC236}">
                <a16:creationId xmlns:a16="http://schemas.microsoft.com/office/drawing/2014/main" id="{42C2A965-7951-F479-72AF-48CBA3D7B943}"/>
              </a:ext>
            </a:extLst>
          </p:cNvPr>
          <p:cNvSpPr/>
          <p:nvPr/>
        </p:nvSpPr>
        <p:spPr>
          <a:xfrm>
            <a:off x="8493425" y="1469766"/>
            <a:ext cx="2960387" cy="2125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solidFill>
                <a:schemeClr val="bg1"/>
              </a:solidFill>
              <a:ea typeface="Source Sans Pro" panose="020B0503030403020204" pitchFamily="34" charset="0"/>
            </a:endParaRPr>
          </a:p>
          <a:p>
            <a:r>
              <a:rPr lang="en-US" b="1">
                <a:solidFill>
                  <a:schemeClr val="bg1"/>
                </a:solidFill>
                <a:ea typeface="Source Sans Pro" panose="020B0503030403020204" pitchFamily="34" charset="0"/>
              </a:rPr>
              <a:t>Consider: </a:t>
            </a:r>
          </a:p>
          <a:p>
            <a:pPr marL="342900" indent="-342900">
              <a:buAutoNum type="arabicPeriod"/>
            </a:pPr>
            <a:endParaRPr lang="en-US">
              <a:solidFill>
                <a:schemeClr val="bg1"/>
              </a:solidFill>
              <a:ea typeface="Source Sans Pro" panose="020B0503030403020204" pitchFamily="34" charset="0"/>
            </a:endParaRPr>
          </a:p>
          <a:p>
            <a:pPr marL="342900" indent="-342900">
              <a:buAutoNum type="arabicPeriod"/>
            </a:pPr>
            <a:r>
              <a:rPr lang="en-US">
                <a:solidFill>
                  <a:schemeClr val="bg1"/>
                </a:solidFill>
                <a:ea typeface="Source Sans Pro" panose="020B0503030403020204" pitchFamily="34" charset="0"/>
              </a:rPr>
              <a:t>What is the potential of ATSC 3.0?</a:t>
            </a:r>
          </a:p>
          <a:p>
            <a:pPr marL="342900" indent="-342900">
              <a:buFontTx/>
              <a:buAutoNum type="arabicPeriod"/>
            </a:pPr>
            <a:endParaRPr lang="en-US">
              <a:solidFill>
                <a:schemeClr val="bg1"/>
              </a:solidFill>
              <a:ea typeface="Source Sans Pro" panose="020B0503030403020204" pitchFamily="34" charset="0"/>
            </a:endParaRPr>
          </a:p>
          <a:p>
            <a:pPr marL="342900" indent="-342900">
              <a:buFontTx/>
              <a:buAutoNum type="arabicPeriod"/>
            </a:pPr>
            <a:r>
              <a:rPr lang="en-US">
                <a:solidFill>
                  <a:schemeClr val="bg1"/>
                </a:solidFill>
                <a:ea typeface="Source Sans Pro" panose="020B0503030403020204" pitchFamily="34" charset="0"/>
              </a:rPr>
              <a:t>Which opportunism pique your interest?</a:t>
            </a:r>
          </a:p>
          <a:p>
            <a:pPr marL="342900" indent="-342900">
              <a:buAutoNum type="arabicPeriod"/>
            </a:pPr>
            <a:endParaRPr lang="en-US">
              <a:solidFill>
                <a:schemeClr val="bg1"/>
              </a:solidFill>
              <a:ea typeface="Source Sans Pro" panose="020B0503030403020204" pitchFamily="34"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37</a:t>
            </a:fld>
            <a:endParaRPr lang="en-US"/>
          </a:p>
        </p:txBody>
      </p:sp>
    </p:spTree>
    <p:extLst>
      <p:ext uri="{BB962C8B-B14F-4D97-AF65-F5344CB8AC3E}">
        <p14:creationId xmlns:p14="http://schemas.microsoft.com/office/powerpoint/2010/main" val="288897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EEAE2E-AE58-E954-4BBC-96EC1ABC14C7}"/>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E50A915B-7F71-278C-1D35-B1B72F2EB6E8}"/>
              </a:ext>
            </a:extLst>
          </p:cNvPr>
          <p:cNvSpPr>
            <a:spLocks noGrp="1"/>
          </p:cNvSpPr>
          <p:nvPr>
            <p:ph type="title"/>
          </p:nvPr>
        </p:nvSpPr>
        <p:spPr/>
        <p:txBody>
          <a:bodyPr/>
          <a:lstStyle/>
          <a:p>
            <a:r>
              <a:rPr lang="en-US"/>
              <a:t>Potential of ATSC 3.0 </a:t>
            </a:r>
          </a:p>
        </p:txBody>
      </p:sp>
      <p:sp>
        <p:nvSpPr>
          <p:cNvPr id="5" name="Rectangle 4">
            <a:extLst>
              <a:ext uri="{FF2B5EF4-FFF2-40B4-BE49-F238E27FC236}">
                <a16:creationId xmlns:a16="http://schemas.microsoft.com/office/drawing/2014/main" id="{333E14C9-A25F-7B9F-8380-2C4E51366542}"/>
              </a:ext>
            </a:extLst>
          </p:cNvPr>
          <p:cNvSpPr/>
          <p:nvPr/>
        </p:nvSpPr>
        <p:spPr>
          <a:xfrm>
            <a:off x="0" y="3429000"/>
            <a:ext cx="12192000" cy="2317886"/>
          </a:xfrm>
          <a:prstGeom prst="rect">
            <a:avLst/>
          </a:prstGeom>
          <a:solidFill>
            <a:srgbClr val="00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6" name="Oval 5" descr="graphic of a dart board with a dart at the center">
            <a:extLst>
              <a:ext uri="{FF2B5EF4-FFF2-40B4-BE49-F238E27FC236}">
                <a16:creationId xmlns:a16="http://schemas.microsoft.com/office/drawing/2014/main" id="{3661284C-85D2-47FB-FEE7-2B5A0FED859C}"/>
              </a:ext>
            </a:extLst>
          </p:cNvPr>
          <p:cNvSpPr/>
          <p:nvPr/>
        </p:nvSpPr>
        <p:spPr>
          <a:xfrm>
            <a:off x="1562870" y="1703688"/>
            <a:ext cx="1417099" cy="1341836"/>
          </a:xfrm>
          <a:prstGeom prst="ellipse">
            <a:avLst/>
          </a:prstGeom>
          <a: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B2B2D"/>
              </a:solidFill>
              <a:effectLst/>
              <a:uLnTx/>
              <a:uFillTx/>
              <a:latin typeface="Lato Light"/>
              <a:ea typeface="+mn-ea"/>
              <a:cs typeface="+mn-cs"/>
            </a:endParaRPr>
          </a:p>
        </p:txBody>
      </p:sp>
      <p:sp>
        <p:nvSpPr>
          <p:cNvPr id="36" name="TextBox 35">
            <a:extLst>
              <a:ext uri="{FF2B5EF4-FFF2-40B4-BE49-F238E27FC236}">
                <a16:creationId xmlns:a16="http://schemas.microsoft.com/office/drawing/2014/main" id="{2C231B74-3DB3-09DA-203E-F059801ABD98}"/>
              </a:ext>
            </a:extLst>
          </p:cNvPr>
          <p:cNvSpPr txBox="1"/>
          <p:nvPr/>
        </p:nvSpPr>
        <p:spPr>
          <a:xfrm>
            <a:off x="1236118" y="4586650"/>
            <a:ext cx="19770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a:ln>
                  <a:noFill/>
                </a:ln>
                <a:solidFill>
                  <a:srgbClr val="FFFFFF"/>
                </a:solidFill>
                <a:effectLst/>
                <a:uLnTx/>
                <a:uFillTx/>
                <a:ea typeface="Open Sans" panose="020B0606030504020204" pitchFamily="34" charset="0"/>
                <a:cs typeface="Open Sans" panose="020B0606030504020204" pitchFamily="34" charset="0"/>
              </a:rPr>
              <a:t>Personalization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2000" b="1" i="0" u="none" strike="noStrike" kern="1200" cap="none" spc="0" normalizeH="0" baseline="0" noProof="0">
              <a:ln>
                <a:noFill/>
              </a:ln>
              <a:solidFill>
                <a:srgbClr val="FFFFFF"/>
              </a:solidFill>
              <a:effectLst/>
              <a:uLnTx/>
              <a:uFillTx/>
              <a:ea typeface="Open Sans" panose="020B0606030504020204" pitchFamily="34" charset="0"/>
              <a:cs typeface="Open Sans" panose="020B0606030504020204" pitchFamily="34" charset="0"/>
            </a:endParaRPr>
          </a:p>
        </p:txBody>
      </p:sp>
      <p:sp>
        <p:nvSpPr>
          <p:cNvPr id="7" name="Oval 6" descr="graphic of an eye">
            <a:extLst>
              <a:ext uri="{FF2B5EF4-FFF2-40B4-BE49-F238E27FC236}">
                <a16:creationId xmlns:a16="http://schemas.microsoft.com/office/drawing/2014/main" id="{F5574868-60C0-E4D5-3164-B8C0060B876C}"/>
              </a:ext>
            </a:extLst>
          </p:cNvPr>
          <p:cNvSpPr/>
          <p:nvPr/>
        </p:nvSpPr>
        <p:spPr>
          <a:xfrm>
            <a:off x="3508796" y="1334100"/>
            <a:ext cx="1417099" cy="1341836"/>
          </a:xfrm>
          <a:prstGeom prst="ellipse">
            <a:avLst/>
          </a:prstGeom>
          <a: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B2B2D"/>
              </a:solidFill>
              <a:effectLst/>
              <a:uLnTx/>
              <a:uFillTx/>
              <a:latin typeface="Lato Light"/>
              <a:ea typeface="+mn-ea"/>
              <a:cs typeface="+mn-cs"/>
            </a:endParaRPr>
          </a:p>
        </p:txBody>
      </p:sp>
      <p:sp>
        <p:nvSpPr>
          <p:cNvPr id="37" name="TextBox 36">
            <a:extLst>
              <a:ext uri="{FF2B5EF4-FFF2-40B4-BE49-F238E27FC236}">
                <a16:creationId xmlns:a16="http://schemas.microsoft.com/office/drawing/2014/main" id="{2051AD5F-1005-A939-0412-CB9E2F6ABC40}"/>
              </a:ext>
            </a:extLst>
          </p:cNvPr>
          <p:cNvSpPr txBox="1"/>
          <p:nvPr/>
        </p:nvSpPr>
        <p:spPr>
          <a:xfrm>
            <a:off x="3193583" y="4609733"/>
            <a:ext cx="1977069" cy="400110"/>
          </a:xfrm>
          <a:prstGeom prst="rect">
            <a:avLst/>
          </a:prstGeom>
          <a:noFill/>
        </p:spPr>
        <p:txBody>
          <a:bodyPr wrap="square" rtlCol="0">
            <a:spAutoFit/>
          </a:bodyPr>
          <a:lstStyle/>
          <a:p>
            <a:pPr algn="ctr" defTabSz="914400">
              <a:defRPr/>
            </a:pPr>
            <a:r>
              <a:rPr lang="en-MY" sz="2000" b="1">
                <a:solidFill>
                  <a:srgbClr val="FFFFFF"/>
                </a:solidFill>
                <a:ea typeface="Open Sans" panose="020B0606030504020204" pitchFamily="34" charset="0"/>
                <a:cs typeface="Open Sans" panose="020B0606030504020204" pitchFamily="34" charset="0"/>
              </a:rPr>
              <a:t>Content</a:t>
            </a:r>
          </a:p>
        </p:txBody>
      </p:sp>
      <p:sp>
        <p:nvSpPr>
          <p:cNvPr id="8" name="Oval 7" descr="graphic that says breaking news">
            <a:extLst>
              <a:ext uri="{FF2B5EF4-FFF2-40B4-BE49-F238E27FC236}">
                <a16:creationId xmlns:a16="http://schemas.microsoft.com/office/drawing/2014/main" id="{E18814EB-9FB3-174B-E36A-2AD8368F4C97}"/>
              </a:ext>
            </a:extLst>
          </p:cNvPr>
          <p:cNvSpPr/>
          <p:nvPr/>
        </p:nvSpPr>
        <p:spPr>
          <a:xfrm>
            <a:off x="5445770" y="1641475"/>
            <a:ext cx="1417099" cy="1341836"/>
          </a:xfrm>
          <a:prstGeom prst="ellipse">
            <a:avLst/>
          </a:prstGeom>
          <a: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B2B2D"/>
              </a:solidFill>
              <a:effectLst/>
              <a:uLnTx/>
              <a:uFillTx/>
              <a:latin typeface="Lato Light"/>
              <a:ea typeface="+mn-ea"/>
              <a:cs typeface="+mn-cs"/>
            </a:endParaRPr>
          </a:p>
        </p:txBody>
      </p:sp>
      <p:sp>
        <p:nvSpPr>
          <p:cNvPr id="38" name="TextBox 37">
            <a:extLst>
              <a:ext uri="{FF2B5EF4-FFF2-40B4-BE49-F238E27FC236}">
                <a16:creationId xmlns:a16="http://schemas.microsoft.com/office/drawing/2014/main" id="{BC21111B-A171-258C-7C6B-EB0CA1EBFDEE}"/>
              </a:ext>
            </a:extLst>
          </p:cNvPr>
          <p:cNvSpPr txBox="1"/>
          <p:nvPr/>
        </p:nvSpPr>
        <p:spPr>
          <a:xfrm>
            <a:off x="5238896" y="4579761"/>
            <a:ext cx="1977069" cy="1323439"/>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en-MY" sz="2000" b="1">
                <a:solidFill>
                  <a:srgbClr val="FFFFFF"/>
                </a:solidFill>
                <a:ea typeface="Open Sans" panose="020B0606030504020204" pitchFamily="34" charset="0"/>
                <a:cs typeface="Open Sans" panose="020B0606030504020204" pitchFamily="34" charset="0"/>
              </a:rPr>
              <a:t>Local, State &amp; National Emergencies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2000" b="1" i="0" u="none" strike="noStrike" kern="1200" cap="none" spc="0" normalizeH="0" baseline="0" noProof="0">
              <a:ln>
                <a:noFill/>
              </a:ln>
              <a:solidFill>
                <a:srgbClr val="FFFFFF"/>
              </a:solidFill>
              <a:effectLst/>
              <a:uLnTx/>
              <a:uFillTx/>
              <a:ea typeface="Open Sans" panose="020B0606030504020204" pitchFamily="34" charset="0"/>
              <a:cs typeface="Open Sans" panose="020B0606030504020204" pitchFamily="34" charset="0"/>
            </a:endParaRPr>
          </a:p>
        </p:txBody>
      </p:sp>
      <p:sp>
        <p:nvSpPr>
          <p:cNvPr id="9" name="Oval 8" descr="graphic of a storefront">
            <a:extLst>
              <a:ext uri="{FF2B5EF4-FFF2-40B4-BE49-F238E27FC236}">
                <a16:creationId xmlns:a16="http://schemas.microsoft.com/office/drawing/2014/main" id="{BDA17EF2-A871-1948-8FF9-7E8E2798D093}"/>
              </a:ext>
            </a:extLst>
          </p:cNvPr>
          <p:cNvSpPr/>
          <p:nvPr/>
        </p:nvSpPr>
        <p:spPr>
          <a:xfrm>
            <a:off x="7402617" y="1334100"/>
            <a:ext cx="1417099" cy="1341836"/>
          </a:xfrm>
          <a:prstGeom prst="ellipse">
            <a:avLst/>
          </a:prstGeom>
          <a: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B2B2D"/>
              </a:solidFill>
              <a:effectLst/>
              <a:uLnTx/>
              <a:uFillTx/>
              <a:latin typeface="Lato Light"/>
              <a:ea typeface="+mn-ea"/>
              <a:cs typeface="+mn-cs"/>
            </a:endParaRPr>
          </a:p>
        </p:txBody>
      </p:sp>
      <p:sp>
        <p:nvSpPr>
          <p:cNvPr id="39" name="TextBox 38">
            <a:extLst>
              <a:ext uri="{FF2B5EF4-FFF2-40B4-BE49-F238E27FC236}">
                <a16:creationId xmlns:a16="http://schemas.microsoft.com/office/drawing/2014/main" id="{86E5112B-6B2C-021C-57AE-36AD32B3EE94}"/>
              </a:ext>
            </a:extLst>
          </p:cNvPr>
          <p:cNvSpPr txBox="1"/>
          <p:nvPr/>
        </p:nvSpPr>
        <p:spPr>
          <a:xfrm>
            <a:off x="7108513" y="4575764"/>
            <a:ext cx="1977069" cy="400110"/>
          </a:xfrm>
          <a:prstGeom prst="rect">
            <a:avLst/>
          </a:prstGeom>
          <a:noFill/>
        </p:spPr>
        <p:txBody>
          <a:bodyPr wrap="square" rtlCol="0">
            <a:spAutoFit/>
          </a:bodyPr>
          <a:lstStyle/>
          <a:p>
            <a:pPr algn="ctr" defTabSz="914400">
              <a:defRPr/>
            </a:pPr>
            <a:r>
              <a:rPr lang="en-MY" sz="2000" b="1">
                <a:solidFill>
                  <a:srgbClr val="FFFFFF"/>
                </a:solidFill>
                <a:ea typeface="Open Sans" panose="020B0606030504020204" pitchFamily="34" charset="0"/>
                <a:cs typeface="Open Sans" panose="020B0606030504020204" pitchFamily="34" charset="0"/>
              </a:rPr>
              <a:t>Localization</a:t>
            </a:r>
          </a:p>
        </p:txBody>
      </p:sp>
      <p:sp>
        <p:nvSpPr>
          <p:cNvPr id="10" name="Oval 9" descr="graphic of a QR code">
            <a:extLst>
              <a:ext uri="{FF2B5EF4-FFF2-40B4-BE49-F238E27FC236}">
                <a16:creationId xmlns:a16="http://schemas.microsoft.com/office/drawing/2014/main" id="{04269994-FB67-25EA-39D6-BE92C9736776}"/>
              </a:ext>
            </a:extLst>
          </p:cNvPr>
          <p:cNvSpPr/>
          <p:nvPr/>
        </p:nvSpPr>
        <p:spPr>
          <a:xfrm>
            <a:off x="9302841" y="1661160"/>
            <a:ext cx="1417099" cy="1341836"/>
          </a:xfrm>
          <a:prstGeom prst="ellipse">
            <a:avLst/>
          </a:prstGeom>
          <a:blipFill>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B2B2D"/>
              </a:solidFill>
              <a:effectLst/>
              <a:uLnTx/>
              <a:uFillTx/>
              <a:latin typeface="Lato Light"/>
              <a:ea typeface="+mn-ea"/>
              <a:cs typeface="+mn-cs"/>
            </a:endParaRPr>
          </a:p>
        </p:txBody>
      </p:sp>
      <p:sp>
        <p:nvSpPr>
          <p:cNvPr id="40" name="TextBox 39">
            <a:extLst>
              <a:ext uri="{FF2B5EF4-FFF2-40B4-BE49-F238E27FC236}">
                <a16:creationId xmlns:a16="http://schemas.microsoft.com/office/drawing/2014/main" id="{59224D3A-D38A-3446-AE60-B3C40BA04E15}"/>
              </a:ext>
            </a:extLst>
          </p:cNvPr>
          <p:cNvSpPr txBox="1"/>
          <p:nvPr/>
        </p:nvSpPr>
        <p:spPr>
          <a:xfrm>
            <a:off x="9065980" y="4556027"/>
            <a:ext cx="1977069" cy="707886"/>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en-MY" sz="2000" b="1">
                <a:solidFill>
                  <a:srgbClr val="FFFFFF"/>
                </a:solidFill>
                <a:ea typeface="Open Sans" panose="020B0606030504020204" pitchFamily="34" charset="0"/>
                <a:cs typeface="Open Sans" panose="020B0606030504020204"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2000" b="1" i="0" u="none" strike="noStrike" kern="1200" cap="none" spc="0" normalizeH="0" baseline="0" noProof="0">
              <a:ln>
                <a:noFill/>
              </a:ln>
              <a:solidFill>
                <a:srgbClr val="FFFFFF"/>
              </a:solidFill>
              <a:effectLst/>
              <a:uLnTx/>
              <a:uFillTx/>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793910DF-823C-8F83-3ECD-E5105FEA38AF}"/>
              </a:ext>
              <a:ext uri="{C183D7F6-B498-43B3-948B-1728B52AA6E4}">
                <adec:decorative xmlns:adec="http://schemas.microsoft.com/office/drawing/2017/decorative" val="1"/>
              </a:ext>
            </a:extLst>
          </p:cNvPr>
          <p:cNvGrpSpPr/>
          <p:nvPr/>
        </p:nvGrpSpPr>
        <p:grpSpPr>
          <a:xfrm>
            <a:off x="3304796" y="1096687"/>
            <a:ext cx="1743861" cy="3378887"/>
            <a:chOff x="3274426" y="1134892"/>
            <a:chExt cx="1743861" cy="3568409"/>
          </a:xfrm>
        </p:grpSpPr>
        <p:sp>
          <p:nvSpPr>
            <p:cNvPr id="17" name="Teardrop 16">
              <a:extLst>
                <a:ext uri="{FF2B5EF4-FFF2-40B4-BE49-F238E27FC236}">
                  <a16:creationId xmlns:a16="http://schemas.microsoft.com/office/drawing/2014/main" id="{78C68DA7-2106-67A0-C5BE-2ADCD0567827}"/>
                </a:ext>
              </a:extLst>
            </p:cNvPr>
            <p:cNvSpPr/>
            <p:nvPr/>
          </p:nvSpPr>
          <p:spPr>
            <a:xfrm rot="18900000">
              <a:off x="3942947" y="4310819"/>
              <a:ext cx="392482" cy="392482"/>
            </a:xfrm>
            <a:prstGeom prst="teardrop">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cxnSp>
          <p:nvCxnSpPr>
            <p:cNvPr id="18" name="Straight Connector 17">
              <a:extLst>
                <a:ext uri="{FF2B5EF4-FFF2-40B4-BE49-F238E27FC236}">
                  <a16:creationId xmlns:a16="http://schemas.microsoft.com/office/drawing/2014/main" id="{D3312D81-3FA8-55FB-0138-F7AC5B332ECD}"/>
                </a:ext>
              </a:extLst>
            </p:cNvPr>
            <p:cNvCxnSpPr/>
            <p:nvPr/>
          </p:nvCxnSpPr>
          <p:spPr>
            <a:xfrm flipV="1">
              <a:off x="4139188" y="2843213"/>
              <a:ext cx="0" cy="1599169"/>
            </a:xfrm>
            <a:prstGeom prst="line">
              <a:avLst/>
            </a:prstGeom>
            <a:ln w="5397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9" name="Block Arc 18">
              <a:extLst>
                <a:ext uri="{FF2B5EF4-FFF2-40B4-BE49-F238E27FC236}">
                  <a16:creationId xmlns:a16="http://schemas.microsoft.com/office/drawing/2014/main" id="{EF2922B5-66D3-A21C-A5D6-B00175C9D54E}"/>
                </a:ext>
              </a:extLst>
            </p:cNvPr>
            <p:cNvSpPr/>
            <p:nvPr/>
          </p:nvSpPr>
          <p:spPr>
            <a:xfrm rot="7681004">
              <a:off x="3274426" y="1134892"/>
              <a:ext cx="1743861" cy="1743861"/>
            </a:xfrm>
            <a:prstGeom prst="blockArc">
              <a:avLst>
                <a:gd name="adj1" fmla="val 17549597"/>
                <a:gd name="adj2" fmla="val 21297612"/>
                <a:gd name="adj3" fmla="val 40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0" name="TextBox 19">
              <a:extLst>
                <a:ext uri="{FF2B5EF4-FFF2-40B4-BE49-F238E27FC236}">
                  <a16:creationId xmlns:a16="http://schemas.microsoft.com/office/drawing/2014/main" id="{49EA19C1-5B39-488E-30E4-0B0CE4C3C4F8}"/>
                </a:ext>
              </a:extLst>
            </p:cNvPr>
            <p:cNvSpPr txBox="1"/>
            <p:nvPr/>
          </p:nvSpPr>
          <p:spPr>
            <a:xfrm>
              <a:off x="3982025" y="4302732"/>
              <a:ext cx="314325" cy="390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2</a:t>
              </a:r>
            </a:p>
          </p:txBody>
        </p:sp>
      </p:grpSp>
      <p:grpSp>
        <p:nvGrpSpPr>
          <p:cNvPr id="21" name="Group 20">
            <a:extLst>
              <a:ext uri="{FF2B5EF4-FFF2-40B4-BE49-F238E27FC236}">
                <a16:creationId xmlns:a16="http://schemas.microsoft.com/office/drawing/2014/main" id="{BA7CB791-A7B8-C026-AB64-C6B8BC8B7DF2}"/>
              </a:ext>
              <a:ext uri="{C183D7F6-B498-43B3-948B-1728B52AA6E4}">
                <adec:decorative xmlns:adec="http://schemas.microsoft.com/office/drawing/2017/decorative" val="1"/>
              </a:ext>
            </a:extLst>
          </p:cNvPr>
          <p:cNvGrpSpPr/>
          <p:nvPr/>
        </p:nvGrpSpPr>
        <p:grpSpPr>
          <a:xfrm>
            <a:off x="5355501" y="1478189"/>
            <a:ext cx="1743861" cy="2933757"/>
            <a:chOff x="5262162" y="1679753"/>
            <a:chExt cx="1743861" cy="3023548"/>
          </a:xfrm>
        </p:grpSpPr>
        <p:cxnSp>
          <p:nvCxnSpPr>
            <p:cNvPr id="22" name="Straight Connector 21">
              <a:extLst>
                <a:ext uri="{FF2B5EF4-FFF2-40B4-BE49-F238E27FC236}">
                  <a16:creationId xmlns:a16="http://schemas.microsoft.com/office/drawing/2014/main" id="{AF3197F5-7F60-5195-52DF-2B756D9BA471}"/>
                </a:ext>
              </a:extLst>
            </p:cNvPr>
            <p:cNvCxnSpPr/>
            <p:nvPr/>
          </p:nvCxnSpPr>
          <p:spPr>
            <a:xfrm flipV="1">
              <a:off x="6126924" y="3413354"/>
              <a:ext cx="0" cy="1029028"/>
            </a:xfrm>
            <a:prstGeom prst="line">
              <a:avLst/>
            </a:prstGeom>
            <a:ln w="539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3" name="Block Arc 22">
              <a:extLst>
                <a:ext uri="{FF2B5EF4-FFF2-40B4-BE49-F238E27FC236}">
                  <a16:creationId xmlns:a16="http://schemas.microsoft.com/office/drawing/2014/main" id="{875C1352-504F-AA5B-0195-D11A1CB6B3AB}"/>
                </a:ext>
              </a:extLst>
            </p:cNvPr>
            <p:cNvSpPr/>
            <p:nvPr/>
          </p:nvSpPr>
          <p:spPr>
            <a:xfrm rot="7681004">
              <a:off x="5262162" y="1679753"/>
              <a:ext cx="1743861" cy="1743861"/>
            </a:xfrm>
            <a:prstGeom prst="blockArc">
              <a:avLst>
                <a:gd name="adj1" fmla="val 17549597"/>
                <a:gd name="adj2" fmla="val 21297612"/>
                <a:gd name="adj3" fmla="val 40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4" name="Teardrop 23">
              <a:extLst>
                <a:ext uri="{FF2B5EF4-FFF2-40B4-BE49-F238E27FC236}">
                  <a16:creationId xmlns:a16="http://schemas.microsoft.com/office/drawing/2014/main" id="{B1BD67E3-A2E5-BA82-A7F3-CE36A9C46D39}"/>
                </a:ext>
              </a:extLst>
            </p:cNvPr>
            <p:cNvSpPr/>
            <p:nvPr/>
          </p:nvSpPr>
          <p:spPr>
            <a:xfrm rot="18900000">
              <a:off x="5930683" y="4310819"/>
              <a:ext cx="392482" cy="392482"/>
            </a:xfrm>
            <a:prstGeom prst="teardrop">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5" name="TextBox 24">
              <a:extLst>
                <a:ext uri="{FF2B5EF4-FFF2-40B4-BE49-F238E27FC236}">
                  <a16:creationId xmlns:a16="http://schemas.microsoft.com/office/drawing/2014/main" id="{B7D19AA8-E680-2EB0-CEFD-5C02250AF1AA}"/>
                </a:ext>
              </a:extLst>
            </p:cNvPr>
            <p:cNvSpPr txBox="1"/>
            <p:nvPr/>
          </p:nvSpPr>
          <p:spPr>
            <a:xfrm>
              <a:off x="5969761" y="4322394"/>
              <a:ext cx="314325" cy="3806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3</a:t>
              </a:r>
            </a:p>
          </p:txBody>
        </p:sp>
      </p:grpSp>
      <p:grpSp>
        <p:nvGrpSpPr>
          <p:cNvPr id="26" name="Group 25">
            <a:extLst>
              <a:ext uri="{FF2B5EF4-FFF2-40B4-BE49-F238E27FC236}">
                <a16:creationId xmlns:a16="http://schemas.microsoft.com/office/drawing/2014/main" id="{206A4A59-0D7E-91D7-B63A-06B5C4319857}"/>
              </a:ext>
              <a:ext uri="{C183D7F6-B498-43B3-948B-1728B52AA6E4}">
                <adec:decorative xmlns:adec="http://schemas.microsoft.com/office/drawing/2017/decorative" val="1"/>
              </a:ext>
            </a:extLst>
          </p:cNvPr>
          <p:cNvGrpSpPr/>
          <p:nvPr/>
        </p:nvGrpSpPr>
        <p:grpSpPr>
          <a:xfrm>
            <a:off x="7235267" y="1208816"/>
            <a:ext cx="1743861" cy="3387541"/>
            <a:chOff x="7183740" y="1134892"/>
            <a:chExt cx="1743861" cy="3577549"/>
          </a:xfrm>
        </p:grpSpPr>
        <p:cxnSp>
          <p:nvCxnSpPr>
            <p:cNvPr id="27" name="Straight Connector 26">
              <a:extLst>
                <a:ext uri="{FF2B5EF4-FFF2-40B4-BE49-F238E27FC236}">
                  <a16:creationId xmlns:a16="http://schemas.microsoft.com/office/drawing/2014/main" id="{B8D5202E-66C4-1C86-21CA-7E2C5AC62AB9}"/>
                </a:ext>
              </a:extLst>
            </p:cNvPr>
            <p:cNvCxnSpPr/>
            <p:nvPr/>
          </p:nvCxnSpPr>
          <p:spPr>
            <a:xfrm flipV="1">
              <a:off x="8048502" y="2843213"/>
              <a:ext cx="0" cy="1599170"/>
            </a:xfrm>
            <a:prstGeom prst="line">
              <a:avLst/>
            </a:prstGeom>
            <a:ln w="53975"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8" name="Block Arc 27">
              <a:extLst>
                <a:ext uri="{FF2B5EF4-FFF2-40B4-BE49-F238E27FC236}">
                  <a16:creationId xmlns:a16="http://schemas.microsoft.com/office/drawing/2014/main" id="{B31ECFEB-FFB8-4879-70A1-2EDF71DF1143}"/>
                </a:ext>
              </a:extLst>
            </p:cNvPr>
            <p:cNvSpPr/>
            <p:nvPr/>
          </p:nvSpPr>
          <p:spPr>
            <a:xfrm rot="7681004">
              <a:off x="7183740" y="1134892"/>
              <a:ext cx="1743861" cy="1743861"/>
            </a:xfrm>
            <a:prstGeom prst="blockArc">
              <a:avLst>
                <a:gd name="adj1" fmla="val 17549597"/>
                <a:gd name="adj2" fmla="val 21297612"/>
                <a:gd name="adj3" fmla="val 40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9" name="Teardrop 28">
              <a:extLst>
                <a:ext uri="{FF2B5EF4-FFF2-40B4-BE49-F238E27FC236}">
                  <a16:creationId xmlns:a16="http://schemas.microsoft.com/office/drawing/2014/main" id="{D22C2478-37FE-7FA2-0B05-C34C0652CC43}"/>
                </a:ext>
              </a:extLst>
            </p:cNvPr>
            <p:cNvSpPr/>
            <p:nvPr/>
          </p:nvSpPr>
          <p:spPr>
            <a:xfrm rot="18900000">
              <a:off x="7852261" y="4310819"/>
              <a:ext cx="392482" cy="392482"/>
            </a:xfrm>
            <a:prstGeom prst="teardrop">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0" name="TextBox 29">
              <a:extLst>
                <a:ext uri="{FF2B5EF4-FFF2-40B4-BE49-F238E27FC236}">
                  <a16:creationId xmlns:a16="http://schemas.microsoft.com/office/drawing/2014/main" id="{0E74538C-4B08-7AAA-652D-A14DC7A7BE3E}"/>
                </a:ext>
              </a:extLst>
            </p:cNvPr>
            <p:cNvSpPr txBox="1"/>
            <p:nvPr/>
          </p:nvSpPr>
          <p:spPr>
            <a:xfrm>
              <a:off x="7887586" y="4322393"/>
              <a:ext cx="314325" cy="390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4</a:t>
              </a:r>
            </a:p>
          </p:txBody>
        </p:sp>
      </p:grpSp>
      <p:grpSp>
        <p:nvGrpSpPr>
          <p:cNvPr id="31" name="Group 30">
            <a:extLst>
              <a:ext uri="{FF2B5EF4-FFF2-40B4-BE49-F238E27FC236}">
                <a16:creationId xmlns:a16="http://schemas.microsoft.com/office/drawing/2014/main" id="{958769A0-B514-8C47-C9EE-8358E507F84F}"/>
              </a:ext>
              <a:ext uri="{C183D7F6-B498-43B3-948B-1728B52AA6E4}">
                <adec:decorative xmlns:adec="http://schemas.microsoft.com/office/drawing/2017/decorative" val="1"/>
              </a:ext>
            </a:extLst>
          </p:cNvPr>
          <p:cNvGrpSpPr/>
          <p:nvPr/>
        </p:nvGrpSpPr>
        <p:grpSpPr>
          <a:xfrm>
            <a:off x="9132293" y="1514120"/>
            <a:ext cx="1743861" cy="2862963"/>
            <a:chOff x="9101566" y="1679753"/>
            <a:chExt cx="1743861" cy="3023548"/>
          </a:xfrm>
        </p:grpSpPr>
        <p:cxnSp>
          <p:nvCxnSpPr>
            <p:cNvPr id="32" name="Straight Connector 31">
              <a:extLst>
                <a:ext uri="{FF2B5EF4-FFF2-40B4-BE49-F238E27FC236}">
                  <a16:creationId xmlns:a16="http://schemas.microsoft.com/office/drawing/2014/main" id="{A980C5BB-FD33-46A9-37EE-AE7455F2853E}"/>
                </a:ext>
              </a:extLst>
            </p:cNvPr>
            <p:cNvCxnSpPr/>
            <p:nvPr/>
          </p:nvCxnSpPr>
          <p:spPr>
            <a:xfrm flipV="1">
              <a:off x="9966328" y="3413354"/>
              <a:ext cx="0" cy="1029028"/>
            </a:xfrm>
            <a:prstGeom prst="line">
              <a:avLst/>
            </a:prstGeom>
            <a:ln w="53975"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33" name="Block Arc 32">
              <a:extLst>
                <a:ext uri="{FF2B5EF4-FFF2-40B4-BE49-F238E27FC236}">
                  <a16:creationId xmlns:a16="http://schemas.microsoft.com/office/drawing/2014/main" id="{A749324F-4B7E-8F5E-CDEC-80FC780DC9FC}"/>
                </a:ext>
              </a:extLst>
            </p:cNvPr>
            <p:cNvSpPr/>
            <p:nvPr/>
          </p:nvSpPr>
          <p:spPr>
            <a:xfrm rot="7681004">
              <a:off x="9101566" y="1679753"/>
              <a:ext cx="1743861" cy="1743861"/>
            </a:xfrm>
            <a:prstGeom prst="blockArc">
              <a:avLst>
                <a:gd name="adj1" fmla="val 17549597"/>
                <a:gd name="adj2" fmla="val 21297612"/>
                <a:gd name="adj3" fmla="val 40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4" name="Teardrop 33">
              <a:extLst>
                <a:ext uri="{FF2B5EF4-FFF2-40B4-BE49-F238E27FC236}">
                  <a16:creationId xmlns:a16="http://schemas.microsoft.com/office/drawing/2014/main" id="{E49DBA0F-9474-D981-7FDF-814498097F02}"/>
                </a:ext>
              </a:extLst>
            </p:cNvPr>
            <p:cNvSpPr/>
            <p:nvPr/>
          </p:nvSpPr>
          <p:spPr>
            <a:xfrm rot="18900000">
              <a:off x="9770087" y="4310819"/>
              <a:ext cx="392482" cy="392482"/>
            </a:xfrm>
            <a:prstGeom prst="teardrop">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1B0C1C53-F740-F1BA-3547-8BD9AE928FC1}"/>
                </a:ext>
              </a:extLst>
            </p:cNvPr>
            <p:cNvSpPr txBox="1"/>
            <p:nvPr/>
          </p:nvSpPr>
          <p:spPr>
            <a:xfrm>
              <a:off x="9809188" y="4306831"/>
              <a:ext cx="314325" cy="390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5</a:t>
              </a:r>
            </a:p>
          </p:txBody>
        </p:sp>
      </p:grpSp>
      <p:grpSp>
        <p:nvGrpSpPr>
          <p:cNvPr id="41" name="Group 40">
            <a:extLst>
              <a:ext uri="{FF2B5EF4-FFF2-40B4-BE49-F238E27FC236}">
                <a16:creationId xmlns:a16="http://schemas.microsoft.com/office/drawing/2014/main" id="{C48FE44F-7807-CFF4-6EBC-2C79ACEB8A0E}"/>
              </a:ext>
              <a:ext uri="{C183D7F6-B498-43B3-948B-1728B52AA6E4}">
                <adec:decorative xmlns:adec="http://schemas.microsoft.com/office/drawing/2017/decorative" val="1"/>
              </a:ext>
            </a:extLst>
          </p:cNvPr>
          <p:cNvGrpSpPr/>
          <p:nvPr/>
        </p:nvGrpSpPr>
        <p:grpSpPr>
          <a:xfrm>
            <a:off x="1389777" y="1566061"/>
            <a:ext cx="1743861" cy="2871619"/>
            <a:chOff x="5262162" y="1679753"/>
            <a:chExt cx="1743861" cy="3032689"/>
          </a:xfrm>
        </p:grpSpPr>
        <p:cxnSp>
          <p:nvCxnSpPr>
            <p:cNvPr id="42" name="Straight Connector 41">
              <a:extLst>
                <a:ext uri="{FF2B5EF4-FFF2-40B4-BE49-F238E27FC236}">
                  <a16:creationId xmlns:a16="http://schemas.microsoft.com/office/drawing/2014/main" id="{2F75FE6C-555F-52D6-7FCC-99BD044D2F64}"/>
                </a:ext>
              </a:extLst>
            </p:cNvPr>
            <p:cNvCxnSpPr/>
            <p:nvPr/>
          </p:nvCxnSpPr>
          <p:spPr>
            <a:xfrm flipV="1">
              <a:off x="6126924" y="3413354"/>
              <a:ext cx="0" cy="1029028"/>
            </a:xfrm>
            <a:prstGeom prst="line">
              <a:avLst/>
            </a:prstGeom>
            <a:ln w="539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3" name="Block Arc 42">
              <a:extLst>
                <a:ext uri="{FF2B5EF4-FFF2-40B4-BE49-F238E27FC236}">
                  <a16:creationId xmlns:a16="http://schemas.microsoft.com/office/drawing/2014/main" id="{D5585C74-5502-64FD-89F7-0AF71C7771DC}"/>
                </a:ext>
              </a:extLst>
            </p:cNvPr>
            <p:cNvSpPr/>
            <p:nvPr/>
          </p:nvSpPr>
          <p:spPr>
            <a:xfrm rot="7681004">
              <a:off x="5262162" y="1679753"/>
              <a:ext cx="1743861" cy="1743861"/>
            </a:xfrm>
            <a:prstGeom prst="blockArc">
              <a:avLst>
                <a:gd name="adj1" fmla="val 17549597"/>
                <a:gd name="adj2" fmla="val 21297612"/>
                <a:gd name="adj3" fmla="val 40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4" name="Teardrop 43">
              <a:extLst>
                <a:ext uri="{FF2B5EF4-FFF2-40B4-BE49-F238E27FC236}">
                  <a16:creationId xmlns:a16="http://schemas.microsoft.com/office/drawing/2014/main" id="{68DDB586-2A2E-12DB-69C6-D0BF9B13E78A}"/>
                </a:ext>
              </a:extLst>
            </p:cNvPr>
            <p:cNvSpPr/>
            <p:nvPr/>
          </p:nvSpPr>
          <p:spPr>
            <a:xfrm rot="18900000">
              <a:off x="5930683" y="4310819"/>
              <a:ext cx="392482" cy="392482"/>
            </a:xfrm>
            <a:prstGeom prst="teardrop">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45" name="TextBox 44">
              <a:extLst>
                <a:ext uri="{FF2B5EF4-FFF2-40B4-BE49-F238E27FC236}">
                  <a16:creationId xmlns:a16="http://schemas.microsoft.com/office/drawing/2014/main" id="{8504C2D0-7E49-21ED-5F2D-0CD3F2F90745}"/>
                </a:ext>
              </a:extLst>
            </p:cNvPr>
            <p:cNvSpPr txBox="1"/>
            <p:nvPr/>
          </p:nvSpPr>
          <p:spPr>
            <a:xfrm>
              <a:off x="5969761" y="4322394"/>
              <a:ext cx="314325" cy="390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rPr>
                <a:t>1</a:t>
              </a: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4" name="Slide Number Placeholder 3">
            <a:extLst>
              <a:ext uri="{FF2B5EF4-FFF2-40B4-BE49-F238E27FC236}">
                <a16:creationId xmlns:a16="http://schemas.microsoft.com/office/drawing/2014/main" id="{E05E1A2C-DA3F-4AB6-4614-42A89C90B65B}"/>
              </a:ext>
            </a:extLst>
          </p:cNvPr>
          <p:cNvSpPr>
            <a:spLocks noGrp="1"/>
          </p:cNvSpPr>
          <p:nvPr>
            <p:ph type="sldNum" sz="quarter" idx="12"/>
          </p:nvPr>
        </p:nvSpPr>
        <p:spPr/>
        <p:txBody>
          <a:bodyPr/>
          <a:lstStyle/>
          <a:p>
            <a:fld id="{8FCC257D-A786-9244-9E17-CE618C8B9275}" type="slidenum">
              <a:rPr lang="en-US" smtClean="0"/>
              <a:pPr/>
              <a:t>38</a:t>
            </a:fld>
            <a:endParaRPr lang="en-US"/>
          </a:p>
        </p:txBody>
      </p:sp>
    </p:spTree>
    <p:extLst>
      <p:ext uri="{BB962C8B-B14F-4D97-AF65-F5344CB8AC3E}">
        <p14:creationId xmlns:p14="http://schemas.microsoft.com/office/powerpoint/2010/main" val="2531637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0778B1-8517-D6DC-8A72-7BE3506022B9}"/>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E0D427BA-3B10-F030-103C-063B3AEF2766}"/>
              </a:ext>
            </a:extLst>
          </p:cNvPr>
          <p:cNvSpPr>
            <a:spLocks noGrp="1"/>
          </p:cNvSpPr>
          <p:nvPr>
            <p:ph type="title"/>
          </p:nvPr>
        </p:nvSpPr>
        <p:spPr/>
        <p:txBody>
          <a:bodyPr/>
          <a:lstStyle/>
          <a:p>
            <a:r>
              <a:rPr lang="en-US"/>
              <a:t>Interactive and Data Driven Services</a:t>
            </a:r>
          </a:p>
        </p:txBody>
      </p:sp>
      <p:sp>
        <p:nvSpPr>
          <p:cNvPr id="5" name="Flowchart: Manual Input 4">
            <a:extLst>
              <a:ext uri="{FF2B5EF4-FFF2-40B4-BE49-F238E27FC236}">
                <a16:creationId xmlns:a16="http://schemas.microsoft.com/office/drawing/2014/main" id="{2C934BCC-746A-7D5B-50BE-969A80A22D66}"/>
              </a:ext>
            </a:extLst>
          </p:cNvPr>
          <p:cNvSpPr/>
          <p:nvPr/>
        </p:nvSpPr>
        <p:spPr>
          <a:xfrm flipV="1">
            <a:off x="161326" y="3299395"/>
            <a:ext cx="2935910" cy="2424579"/>
          </a:xfrm>
          <a:prstGeom prst="flowChartManualInput">
            <a:avLst/>
          </a:prstGeom>
          <a:solidFill>
            <a:srgbClr val="5A5B5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6" name="Flowchart: Manual Input 5">
            <a:extLst>
              <a:ext uri="{FF2B5EF4-FFF2-40B4-BE49-F238E27FC236}">
                <a16:creationId xmlns:a16="http://schemas.microsoft.com/office/drawing/2014/main" id="{5076FA0D-EA5E-1091-B6D4-70AAD4C57994}"/>
              </a:ext>
            </a:extLst>
          </p:cNvPr>
          <p:cNvSpPr/>
          <p:nvPr/>
        </p:nvSpPr>
        <p:spPr>
          <a:xfrm flipH="1">
            <a:off x="3147514" y="1410885"/>
            <a:ext cx="2937600" cy="2424578"/>
          </a:xfrm>
          <a:prstGeom prst="flowChartManualInput">
            <a:avLst/>
          </a:prstGeom>
          <a:solidFill>
            <a:srgbClr val="0033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7" name="Flowchart: Manual Input 6">
            <a:extLst>
              <a:ext uri="{FF2B5EF4-FFF2-40B4-BE49-F238E27FC236}">
                <a16:creationId xmlns:a16="http://schemas.microsoft.com/office/drawing/2014/main" id="{237AA234-3510-979C-3480-F925154BC358}"/>
              </a:ext>
            </a:extLst>
          </p:cNvPr>
          <p:cNvSpPr/>
          <p:nvPr/>
        </p:nvSpPr>
        <p:spPr>
          <a:xfrm flipV="1">
            <a:off x="6155490" y="3299395"/>
            <a:ext cx="2935910" cy="2424579"/>
          </a:xfrm>
          <a:prstGeom prst="flowChartManualInput">
            <a:avLst/>
          </a:prstGeom>
          <a:solidFill>
            <a:srgbClr val="5A5B5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8" name="Flowchart: Manual Input 7">
            <a:extLst>
              <a:ext uri="{FF2B5EF4-FFF2-40B4-BE49-F238E27FC236}">
                <a16:creationId xmlns:a16="http://schemas.microsoft.com/office/drawing/2014/main" id="{5EC3A826-4DD8-0F0F-D22B-7BC3F40D0EDB}"/>
              </a:ext>
            </a:extLst>
          </p:cNvPr>
          <p:cNvSpPr/>
          <p:nvPr/>
        </p:nvSpPr>
        <p:spPr>
          <a:xfrm flipH="1">
            <a:off x="9141678" y="1410885"/>
            <a:ext cx="2937600" cy="2424578"/>
          </a:xfrm>
          <a:prstGeom prst="flowChartManualInput">
            <a:avLst/>
          </a:prstGeom>
          <a:solidFill>
            <a:srgbClr val="0033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12" name="Flowchart: Manual Input 11" descr="photo of a TV control room with multiple screens showing TV broadcasts and workers at computers">
            <a:extLst>
              <a:ext uri="{FF2B5EF4-FFF2-40B4-BE49-F238E27FC236}">
                <a16:creationId xmlns:a16="http://schemas.microsoft.com/office/drawing/2014/main" id="{5A615939-BD47-7AE4-CC44-6EFCDCFAC6CC}"/>
              </a:ext>
            </a:extLst>
          </p:cNvPr>
          <p:cNvSpPr/>
          <p:nvPr/>
        </p:nvSpPr>
        <p:spPr>
          <a:xfrm>
            <a:off x="161325" y="1410885"/>
            <a:ext cx="2935909" cy="2424578"/>
          </a:xfrm>
          <a:prstGeom prst="flowChartManualInput">
            <a:avLst/>
          </a:prstGeom>
          <a:blipFill dpi="0" rotWithShape="1">
            <a:blip r:embed="rId3" cstate="screen">
              <a:extLst>
                <a:ext uri="{28A0092B-C50C-407E-A947-70E740481C1C}">
                  <a14:useLocalDpi xmlns:a14="http://schemas.microsoft.com/office/drawing/2010/main"/>
                </a:ext>
              </a:extLst>
            </a:blip>
            <a:srcRect/>
            <a:stretch>
              <a:fillRect/>
            </a:stretch>
          </a:bli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14" name="Rectangle 13">
            <a:extLst>
              <a:ext uri="{FF2B5EF4-FFF2-40B4-BE49-F238E27FC236}">
                <a16:creationId xmlns:a16="http://schemas.microsoft.com/office/drawing/2014/main" id="{5FCE4F15-87E2-AAE1-CE82-4D54BF71DF69}"/>
              </a:ext>
            </a:extLst>
          </p:cNvPr>
          <p:cNvSpPr/>
          <p:nvPr/>
        </p:nvSpPr>
        <p:spPr>
          <a:xfrm>
            <a:off x="201047" y="3939943"/>
            <a:ext cx="2856463" cy="14157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s-MY" sz="1600" b="1" i="0" u="none" strike="noStrike" kern="1200" cap="none" spc="0" normalizeH="0" baseline="0" noProof="0">
                <a:ln>
                  <a:noFill/>
                </a:ln>
                <a:solidFill>
                  <a:srgbClr val="FFFFFF"/>
                </a:solidFill>
                <a:effectLst/>
                <a:uLnTx/>
                <a:uFillTx/>
                <a:latin typeface="+mj-lt"/>
                <a:ea typeface="Open Sans" panose="020B0606030504020204" pitchFamily="34" charset="0"/>
                <a:cs typeface="Lato Medium" panose="020F0602020204030203" pitchFamily="34" charset="0"/>
              </a:rPr>
              <a:t>Interactive Apps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s-MY" sz="1400" b="1"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rPr>
              <a:t>Broadcaster controlled Interactive web content overlays on video</a:t>
            </a:r>
            <a:r>
              <a:rPr kumimoji="0" lang="ms-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rPr>
              <a:t> giving viewers unique personalized interactive content. </a:t>
            </a:r>
            <a:endParaRPr kumimoji="0" lang="en-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endParaRPr>
          </a:p>
        </p:txBody>
      </p:sp>
      <p:sp>
        <p:nvSpPr>
          <p:cNvPr id="10" name="Flowchart: Manual Input 9" descr="photo of a news broadcast ">
            <a:extLst>
              <a:ext uri="{FF2B5EF4-FFF2-40B4-BE49-F238E27FC236}">
                <a16:creationId xmlns:a16="http://schemas.microsoft.com/office/drawing/2014/main" id="{0B966055-C631-545C-78A0-8151972CD60D}"/>
              </a:ext>
            </a:extLst>
          </p:cNvPr>
          <p:cNvSpPr/>
          <p:nvPr/>
        </p:nvSpPr>
        <p:spPr>
          <a:xfrm flipH="1" flipV="1">
            <a:off x="3158400" y="3299395"/>
            <a:ext cx="2937600" cy="2424579"/>
          </a:xfrm>
          <a:prstGeom prst="flowChartManualInput">
            <a:avLst/>
          </a:prstGeom>
          <a:blipFill dpi="0" rotWithShape="0">
            <a:blip r:embed="rId4"/>
            <a:srcRect/>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15" name="Rectangle 14">
            <a:extLst>
              <a:ext uri="{FF2B5EF4-FFF2-40B4-BE49-F238E27FC236}">
                <a16:creationId xmlns:a16="http://schemas.microsoft.com/office/drawing/2014/main" id="{8E2E8773-1864-14E8-4603-D436E462040E}"/>
              </a:ext>
            </a:extLst>
          </p:cNvPr>
          <p:cNvSpPr/>
          <p:nvPr/>
        </p:nvSpPr>
        <p:spPr>
          <a:xfrm>
            <a:off x="3125769" y="1814417"/>
            <a:ext cx="2856463" cy="14157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s-MY" sz="1600" b="1" i="0" u="none" strike="noStrike" kern="1200" cap="none" spc="0" normalizeH="0" baseline="0" noProof="0">
                <a:ln>
                  <a:noFill/>
                </a:ln>
                <a:solidFill>
                  <a:srgbClr val="FFFFFF"/>
                </a:solidFill>
                <a:effectLst/>
                <a:uLnTx/>
                <a:uFillTx/>
                <a:latin typeface="+mj-lt"/>
                <a:ea typeface="Open Sans" panose="020B0606030504020204" pitchFamily="34" charset="0"/>
                <a:cs typeface="Lato Medium" panose="020F0602020204030203" pitchFamily="34" charset="0"/>
              </a:rPr>
              <a:t>Broadcasters in Control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s-MY" sz="1400" b="1"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rPr>
              <a:t>Interactive applications give broadcasters control of their content, service, and the direct viewing experience.</a:t>
            </a:r>
            <a:endParaRPr kumimoji="0" lang="en-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endParaRPr>
          </a:p>
        </p:txBody>
      </p:sp>
      <p:sp>
        <p:nvSpPr>
          <p:cNvPr id="9" name="Flowchart: Manual Input 8" descr="graphic of men at a table working on a laptop and a tablet">
            <a:extLst>
              <a:ext uri="{FF2B5EF4-FFF2-40B4-BE49-F238E27FC236}">
                <a16:creationId xmlns:a16="http://schemas.microsoft.com/office/drawing/2014/main" id="{B4BCC4A0-F419-CA7C-F304-E2C32C2DD716}"/>
              </a:ext>
            </a:extLst>
          </p:cNvPr>
          <p:cNvSpPr/>
          <p:nvPr/>
        </p:nvSpPr>
        <p:spPr>
          <a:xfrm>
            <a:off x="6155489" y="1410885"/>
            <a:ext cx="2935909" cy="2424578"/>
          </a:xfrm>
          <a:prstGeom prst="flowChartManualInput">
            <a:avLst/>
          </a:prstGeom>
          <a:blipFill>
            <a:blip r:embed="rId5" cstate="screen">
              <a:extLst>
                <a:ext uri="{28A0092B-C50C-407E-A947-70E740481C1C}">
                  <a14:useLocalDpi xmlns:a14="http://schemas.microsoft.com/office/drawing/2010/main"/>
                </a:ext>
              </a:extLst>
            </a:blip>
            <a:stretch>
              <a:fillRect/>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17" name="Rectangle 16">
            <a:extLst>
              <a:ext uri="{FF2B5EF4-FFF2-40B4-BE49-F238E27FC236}">
                <a16:creationId xmlns:a16="http://schemas.microsoft.com/office/drawing/2014/main" id="{D4CBBF9E-DEE4-ED93-5128-23DDAA930AF7}"/>
              </a:ext>
            </a:extLst>
          </p:cNvPr>
          <p:cNvSpPr/>
          <p:nvPr/>
        </p:nvSpPr>
        <p:spPr>
          <a:xfrm>
            <a:off x="6195211" y="3931856"/>
            <a:ext cx="2856463" cy="954107"/>
          </a:xfrm>
          <a:prstGeom prst="rect">
            <a:avLst/>
          </a:prstGeom>
        </p:spPr>
        <p:txBody>
          <a:bodyPr wrap="square">
            <a:spAutoFit/>
          </a:bodyPr>
          <a:lstStyle/>
          <a:p>
            <a:pPr algn="ctr" defTabSz="914400">
              <a:defRPr/>
            </a:pPr>
            <a:r>
              <a:rPr kumimoji="0" lang="ms-MY" sz="1400" b="1" i="0" u="none" strike="noStrike" kern="1200" cap="none" spc="0" normalizeH="0" baseline="0" noProof="0">
                <a:ln>
                  <a:noFill/>
                </a:ln>
                <a:solidFill>
                  <a:srgbClr val="FFFFFF"/>
                </a:solidFill>
                <a:effectLst/>
                <a:uLnTx/>
                <a:uFillTx/>
                <a:latin typeface="+mj-lt"/>
                <a:ea typeface="Open Sans" panose="020B0606030504020204" pitchFamily="34" charset="0"/>
                <a:cs typeface="Lato Medium" panose="020F0602020204030203" pitchFamily="34" charset="0"/>
              </a:rPr>
              <a:t>Analytics</a:t>
            </a:r>
          </a:p>
          <a:p>
            <a:pPr algn="ctr" defTabSz="914400">
              <a:defRPr/>
            </a:pPr>
            <a:endParaRPr kumimoji="0" lang="ms-MY" sz="1400"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endParaRPr>
          </a:p>
          <a:p>
            <a:pPr algn="ctr" defTabSz="914400">
              <a:defRPr/>
            </a:pPr>
            <a:r>
              <a:rPr kumimoji="0" lang="ms-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rPr>
              <a:t>Broadcasters can collect, and record their own viewer analytics.</a:t>
            </a:r>
            <a:endParaRPr kumimoji="0" lang="en-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endParaRPr>
          </a:p>
        </p:txBody>
      </p:sp>
      <p:sp>
        <p:nvSpPr>
          <p:cNvPr id="11" name="Flowchart: Manual Input 10" descr="photo of a conference room with a large TV screen across the room">
            <a:extLst>
              <a:ext uri="{FF2B5EF4-FFF2-40B4-BE49-F238E27FC236}">
                <a16:creationId xmlns:a16="http://schemas.microsoft.com/office/drawing/2014/main" id="{98626C99-E0F3-3FBF-C8FE-F2E33F42894A}"/>
              </a:ext>
            </a:extLst>
          </p:cNvPr>
          <p:cNvSpPr/>
          <p:nvPr/>
        </p:nvSpPr>
        <p:spPr>
          <a:xfrm flipH="1" flipV="1">
            <a:off x="9152564" y="3299395"/>
            <a:ext cx="2937600" cy="2424579"/>
          </a:xfrm>
          <a:prstGeom prst="flowChartManualInput">
            <a:avLst/>
          </a:prstGeom>
          <a:blipFill dpi="0" rotWithShape="0">
            <a:blip r:embed="rId6" cstate="screen">
              <a:extLst>
                <a:ext uri="{28A0092B-C50C-407E-A947-70E740481C1C}">
                  <a14:useLocalDpi xmlns:a14="http://schemas.microsoft.com/office/drawing/2010/main"/>
                </a:ext>
              </a:extLst>
            </a:blip>
            <a:srcRect/>
            <a:stretch>
              <a:fillRect/>
            </a:stretch>
          </a:bli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Medium" panose="020F0602020204030203" pitchFamily="34" charset="0"/>
              <a:ea typeface="+mn-ea"/>
              <a:cs typeface="Lato Medium" panose="020F0602020204030203" pitchFamily="34" charset="0"/>
            </a:endParaRPr>
          </a:p>
        </p:txBody>
      </p:sp>
      <p:sp>
        <p:nvSpPr>
          <p:cNvPr id="16" name="Rectangle 15">
            <a:extLst>
              <a:ext uri="{FF2B5EF4-FFF2-40B4-BE49-F238E27FC236}">
                <a16:creationId xmlns:a16="http://schemas.microsoft.com/office/drawing/2014/main" id="{6A2F2482-C2FB-8C23-1350-2E4D4BE4F209}"/>
              </a:ext>
            </a:extLst>
          </p:cNvPr>
          <p:cNvSpPr/>
          <p:nvPr/>
        </p:nvSpPr>
        <p:spPr>
          <a:xfrm>
            <a:off x="9228258" y="1874157"/>
            <a:ext cx="2856463"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s-MY" sz="1400" b="1" i="0" u="none" strike="noStrike" kern="1200" cap="none" spc="0" normalizeH="0" baseline="0" noProof="0">
                <a:ln>
                  <a:noFill/>
                </a:ln>
                <a:solidFill>
                  <a:srgbClr val="FFFFFF"/>
                </a:solidFill>
                <a:effectLst/>
                <a:uLnTx/>
                <a:uFillTx/>
                <a:latin typeface="+mj-lt"/>
                <a:ea typeface="Open Sans" panose="020B0606030504020204" pitchFamily="34" charset="0"/>
                <a:cs typeface="Lato Medium" panose="020F0602020204030203" pitchFamily="34" charset="0"/>
              </a:rPr>
              <a:t>Data Driven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ms-MY" sz="1400" b="1"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s-MY" sz="1400" i="0" u="none" strike="noStrike" kern="1200" cap="none" spc="0" normalizeH="0" baseline="0" noProof="0">
                <a:ln>
                  <a:noFill/>
                </a:ln>
                <a:solidFill>
                  <a:srgbClr val="FFFFFF"/>
                </a:solidFill>
                <a:effectLst/>
                <a:uLnTx/>
                <a:uFillTx/>
                <a:ea typeface="Open Sans" panose="020B0606030504020204" pitchFamily="34" charset="0"/>
                <a:cs typeface="Lato Medium" panose="020F0602020204030203" pitchFamily="34" charset="0"/>
              </a:rPr>
              <a:t>Broadcasters can use excess bandwidth to deliver data services like distance learning</a:t>
            </a:r>
            <a:r>
              <a:rPr kumimoji="0" lang="ms-MY" sz="1400"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rPr>
              <a:t>.</a:t>
            </a:r>
            <a:endParaRPr kumimoji="0" lang="en-MY" sz="1400" i="0" u="none" strike="noStrike" kern="1200" cap="none" spc="0" normalizeH="0" baseline="0" noProof="0">
              <a:ln>
                <a:noFill/>
              </a:ln>
              <a:solidFill>
                <a:srgbClr val="FFFFFF"/>
              </a:solidFill>
              <a:effectLst/>
              <a:uLnTx/>
              <a:uFillTx/>
              <a:latin typeface="Lato Heavy"/>
              <a:ea typeface="Open Sans" panose="020B0606030504020204" pitchFamily="34" charset="0"/>
              <a:cs typeface="Lato Medium" panose="020F0602020204030203" pitchFamily="34" charset="0"/>
            </a:endParaRPr>
          </a:p>
        </p:txBody>
      </p:sp>
      <p:sp>
        <p:nvSpPr>
          <p:cNvPr id="4" name="Slide Number Placeholder 3">
            <a:extLst>
              <a:ext uri="{FF2B5EF4-FFF2-40B4-BE49-F238E27FC236}">
                <a16:creationId xmlns:a16="http://schemas.microsoft.com/office/drawing/2014/main" id="{97739A29-FE89-0308-83B6-07ECC24CA8D5}"/>
              </a:ext>
            </a:extLst>
          </p:cNvPr>
          <p:cNvSpPr>
            <a:spLocks noGrp="1"/>
          </p:cNvSpPr>
          <p:nvPr>
            <p:ph type="sldNum" sz="quarter" idx="12"/>
          </p:nvPr>
        </p:nvSpPr>
        <p:spPr/>
        <p:txBody>
          <a:bodyPr/>
          <a:lstStyle/>
          <a:p>
            <a:fld id="{8FCC257D-A786-9244-9E17-CE618C8B9275}" type="slidenum">
              <a:rPr lang="en-US" smtClean="0"/>
              <a:pPr/>
              <a:t>39</a:t>
            </a:fld>
            <a:endParaRPr lang="en-US"/>
          </a:p>
        </p:txBody>
      </p:sp>
    </p:spTree>
    <p:extLst>
      <p:ext uri="{BB962C8B-B14F-4D97-AF65-F5344CB8AC3E}">
        <p14:creationId xmlns:p14="http://schemas.microsoft.com/office/powerpoint/2010/main" val="8456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 y="0"/>
            <a:ext cx="5995419" cy="5804662"/>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a:spLocks noGrp="1"/>
          </p:cNvSpPr>
          <p:nvPr>
            <p:ph type="title" idx="4294967295"/>
          </p:nvPr>
        </p:nvSpPr>
        <p:spPr>
          <a:xfrm>
            <a:off x="877636" y="1167938"/>
            <a:ext cx="3431762" cy="12396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TeX Gyre Adventor 1"/>
                <a:ea typeface="+mn-ea"/>
                <a:cs typeface="+mn-cs"/>
              </a:rPr>
              <a:t>Training objectives</a:t>
            </a:r>
          </a:p>
        </p:txBody>
      </p:sp>
      <p:sp>
        <p:nvSpPr>
          <p:cNvPr id="8" name="AutoShape 8">
            <a:extLst>
              <a:ext uri="{C183D7F6-B498-43B3-948B-1728B52AA6E4}">
                <adec:decorative xmlns:adec="http://schemas.microsoft.com/office/drawing/2017/decorative" val="1"/>
              </a:ext>
            </a:extLst>
          </p:cNvPr>
          <p:cNvSpPr/>
          <p:nvPr/>
        </p:nvSpPr>
        <p:spPr>
          <a:xfrm>
            <a:off x="5132300" y="79375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5013544" y="6858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283201" y="1071577"/>
            <a:ext cx="6240543" cy="496226"/>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eX Gyre Adventor 2"/>
                <a:ea typeface="+mn-ea"/>
                <a:cs typeface="+mn-cs"/>
              </a:rPr>
              <a:t>Provide working knowledge of ATSC 3.0 (commercially known as NextGen TV) and HD Radio</a:t>
            </a:r>
          </a:p>
        </p:txBody>
      </p:sp>
      <p:sp>
        <p:nvSpPr>
          <p:cNvPr id="13" name="AutoShape 13">
            <a:extLst>
              <a:ext uri="{C183D7F6-B498-43B3-948B-1728B52AA6E4}">
                <adec:decorative xmlns:adec="http://schemas.microsoft.com/office/drawing/2017/decorative" val="1"/>
              </a:ext>
            </a:extLst>
          </p:cNvPr>
          <p:cNvSpPr/>
          <p:nvPr/>
        </p:nvSpPr>
        <p:spPr>
          <a:xfrm>
            <a:off x="5132300" y="2188511"/>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a:off x="5013544" y="2141521"/>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5283201" y="2562255"/>
            <a:ext cx="6240543" cy="496226"/>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eX Gyre Adventor 2"/>
                <a:ea typeface="+mn-ea"/>
                <a:cs typeface="+mn-cs"/>
              </a:rPr>
              <a:t>Explore the cost/benefits and value of upgrading to ATSC 3.0 and HD radio technology for consumers and emergency alerting</a:t>
            </a:r>
          </a:p>
        </p:txBody>
      </p:sp>
      <p:sp>
        <p:nvSpPr>
          <p:cNvPr id="6" name="AutoShape 13">
            <a:extLst>
              <a:ext uri="{FF2B5EF4-FFF2-40B4-BE49-F238E27FC236}">
                <a16:creationId xmlns:a16="http://schemas.microsoft.com/office/drawing/2014/main" id="{6AD223A0-8573-CAA3-24CD-D6FE373908B2}"/>
              </a:ext>
              <a:ext uri="{C183D7F6-B498-43B3-948B-1728B52AA6E4}">
                <adec:decorative xmlns:adec="http://schemas.microsoft.com/office/drawing/2017/decorative" val="1"/>
              </a:ext>
            </a:extLst>
          </p:cNvPr>
          <p:cNvSpPr/>
          <p:nvPr/>
        </p:nvSpPr>
        <p:spPr>
          <a:xfrm>
            <a:off x="5097157" y="357759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4">
            <a:extLst>
              <a:ext uri="{FF2B5EF4-FFF2-40B4-BE49-F238E27FC236}">
                <a16:creationId xmlns:a16="http://schemas.microsoft.com/office/drawing/2014/main" id="{C7F07A5C-2896-85BC-8B2D-22CBF1561D29}"/>
              </a:ext>
              <a:ext uri="{C183D7F6-B498-43B3-948B-1728B52AA6E4}">
                <adec:decorative xmlns:adec="http://schemas.microsoft.com/office/drawing/2017/decorative" val="1"/>
              </a:ext>
            </a:extLst>
          </p:cNvPr>
          <p:cNvSpPr/>
          <p:nvPr/>
        </p:nvSpPr>
        <p:spPr>
          <a:xfrm>
            <a:off x="4978400" y="35306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5360189" y="3937000"/>
            <a:ext cx="6240543" cy="239746"/>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eX Gyre Adventor 2"/>
                <a:ea typeface="+mn-ea"/>
                <a:cs typeface="+mn-cs"/>
              </a:rPr>
              <a:t>Technology transition and implementation</a:t>
            </a:r>
          </a:p>
        </p:txBody>
      </p:sp>
      <p:grpSp>
        <p:nvGrpSpPr>
          <p:cNvPr id="11" name="Group 10">
            <a:extLst>
              <a:ext uri="{FF2B5EF4-FFF2-40B4-BE49-F238E27FC236}">
                <a16:creationId xmlns:a16="http://schemas.microsoft.com/office/drawing/2014/main" id="{E4885DF8-F4F7-A589-4C31-0DC114D11327}"/>
              </a:ext>
              <a:ext uri="{C183D7F6-B498-43B3-948B-1728B52AA6E4}">
                <adec:decorative xmlns:adec="http://schemas.microsoft.com/office/drawing/2017/decorative" val="1"/>
              </a:ext>
            </a:extLst>
          </p:cNvPr>
          <p:cNvGrpSpPr/>
          <p:nvPr/>
        </p:nvGrpSpPr>
        <p:grpSpPr>
          <a:xfrm>
            <a:off x="1" y="6167636"/>
            <a:ext cx="12192000" cy="533399"/>
            <a:chOff x="1" y="6167636"/>
            <a:chExt cx="12192000" cy="533399"/>
          </a:xfrm>
        </p:grpSpPr>
        <p:sp>
          <p:nvSpPr>
            <p:cNvPr id="12" name="AutoShape 6">
              <a:extLst>
                <a:ext uri="{FF2B5EF4-FFF2-40B4-BE49-F238E27FC236}">
                  <a16:creationId xmlns:a16="http://schemas.microsoft.com/office/drawing/2014/main" id="{4B429662-D8BB-B6BA-BC07-01F96FA482D4}"/>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7">
              <a:extLst>
                <a:ext uri="{FF2B5EF4-FFF2-40B4-BE49-F238E27FC236}">
                  <a16:creationId xmlns:a16="http://schemas.microsoft.com/office/drawing/2014/main" id="{8FA307BB-ECBA-7A6D-EBBD-3EA2828617FB}"/>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17" name="TextBox 8">
              <a:extLst>
                <a:ext uri="{FF2B5EF4-FFF2-40B4-BE49-F238E27FC236}">
                  <a16:creationId xmlns:a16="http://schemas.microsoft.com/office/drawing/2014/main" id="{1BE67F5A-268A-BC00-886F-839991B6594B}"/>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0BF248-3FC8-C0B6-5476-211FE7F72E87}"/>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6" name="Title 5">
            <a:extLst>
              <a:ext uri="{FF2B5EF4-FFF2-40B4-BE49-F238E27FC236}">
                <a16:creationId xmlns:a16="http://schemas.microsoft.com/office/drawing/2014/main" id="{711C6847-92C2-200C-9FAD-6A3503AE05EB}"/>
              </a:ext>
            </a:extLst>
          </p:cNvPr>
          <p:cNvSpPr>
            <a:spLocks noGrp="1"/>
          </p:cNvSpPr>
          <p:nvPr>
            <p:ph type="title"/>
          </p:nvPr>
        </p:nvSpPr>
        <p:spPr/>
        <p:txBody>
          <a:bodyPr>
            <a:normAutofit/>
          </a:bodyPr>
          <a:lstStyle/>
          <a:p>
            <a:r>
              <a:rPr lang="en-US">
                <a:solidFill>
                  <a:srgbClr val="005288"/>
                </a:solidFill>
              </a:rPr>
              <a:t>Personalization &amp; Interactivity</a:t>
            </a:r>
            <a:endParaRPr lang="en-US"/>
          </a:p>
        </p:txBody>
      </p:sp>
      <p:grpSp>
        <p:nvGrpSpPr>
          <p:cNvPr id="9" name="Group 8" descr="photo of a PBS broadcast with an elephant and a videographer ">
            <a:extLst>
              <a:ext uri="{FF2B5EF4-FFF2-40B4-BE49-F238E27FC236}">
                <a16:creationId xmlns:a16="http://schemas.microsoft.com/office/drawing/2014/main" id="{C28BC1EE-B892-4DE1-B8A4-FE9350E21375}"/>
              </a:ext>
            </a:extLst>
          </p:cNvPr>
          <p:cNvGrpSpPr/>
          <p:nvPr/>
        </p:nvGrpSpPr>
        <p:grpSpPr>
          <a:xfrm>
            <a:off x="1375036" y="1523205"/>
            <a:ext cx="3374110" cy="1820109"/>
            <a:chOff x="263523" y="901900"/>
            <a:chExt cx="4078706" cy="2286080"/>
          </a:xfrm>
        </p:grpSpPr>
        <p:pic>
          <p:nvPicPr>
            <p:cNvPr id="10" name="Picture 9">
              <a:extLst>
                <a:ext uri="{FF2B5EF4-FFF2-40B4-BE49-F238E27FC236}">
                  <a16:creationId xmlns:a16="http://schemas.microsoft.com/office/drawing/2014/main" id="{5426F526-E441-BF1D-887A-C92139112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523" y="901900"/>
              <a:ext cx="4078706" cy="2286080"/>
            </a:xfrm>
            <a:prstGeom prst="rect">
              <a:avLst/>
            </a:prstGeom>
          </p:spPr>
        </p:pic>
        <p:sp>
          <p:nvSpPr>
            <p:cNvPr id="11" name="TextBox 10">
              <a:extLst>
                <a:ext uri="{FF2B5EF4-FFF2-40B4-BE49-F238E27FC236}">
                  <a16:creationId xmlns:a16="http://schemas.microsoft.com/office/drawing/2014/main" id="{FF6AE956-7E74-9586-F2A0-87B199B2DD39}"/>
                </a:ext>
              </a:extLst>
            </p:cNvPr>
            <p:cNvSpPr txBox="1"/>
            <p:nvPr/>
          </p:nvSpPr>
          <p:spPr>
            <a:xfrm>
              <a:off x="2369477" y="901900"/>
              <a:ext cx="1929468" cy="646332"/>
            </a:xfrm>
            <a:prstGeom prst="rect">
              <a:avLst/>
            </a:prstGeom>
            <a:noFill/>
          </p:spPr>
          <p:txBody>
            <a:bodyPr wrap="square" rtlCol="0">
              <a:spAutoFit/>
            </a:bodyPr>
            <a:lstStyle/>
            <a:p>
              <a:pPr algn="ctr"/>
              <a:r>
                <a:rPr lang="en-US">
                  <a:solidFill>
                    <a:schemeClr val="bg1"/>
                  </a:solidFill>
                </a:rPr>
                <a:t>Burned in sponsor name</a:t>
              </a:r>
            </a:p>
          </p:txBody>
        </p:sp>
        <p:pic>
          <p:nvPicPr>
            <p:cNvPr id="12" name="Picture 11">
              <a:extLst>
                <a:ext uri="{FF2B5EF4-FFF2-40B4-BE49-F238E27FC236}">
                  <a16:creationId xmlns:a16="http://schemas.microsoft.com/office/drawing/2014/main" id="{F1983F39-F455-C820-2210-CDEB537867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60" y="2544539"/>
              <a:ext cx="500595" cy="617400"/>
            </a:xfrm>
            <a:prstGeom prst="rect">
              <a:avLst/>
            </a:prstGeom>
          </p:spPr>
        </p:pic>
      </p:grpSp>
      <p:cxnSp>
        <p:nvCxnSpPr>
          <p:cNvPr id="24" name="Straight Arrow Connector 23" descr="graphic pointing to a textbox on the right">
            <a:extLst>
              <a:ext uri="{FF2B5EF4-FFF2-40B4-BE49-F238E27FC236}">
                <a16:creationId xmlns:a16="http://schemas.microsoft.com/office/drawing/2014/main" id="{6AE987F6-FE66-2EDC-65D6-D04A1266E4F5}"/>
              </a:ext>
            </a:extLst>
          </p:cNvPr>
          <p:cNvCxnSpPr/>
          <p:nvPr/>
        </p:nvCxnSpPr>
        <p:spPr>
          <a:xfrm>
            <a:off x="4918828" y="2211852"/>
            <a:ext cx="98667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A386332-EF1B-AA81-8DAF-CDA49B617721}"/>
              </a:ext>
            </a:extLst>
          </p:cNvPr>
          <p:cNvSpPr txBox="1"/>
          <p:nvPr/>
        </p:nvSpPr>
        <p:spPr>
          <a:xfrm>
            <a:off x="4833987" y="1807246"/>
            <a:ext cx="1156354" cy="369332"/>
          </a:xfrm>
          <a:prstGeom prst="rect">
            <a:avLst/>
          </a:prstGeom>
          <a:noFill/>
        </p:spPr>
        <p:txBody>
          <a:bodyPr wrap="square" rtlCol="0">
            <a:spAutoFit/>
          </a:bodyPr>
          <a:lstStyle/>
          <a:p>
            <a:pPr algn="ctr"/>
            <a:r>
              <a:rPr lang="en-US" b="1">
                <a:cs typeface="Calibri" panose="020F0502020204030204" pitchFamily="34" charset="0"/>
              </a:rPr>
              <a:t>ATSC 1.0</a:t>
            </a:r>
          </a:p>
        </p:txBody>
      </p:sp>
      <p:sp>
        <p:nvSpPr>
          <p:cNvPr id="21" name="Rectangle 20">
            <a:extLst>
              <a:ext uri="{FF2B5EF4-FFF2-40B4-BE49-F238E27FC236}">
                <a16:creationId xmlns:a16="http://schemas.microsoft.com/office/drawing/2014/main" id="{A9F3B178-6CC0-0BA8-4BA2-2B22A880E8AB}"/>
              </a:ext>
            </a:extLst>
          </p:cNvPr>
          <p:cNvSpPr/>
          <p:nvPr/>
        </p:nvSpPr>
        <p:spPr>
          <a:xfrm>
            <a:off x="5964044" y="1557673"/>
            <a:ext cx="5656456" cy="1344117"/>
          </a:xfrm>
          <a:prstGeom prst="rect">
            <a:avLst/>
          </a:prstGeom>
          <a:solidFill>
            <a:srgbClr val="CFD9EA"/>
          </a:solidFill>
          <a:ln w="19050" cap="flat" cmpd="sng" algn="ctr">
            <a:noFill/>
            <a:prstDash val="lgDash"/>
            <a:miter lim="800000"/>
          </a:ln>
          <a:effectLst/>
        </p:spPr>
        <p:txBody>
          <a:bodyPr rtlCol="0" anchor="ctr"/>
          <a:lstStyle/>
          <a:p>
            <a:pPr marL="512763" indent="-342900" defTabSz="1219170" fontAlgn="base">
              <a:lnSpc>
                <a:spcPct val="101000"/>
              </a:lnSpc>
              <a:spcBef>
                <a:spcPts val="117"/>
              </a:spcBef>
              <a:spcAft>
                <a:spcPct val="0"/>
              </a:spcAft>
              <a:buFont typeface="Wingdings" panose="05000000000000000000" pitchFamily="2" charset="2"/>
              <a:buChar char="§"/>
              <a:tabLst>
                <a:tab pos="341313" algn="l"/>
              </a:tabLst>
            </a:pPr>
            <a:r>
              <a:rPr lang="en-US" altLang="en-US" sz="2000">
                <a:latin typeface="+mn-lt"/>
                <a:cs typeface="Arial" panose="020B0604020202020204" pitchFamily="34" charset="0"/>
              </a:rPr>
              <a:t>Pictures, Graphics and Sound are </a:t>
            </a:r>
            <a:r>
              <a:rPr lang="en-US" altLang="en-US" sz="2000">
                <a:latin typeface="+mn-lt"/>
                <a:ea typeface="MS PGothic" panose="020B0600070205080204" pitchFamily="34" charset="-128"/>
              </a:rPr>
              <a:t>“</a:t>
            </a:r>
            <a:r>
              <a:rPr lang="en-US" altLang="en-US" sz="2000">
                <a:latin typeface="+mn-lt"/>
                <a:cs typeface="Arial" panose="020B0604020202020204" pitchFamily="34" charset="0"/>
              </a:rPr>
              <a:t>burned in</a:t>
            </a:r>
            <a:r>
              <a:rPr lang="en-US" altLang="en-US" sz="2000">
                <a:latin typeface="+mn-lt"/>
                <a:ea typeface="MS PGothic" panose="020B0600070205080204" pitchFamily="34" charset="-128"/>
              </a:rPr>
              <a:t>”</a:t>
            </a:r>
          </a:p>
          <a:p>
            <a:pPr marL="512763" indent="-342900" defTabSz="1219170" fontAlgn="base">
              <a:spcBef>
                <a:spcPts val="784"/>
              </a:spcBef>
              <a:spcAft>
                <a:spcPct val="0"/>
              </a:spcAft>
              <a:buFont typeface="Wingdings" panose="05000000000000000000" pitchFamily="2" charset="2"/>
              <a:buChar char="§"/>
              <a:tabLst>
                <a:tab pos="341313" algn="l"/>
              </a:tabLst>
            </a:pPr>
            <a:r>
              <a:rPr lang="en-US" altLang="en-US" sz="2000">
                <a:latin typeface="+mn-lt"/>
                <a:cs typeface="Arial" panose="020B0604020202020204" pitchFamily="34" charset="0"/>
              </a:rPr>
              <a:t>Same experience for entire audience</a:t>
            </a:r>
          </a:p>
        </p:txBody>
      </p:sp>
      <p:grpSp>
        <p:nvGrpSpPr>
          <p:cNvPr id="13" name="Group 12" descr="photo of an elephant and a videographer">
            <a:extLst>
              <a:ext uri="{FF2B5EF4-FFF2-40B4-BE49-F238E27FC236}">
                <a16:creationId xmlns:a16="http://schemas.microsoft.com/office/drawing/2014/main" id="{45E0FBAD-3E5E-D701-CFF8-603656F47658}"/>
              </a:ext>
            </a:extLst>
          </p:cNvPr>
          <p:cNvGrpSpPr/>
          <p:nvPr/>
        </p:nvGrpSpPr>
        <p:grpSpPr>
          <a:xfrm>
            <a:off x="803031" y="3548483"/>
            <a:ext cx="3946115" cy="2242030"/>
            <a:chOff x="6778024" y="496925"/>
            <a:chExt cx="5231257" cy="2932075"/>
          </a:xfrm>
        </p:grpSpPr>
        <p:pic>
          <p:nvPicPr>
            <p:cNvPr id="14" name="Picture 13">
              <a:extLst>
                <a:ext uri="{FF2B5EF4-FFF2-40B4-BE49-F238E27FC236}">
                  <a16:creationId xmlns:a16="http://schemas.microsoft.com/office/drawing/2014/main" id="{055763C1-1305-FD20-1FF5-01D5708125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8024" y="496925"/>
              <a:ext cx="5231257" cy="2932075"/>
            </a:xfrm>
            <a:prstGeom prst="rect">
              <a:avLst/>
            </a:prstGeom>
          </p:spPr>
        </p:pic>
        <p:sp>
          <p:nvSpPr>
            <p:cNvPr id="15" name="Rectangle 14">
              <a:extLst>
                <a:ext uri="{FF2B5EF4-FFF2-40B4-BE49-F238E27FC236}">
                  <a16:creationId xmlns:a16="http://schemas.microsoft.com/office/drawing/2014/main" id="{B724EC80-F2BF-CE3C-EF5F-E3AD2B85F7BB}"/>
                </a:ext>
              </a:extLst>
            </p:cNvPr>
            <p:cNvSpPr/>
            <p:nvPr/>
          </p:nvSpPr>
          <p:spPr>
            <a:xfrm>
              <a:off x="6983963" y="3028948"/>
              <a:ext cx="1308683" cy="318257"/>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Add to watchlist</a:t>
              </a:r>
            </a:p>
          </p:txBody>
        </p:sp>
        <p:sp>
          <p:nvSpPr>
            <p:cNvPr id="16" name="Rectangle 15">
              <a:extLst>
                <a:ext uri="{FF2B5EF4-FFF2-40B4-BE49-F238E27FC236}">
                  <a16:creationId xmlns:a16="http://schemas.microsoft.com/office/drawing/2014/main" id="{C2429A86-3AD0-B26F-26D0-9E378AAD9477}"/>
                </a:ext>
              </a:extLst>
            </p:cNvPr>
            <p:cNvSpPr/>
            <p:nvPr/>
          </p:nvSpPr>
          <p:spPr>
            <a:xfrm>
              <a:off x="8739310" y="3028947"/>
              <a:ext cx="1308683" cy="318257"/>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Closed Captions</a:t>
              </a:r>
            </a:p>
          </p:txBody>
        </p:sp>
        <p:sp>
          <p:nvSpPr>
            <p:cNvPr id="17" name="Rectangle 16">
              <a:extLst>
                <a:ext uri="{FF2B5EF4-FFF2-40B4-BE49-F238E27FC236}">
                  <a16:creationId xmlns:a16="http://schemas.microsoft.com/office/drawing/2014/main" id="{8987B4A7-7DE1-336C-2AA9-B330E1952B4E}"/>
                </a:ext>
              </a:extLst>
            </p:cNvPr>
            <p:cNvSpPr/>
            <p:nvPr/>
          </p:nvSpPr>
          <p:spPr>
            <a:xfrm>
              <a:off x="10494657" y="3028946"/>
              <a:ext cx="1308683" cy="318257"/>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Audio Language</a:t>
              </a:r>
            </a:p>
          </p:txBody>
        </p:sp>
        <p:sp>
          <p:nvSpPr>
            <p:cNvPr id="18" name="Rectangle 17">
              <a:extLst>
                <a:ext uri="{FF2B5EF4-FFF2-40B4-BE49-F238E27FC236}">
                  <a16:creationId xmlns:a16="http://schemas.microsoft.com/office/drawing/2014/main" id="{F14A5B86-C7C6-7C46-9543-7592784548A7}"/>
                </a:ext>
              </a:extLst>
            </p:cNvPr>
            <p:cNvSpPr/>
            <p:nvPr/>
          </p:nvSpPr>
          <p:spPr>
            <a:xfrm>
              <a:off x="11020134" y="504150"/>
              <a:ext cx="989147" cy="1504382"/>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a:t>Share</a:t>
              </a:r>
            </a:p>
            <a:p>
              <a:r>
                <a:rPr lang="en-US" sz="900" b="1"/>
                <a:t>Feedback</a:t>
              </a:r>
            </a:p>
            <a:p>
              <a:r>
                <a:rPr lang="en-US" sz="900" b="1"/>
                <a:t>Get Help</a:t>
              </a:r>
            </a:p>
            <a:p>
              <a:r>
                <a:rPr lang="en-US" sz="900" b="1"/>
                <a:t>Director</a:t>
              </a:r>
            </a:p>
            <a:p>
              <a:r>
                <a:rPr lang="en-US" sz="900" b="1"/>
                <a:t>Location</a:t>
              </a:r>
              <a:endParaRPr lang="en-US" sz="1100" b="1"/>
            </a:p>
            <a:p>
              <a:r>
                <a:rPr lang="en-US" sz="900" b="1"/>
                <a:t>Genre</a:t>
              </a:r>
            </a:p>
          </p:txBody>
        </p:sp>
      </p:grpSp>
      <p:cxnSp>
        <p:nvCxnSpPr>
          <p:cNvPr id="25" name="Straight Arrow Connector 24" descr="arrow pointing to a text box on the right">
            <a:extLst>
              <a:ext uri="{FF2B5EF4-FFF2-40B4-BE49-F238E27FC236}">
                <a16:creationId xmlns:a16="http://schemas.microsoft.com/office/drawing/2014/main" id="{00E55835-A1C6-BEBE-696D-016AFE0773B1}"/>
              </a:ext>
            </a:extLst>
          </p:cNvPr>
          <p:cNvCxnSpPr/>
          <p:nvPr/>
        </p:nvCxnSpPr>
        <p:spPr>
          <a:xfrm>
            <a:off x="4922382" y="4422742"/>
            <a:ext cx="98667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8E303CB-9A09-D551-FCB1-EFCB7F34A9C0}"/>
              </a:ext>
            </a:extLst>
          </p:cNvPr>
          <p:cNvSpPr txBox="1"/>
          <p:nvPr/>
        </p:nvSpPr>
        <p:spPr>
          <a:xfrm>
            <a:off x="4807690" y="4064122"/>
            <a:ext cx="1156354" cy="369332"/>
          </a:xfrm>
          <a:prstGeom prst="rect">
            <a:avLst/>
          </a:prstGeom>
          <a:noFill/>
        </p:spPr>
        <p:txBody>
          <a:bodyPr wrap="square" rtlCol="0">
            <a:spAutoFit/>
          </a:bodyPr>
          <a:lstStyle/>
          <a:p>
            <a:pPr algn="ctr"/>
            <a:r>
              <a:rPr lang="en-US" b="1">
                <a:cs typeface="Calibri" panose="020F0502020204030204" pitchFamily="34" charset="0"/>
              </a:rPr>
              <a:t>ATSC 3.0</a:t>
            </a:r>
          </a:p>
        </p:txBody>
      </p:sp>
      <p:sp>
        <p:nvSpPr>
          <p:cNvPr id="22" name="Rectangle 21">
            <a:extLst>
              <a:ext uri="{FF2B5EF4-FFF2-40B4-BE49-F238E27FC236}">
                <a16:creationId xmlns:a16="http://schemas.microsoft.com/office/drawing/2014/main" id="{60565FF9-8B80-454D-979B-6461AB9C04D7}"/>
              </a:ext>
            </a:extLst>
          </p:cNvPr>
          <p:cNvSpPr/>
          <p:nvPr/>
        </p:nvSpPr>
        <p:spPr>
          <a:xfrm>
            <a:off x="5964044" y="3127361"/>
            <a:ext cx="5656456" cy="3046429"/>
          </a:xfrm>
          <a:prstGeom prst="rect">
            <a:avLst/>
          </a:prstGeom>
          <a:solidFill>
            <a:schemeClr val="accent4"/>
          </a:solidFill>
          <a:ln w="19050" cap="flat" cmpd="sng" algn="ctr">
            <a:noFill/>
            <a:prstDash val="lgDash"/>
            <a:miter lim="800000"/>
          </a:ln>
          <a:effectLst/>
        </p:spPr>
        <p:txBody>
          <a:bodyPr rtlCol="0" anchor="ctr"/>
          <a:lstStyle/>
          <a:p>
            <a:pPr marL="342900" indent="-347472">
              <a:lnSpc>
                <a:spcPts val="2400"/>
              </a:lnSpc>
              <a:spcBef>
                <a:spcPts val="1000"/>
              </a:spcBef>
              <a:buClr>
                <a:schemeClr val="bg1"/>
              </a:buClr>
              <a:buFont typeface="Wingdings" charset="2"/>
              <a:buChar char="§"/>
              <a:defRPr/>
            </a:pPr>
            <a:r>
              <a:rPr kumimoji="0" lang="en-US" sz="2000" b="0" i="0" u="none" strike="noStrike" kern="1200" cap="none" spc="0" normalizeH="0" baseline="0" noProof="0">
                <a:ln>
                  <a:noFill/>
                </a:ln>
                <a:solidFill>
                  <a:schemeClr val="bg1"/>
                </a:solidFill>
                <a:effectLst/>
                <a:uLnTx/>
                <a:uFillTx/>
                <a:latin typeface="Franklin Gothic Book" panose="020B0503020102020204"/>
                <a:ea typeface="+mn-ea"/>
                <a:cs typeface="+mn-cs"/>
              </a:rPr>
              <a:t>Broadcast Applications are fundamental to the entire NextGen TV experience</a:t>
            </a:r>
          </a:p>
          <a:p>
            <a:pPr marL="342900" marR="0" lvl="0" indent="-347472" algn="l" defTabSz="457200" rtl="0" eaLnBrk="1" fontAlgn="auto" latinLnBrk="0" hangingPunct="1">
              <a:lnSpc>
                <a:spcPts val="2400"/>
              </a:lnSpc>
              <a:spcBef>
                <a:spcPts val="1000"/>
              </a:spcBef>
              <a:spcAft>
                <a:spcPts val="0"/>
              </a:spcAft>
              <a:buClr>
                <a:schemeClr val="bg1"/>
              </a:buClr>
              <a:buSzTx/>
              <a:buFont typeface="Wingdings" charset="2"/>
              <a:buChar char="§"/>
              <a:tabLst/>
              <a:defRPr/>
            </a:pPr>
            <a:r>
              <a:rPr kumimoji="0" lang="en-US" sz="2000" b="0" i="0" u="none" strike="noStrike" kern="1200" cap="none" spc="0" normalizeH="0" baseline="0" noProof="0">
                <a:ln>
                  <a:noFill/>
                </a:ln>
                <a:solidFill>
                  <a:schemeClr val="bg1"/>
                </a:solidFill>
                <a:effectLst/>
                <a:uLnTx/>
                <a:uFillTx/>
                <a:latin typeface="Franklin Gothic Book" panose="020B0503020102020204"/>
                <a:ea typeface="+mn-ea"/>
                <a:cs typeface="+mn-cs"/>
              </a:rPr>
              <a:t>Viewers can interact with TV</a:t>
            </a:r>
          </a:p>
          <a:p>
            <a:pPr marL="342900" marR="0" lvl="0" indent="-347472" algn="l" defTabSz="457200" rtl="0" eaLnBrk="1" fontAlgn="auto" latinLnBrk="0" hangingPunct="1">
              <a:lnSpc>
                <a:spcPts val="2400"/>
              </a:lnSpc>
              <a:spcBef>
                <a:spcPts val="1000"/>
              </a:spcBef>
              <a:spcAft>
                <a:spcPts val="0"/>
              </a:spcAft>
              <a:buClr>
                <a:schemeClr val="bg1"/>
              </a:buClr>
              <a:buSzTx/>
              <a:buFont typeface="Wingdings" charset="2"/>
              <a:buChar char="§"/>
              <a:tabLst/>
              <a:defRPr/>
            </a:pPr>
            <a:r>
              <a:rPr kumimoji="0" lang="en-US" sz="2000" b="0" i="0" u="none" strike="noStrike" kern="1200" cap="none" spc="0" normalizeH="0" baseline="0" noProof="0">
                <a:ln>
                  <a:noFill/>
                </a:ln>
                <a:solidFill>
                  <a:schemeClr val="bg1"/>
                </a:solidFill>
                <a:effectLst/>
                <a:uLnTx/>
                <a:uFillTx/>
                <a:latin typeface="Franklin Gothic Book" panose="020B0503020102020204"/>
                <a:ea typeface="+mn-ea"/>
                <a:cs typeface="+mn-cs"/>
              </a:rPr>
              <a:t>Like a web page, the branding, layout and menu list is completely customizable by the broadcaster</a:t>
            </a:r>
          </a:p>
          <a:p>
            <a:pPr marL="342900" marR="0" lvl="0" indent="-347472" algn="l" defTabSz="457200" rtl="0" eaLnBrk="1" fontAlgn="auto" latinLnBrk="0" hangingPunct="1">
              <a:lnSpc>
                <a:spcPts val="2400"/>
              </a:lnSpc>
              <a:spcBef>
                <a:spcPts val="1000"/>
              </a:spcBef>
              <a:spcAft>
                <a:spcPts val="0"/>
              </a:spcAft>
              <a:buClr>
                <a:schemeClr val="bg1"/>
              </a:buClr>
              <a:buSzTx/>
              <a:buFont typeface="Wingdings" charset="2"/>
              <a:buChar char="§"/>
              <a:tabLst/>
              <a:defRPr/>
            </a:pPr>
            <a:r>
              <a:rPr kumimoji="0" lang="en-US" sz="2000" b="0" i="0" u="none" strike="noStrike" kern="1200" cap="none" spc="0" normalizeH="0" baseline="0" noProof="0">
                <a:ln>
                  <a:noFill/>
                </a:ln>
                <a:solidFill>
                  <a:schemeClr val="bg1"/>
                </a:solidFill>
                <a:effectLst/>
                <a:uLnTx/>
                <a:uFillTx/>
                <a:latin typeface="Franklin Gothic Book" panose="020B0503020102020204"/>
                <a:ea typeface="+mn-ea"/>
                <a:cs typeface="+mn-cs"/>
              </a:rPr>
              <a:t>Collect analytics about viewer habits</a:t>
            </a:r>
          </a:p>
        </p:txBody>
      </p:sp>
      <p:sp>
        <p:nvSpPr>
          <p:cNvPr id="2" name="Footer Placeholder 10">
            <a:extLst>
              <a:ext uri="{FF2B5EF4-FFF2-40B4-BE49-F238E27FC236}">
                <a16:creationId xmlns:a16="http://schemas.microsoft.com/office/drawing/2014/main" id="{D5BFCED5-F586-0CFA-6C3C-2174CCC2923B}"/>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7">
            <a:extLst>
              <a:ext uri="{FF2B5EF4-FFF2-40B4-BE49-F238E27FC236}">
                <a16:creationId xmlns:a16="http://schemas.microsoft.com/office/drawing/2014/main" id="{51188737-EA07-47B6-AFD3-A8750B75C386}"/>
              </a:ext>
            </a:extLst>
          </p:cNvPr>
          <p:cNvSpPr>
            <a:spLocks noGrp="1"/>
          </p:cNvSpPr>
          <p:nvPr>
            <p:ph type="sldNum" sz="quarter" idx="13"/>
          </p:nvPr>
        </p:nvSpPr>
        <p:spPr/>
        <p:txBody>
          <a:bodyPr/>
          <a:lstStyle/>
          <a:p>
            <a:fld id="{8FCC257D-A786-9244-9E17-CE618C8B9275}" type="slidenum">
              <a:rPr lang="en-US" smtClean="0"/>
              <a:pPr/>
              <a:t>40</a:t>
            </a:fld>
            <a:endParaRPr lang="en-US"/>
          </a:p>
        </p:txBody>
      </p:sp>
    </p:spTree>
    <p:extLst>
      <p:ext uri="{BB962C8B-B14F-4D97-AF65-F5344CB8AC3E}">
        <p14:creationId xmlns:p14="http://schemas.microsoft.com/office/powerpoint/2010/main" val="2982135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674054-3EC8-C08B-6C91-E65255C482CC}"/>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3CDD74D0-E9F3-5DD7-439A-19198B31F17C}"/>
              </a:ext>
            </a:extLst>
          </p:cNvPr>
          <p:cNvSpPr>
            <a:spLocks noGrp="1"/>
          </p:cNvSpPr>
          <p:nvPr>
            <p:ph type="title"/>
          </p:nvPr>
        </p:nvSpPr>
        <p:spPr/>
        <p:txBody>
          <a:bodyPr/>
          <a:lstStyle/>
          <a:p>
            <a:r>
              <a:rPr lang="en-US"/>
              <a:t>AM/FM Radio Distribution over NEXTGEN TV </a:t>
            </a:r>
          </a:p>
        </p:txBody>
      </p:sp>
      <p:pic>
        <p:nvPicPr>
          <p:cNvPr id="5" name="Picture 4" descr="computer screen with text that says Radio as a TV Service, Listen to AM and FM radio over NEXTGEN TV. Add metadata on-screen. Radio is small bandwidth. Source from Airwavz.tv">
            <a:extLst>
              <a:ext uri="{FF2B5EF4-FFF2-40B4-BE49-F238E27FC236}">
                <a16:creationId xmlns:a16="http://schemas.microsoft.com/office/drawing/2014/main" id="{C0F98603-6C9E-FB96-E4AD-3931E5D3DF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2077" y="1381800"/>
            <a:ext cx="8407845" cy="4534858"/>
          </a:xfrm>
          <a:prstGeom prst="rect">
            <a:avLst/>
          </a:prstGeom>
          <a:ln>
            <a:noFill/>
          </a:ln>
          <a:effectLst>
            <a:outerShdw blurRad="292100" dist="139700" dir="2700000" algn="tl" rotWithShape="0">
              <a:srgbClr val="333333">
                <a:alpha val="65000"/>
              </a:srgbClr>
            </a:outerShdw>
          </a:effectLst>
        </p:spPr>
      </p:pic>
      <p:pic>
        <p:nvPicPr>
          <p:cNvPr id="8" name="Picture 7" descr="picture of music notes">
            <a:extLst>
              <a:ext uri="{FF2B5EF4-FFF2-40B4-BE49-F238E27FC236}">
                <a16:creationId xmlns:a16="http://schemas.microsoft.com/office/drawing/2014/main" id="{5F3E0B6F-FD71-7BF8-3484-E24C29678629}"/>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776475" y="2593506"/>
            <a:ext cx="3847845" cy="2229180"/>
          </a:xfrm>
          <a:prstGeom prst="rect">
            <a:avLst/>
          </a:prstGeom>
        </p:spPr>
      </p:pic>
      <p:sp>
        <p:nvSpPr>
          <p:cNvPr id="9" name="TextBox 8">
            <a:extLst>
              <a:ext uri="{FF2B5EF4-FFF2-40B4-BE49-F238E27FC236}">
                <a16:creationId xmlns:a16="http://schemas.microsoft.com/office/drawing/2014/main" id="{C0B73C04-7EAB-004A-C3D6-536949A175FA}"/>
              </a:ext>
            </a:extLst>
          </p:cNvPr>
          <p:cNvSpPr txBox="1"/>
          <p:nvPr/>
        </p:nvSpPr>
        <p:spPr>
          <a:xfrm>
            <a:off x="4970971" y="3924522"/>
            <a:ext cx="2024109" cy="830997"/>
          </a:xfrm>
          <a:prstGeom prst="rect">
            <a:avLst/>
          </a:prstGeom>
          <a:noFill/>
          <a:ln>
            <a:solidFill>
              <a:srgbClr val="005188"/>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2B2D"/>
                </a:solidFill>
                <a:effectLst/>
                <a:uLnTx/>
                <a:uFillTx/>
                <a:latin typeface="Lato Heavy"/>
              </a:rPr>
              <a:t>Listen to AM &amp; FM radio over NEXTGEN TV </a:t>
            </a:r>
            <a:endParaRPr kumimoji="0" lang="en-US" sz="1600" b="0" i="0" u="none" strike="noStrike" kern="1200" cap="none" spc="0" normalizeH="0" baseline="0" noProof="0">
              <a:ln>
                <a:noFill/>
              </a:ln>
              <a:solidFill>
                <a:srgbClr val="2B2B2D"/>
              </a:solidFill>
              <a:effectLst/>
              <a:uLnTx/>
              <a:uFillTx/>
              <a:latin typeface="Lato Heavy"/>
            </a:endParaRPr>
          </a:p>
        </p:txBody>
      </p:sp>
      <p:sp>
        <p:nvSpPr>
          <p:cNvPr id="6" name="TextBox 5">
            <a:extLst>
              <a:ext uri="{FF2B5EF4-FFF2-40B4-BE49-F238E27FC236}">
                <a16:creationId xmlns:a16="http://schemas.microsoft.com/office/drawing/2014/main" id="{15657268-EB70-91BC-F91E-AF1AF8FAEAD9}"/>
              </a:ext>
            </a:extLst>
          </p:cNvPr>
          <p:cNvSpPr txBox="1"/>
          <p:nvPr/>
        </p:nvSpPr>
        <p:spPr>
          <a:xfrm>
            <a:off x="3992991" y="4915368"/>
            <a:ext cx="342030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Lato Heavy"/>
              </a:rPr>
              <a:t>Radio bandwidth is minimal, and that’s good</a:t>
            </a:r>
          </a:p>
        </p:txBody>
      </p:sp>
      <p:sp>
        <p:nvSpPr>
          <p:cNvPr id="7" name="Arrow: Down 6" descr="arrow pointing to the radio bandwidth">
            <a:extLst>
              <a:ext uri="{FF2B5EF4-FFF2-40B4-BE49-F238E27FC236}">
                <a16:creationId xmlns:a16="http://schemas.microsoft.com/office/drawing/2014/main" id="{66D59379-4DEF-9AED-E9C7-517AF2E284B4}"/>
              </a:ext>
            </a:extLst>
          </p:cNvPr>
          <p:cNvSpPr/>
          <p:nvPr/>
        </p:nvSpPr>
        <p:spPr>
          <a:xfrm>
            <a:off x="3834179" y="5053082"/>
            <a:ext cx="317624" cy="570172"/>
          </a:xfrm>
          <a:prstGeom prst="downArrow">
            <a:avLst/>
          </a:prstGeom>
          <a:solidFill>
            <a:srgbClr val="005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Lato Light"/>
              <a:ea typeface="+mn-ea"/>
              <a:cs typeface="+mn-cs"/>
            </a:endParaRPr>
          </a:p>
        </p:txBody>
      </p:sp>
      <p:sp>
        <p:nvSpPr>
          <p:cNvPr id="10" name="TextBox 9">
            <a:extLst>
              <a:ext uri="{FF2B5EF4-FFF2-40B4-BE49-F238E27FC236}">
                <a16:creationId xmlns:a16="http://schemas.microsoft.com/office/drawing/2014/main" id="{29D13AF2-72AB-A673-B44F-78066387D0E7}"/>
              </a:ext>
            </a:extLst>
          </p:cNvPr>
          <p:cNvSpPr txBox="1"/>
          <p:nvPr/>
        </p:nvSpPr>
        <p:spPr>
          <a:xfrm>
            <a:off x="6508308" y="1296309"/>
            <a:ext cx="230517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Lato Heavy"/>
              </a:rPr>
              <a:t>Radio as a TV “Service”</a:t>
            </a:r>
          </a:p>
        </p:txBody>
      </p:sp>
      <p:sp>
        <p:nvSpPr>
          <p:cNvPr id="11" name="Arrow: Down 10" descr="arrow down">
            <a:extLst>
              <a:ext uri="{FF2B5EF4-FFF2-40B4-BE49-F238E27FC236}">
                <a16:creationId xmlns:a16="http://schemas.microsoft.com/office/drawing/2014/main" id="{721A9920-C07B-25AF-9D0F-EDB1F74BF60B}"/>
              </a:ext>
            </a:extLst>
          </p:cNvPr>
          <p:cNvSpPr/>
          <p:nvPr/>
        </p:nvSpPr>
        <p:spPr>
          <a:xfrm>
            <a:off x="8229599" y="1766933"/>
            <a:ext cx="71121" cy="18378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3" name="Arrow: Down 12" descr="arrow pointing left">
            <a:extLst>
              <a:ext uri="{FF2B5EF4-FFF2-40B4-BE49-F238E27FC236}">
                <a16:creationId xmlns:a16="http://schemas.microsoft.com/office/drawing/2014/main" id="{D9AE2B1F-8989-7329-6499-A99483E00F30}"/>
              </a:ext>
            </a:extLst>
          </p:cNvPr>
          <p:cNvSpPr/>
          <p:nvPr/>
        </p:nvSpPr>
        <p:spPr>
          <a:xfrm rot="5400000">
            <a:off x="7821773" y="5025452"/>
            <a:ext cx="108809" cy="430567"/>
          </a:xfrm>
          <a:prstGeom prst="downArrow">
            <a:avLst/>
          </a:prstGeom>
          <a:solidFill>
            <a:srgbClr val="005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2" name="TextBox 11">
            <a:extLst>
              <a:ext uri="{FF2B5EF4-FFF2-40B4-BE49-F238E27FC236}">
                <a16:creationId xmlns:a16="http://schemas.microsoft.com/office/drawing/2014/main" id="{F894DFC9-56D5-BC8D-7251-B80089B73AC1}"/>
              </a:ext>
            </a:extLst>
          </p:cNvPr>
          <p:cNvSpPr txBox="1"/>
          <p:nvPr/>
        </p:nvSpPr>
        <p:spPr>
          <a:xfrm>
            <a:off x="8199010" y="5547544"/>
            <a:ext cx="22597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2B2D"/>
                </a:solidFill>
                <a:effectLst/>
                <a:uLnTx/>
                <a:uFillTx/>
                <a:ea typeface="Lato Light"/>
                <a:cs typeface="Lato Light"/>
              </a:rPr>
              <a:t>Source: Airwavz.tv</a:t>
            </a:r>
            <a:endParaRPr kumimoji="0" lang="en-US" sz="2000" b="0" i="0" u="none" strike="noStrike" kern="1200" cap="none" spc="0" normalizeH="0" baseline="0" noProof="0">
              <a:ln>
                <a:noFill/>
              </a:ln>
              <a:solidFill>
                <a:srgbClr val="2B2B2D"/>
              </a:solidFill>
              <a:effectLst/>
              <a:uLnTx/>
              <a:uFillTx/>
              <a:ea typeface="+mn-ea"/>
              <a:cs typeface="+mn-cs"/>
            </a:endParaRPr>
          </a:p>
        </p:txBody>
      </p:sp>
      <p:sp>
        <p:nvSpPr>
          <p:cNvPr id="4" name="Slide Number Placeholder 3">
            <a:extLst>
              <a:ext uri="{FF2B5EF4-FFF2-40B4-BE49-F238E27FC236}">
                <a16:creationId xmlns:a16="http://schemas.microsoft.com/office/drawing/2014/main" id="{19E7AE05-1918-3AEE-5386-1E3E23075E06}"/>
              </a:ext>
            </a:extLst>
          </p:cNvPr>
          <p:cNvSpPr>
            <a:spLocks noGrp="1"/>
          </p:cNvSpPr>
          <p:nvPr>
            <p:ph type="sldNum" sz="quarter" idx="12"/>
          </p:nvPr>
        </p:nvSpPr>
        <p:spPr/>
        <p:txBody>
          <a:bodyPr/>
          <a:lstStyle/>
          <a:p>
            <a:fld id="{8FCC257D-A786-9244-9E17-CE618C8B9275}" type="slidenum">
              <a:rPr lang="en-US" smtClean="0"/>
              <a:pPr/>
              <a:t>41</a:t>
            </a:fld>
            <a:endParaRPr lang="en-US"/>
          </a:p>
        </p:txBody>
      </p:sp>
    </p:spTree>
    <p:extLst>
      <p:ext uri="{BB962C8B-B14F-4D97-AF65-F5344CB8AC3E}">
        <p14:creationId xmlns:p14="http://schemas.microsoft.com/office/powerpoint/2010/main" val="2772273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FF6E1C-E37C-3F91-80DD-A6F6D14CA289}"/>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805BB74C-237D-1B4E-1AA5-698E0D1E34F7}"/>
              </a:ext>
            </a:extLst>
          </p:cNvPr>
          <p:cNvSpPr>
            <a:spLocks noGrp="1"/>
          </p:cNvSpPr>
          <p:nvPr>
            <p:ph type="title"/>
          </p:nvPr>
        </p:nvSpPr>
        <p:spPr/>
        <p:txBody>
          <a:bodyPr/>
          <a:lstStyle/>
          <a:p>
            <a:r>
              <a:rPr lang="en-US"/>
              <a:t>Highlighting Successful Uses of ATSC 3.0</a:t>
            </a:r>
          </a:p>
        </p:txBody>
      </p:sp>
      <p:sp>
        <p:nvSpPr>
          <p:cNvPr id="5" name="Rounded Rectangle 21" descr="Photo of birds eye view of the ocean with the text &quot;Caught in the Ropes&quot;">
            <a:extLst>
              <a:ext uri="{FF2B5EF4-FFF2-40B4-BE49-F238E27FC236}">
                <a16:creationId xmlns:a16="http://schemas.microsoft.com/office/drawing/2014/main" id="{26E0EE80-E892-FCCC-CE7A-2686F16B7A99}"/>
              </a:ext>
            </a:extLst>
          </p:cNvPr>
          <p:cNvSpPr/>
          <p:nvPr/>
        </p:nvSpPr>
        <p:spPr>
          <a:xfrm>
            <a:off x="773157" y="1391764"/>
            <a:ext cx="3200256" cy="2247241"/>
          </a:xfrm>
          <a:prstGeom prst="roundRect">
            <a:avLst>
              <a:gd name="adj" fmla="val 4979"/>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2F65C9F2-A0A3-DDFA-4414-7A39BD838A56}"/>
              </a:ext>
            </a:extLst>
          </p:cNvPr>
          <p:cNvSpPr/>
          <p:nvPr/>
        </p:nvSpPr>
        <p:spPr>
          <a:xfrm>
            <a:off x="738189" y="3627889"/>
            <a:ext cx="3531097" cy="2246769"/>
          </a:xfrm>
          <a:prstGeom prst="rect">
            <a:avLst/>
          </a:prstGeom>
          <a:noFill/>
          <a:ln w="19050">
            <a:noFill/>
            <a:prstDash val="soli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i="0" u="none" strike="noStrike" kern="1200" cap="none" spc="0" normalizeH="0" baseline="0" noProof="0">
                <a:ln>
                  <a:noFill/>
                </a:ln>
                <a:effectLst/>
                <a:uLnTx/>
                <a:uFillTx/>
              </a:rPr>
              <a:t>E.W. Scripps promotes “Caught in the Ropes” during live NEXTGEN TV viewing with an interactive ad. Viewers click on the overlay and can watch the episode immediately using streaming (OTT) delivery.</a:t>
            </a:r>
          </a:p>
        </p:txBody>
      </p:sp>
      <p:sp>
        <p:nvSpPr>
          <p:cNvPr id="6" name="Rounded Rectangle 21" descr="photo of a news broadcast with additional information about the content on the left side of the screen">
            <a:extLst>
              <a:ext uri="{FF2B5EF4-FFF2-40B4-BE49-F238E27FC236}">
                <a16:creationId xmlns:a16="http://schemas.microsoft.com/office/drawing/2014/main" id="{8766FB1F-CC2E-DC22-EA33-CB275D7F5529}"/>
              </a:ext>
            </a:extLst>
          </p:cNvPr>
          <p:cNvSpPr/>
          <p:nvPr/>
        </p:nvSpPr>
        <p:spPr>
          <a:xfrm>
            <a:off x="4451413" y="1391763"/>
            <a:ext cx="3289174" cy="2247241"/>
          </a:xfrm>
          <a:prstGeom prst="roundRect">
            <a:avLst>
              <a:gd name="adj" fmla="val 4979"/>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CB6F7F7A-F6F2-AB62-7BA5-005D378B407B}"/>
              </a:ext>
            </a:extLst>
          </p:cNvPr>
          <p:cNvSpPr/>
          <p:nvPr/>
        </p:nvSpPr>
        <p:spPr>
          <a:xfrm>
            <a:off x="4441532" y="3655784"/>
            <a:ext cx="3308936" cy="1477328"/>
          </a:xfrm>
          <a:prstGeom prst="rect">
            <a:avLst/>
          </a:prstGeom>
          <a:noFill/>
          <a:ln w="19050">
            <a:noFill/>
            <a:prstDash val="soli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i="0" u="none" strike="noStrike" kern="1200" cap="none" spc="0" normalizeH="0" baseline="0" noProof="0" dirty="0">
                <a:ln>
                  <a:noFill/>
                </a:ln>
                <a:effectLst/>
                <a:uLnTx/>
                <a:uFillTx/>
              </a:rPr>
              <a:t>Hearst is using an interactive app on Sacramento KCRA to display advertising, animations and promotions that are integrated into the left sidebar.</a:t>
            </a:r>
          </a:p>
        </p:txBody>
      </p:sp>
      <p:sp>
        <p:nvSpPr>
          <p:cNvPr id="7" name="Rounded Rectangle 21" descr="photo of people dancing with additional information on the left of the screen">
            <a:extLst>
              <a:ext uri="{FF2B5EF4-FFF2-40B4-BE49-F238E27FC236}">
                <a16:creationId xmlns:a16="http://schemas.microsoft.com/office/drawing/2014/main" id="{620F0CC9-9724-7422-C4A1-3CBB0B558FC4}"/>
              </a:ext>
            </a:extLst>
          </p:cNvPr>
          <p:cNvSpPr/>
          <p:nvPr/>
        </p:nvSpPr>
        <p:spPr>
          <a:xfrm>
            <a:off x="8265429" y="1391764"/>
            <a:ext cx="3188382" cy="2236126"/>
          </a:xfrm>
          <a:prstGeom prst="roundRect">
            <a:avLst>
              <a:gd name="adj" fmla="val 4979"/>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CF4F05DA-3053-4018-6B20-8126695529F4}"/>
              </a:ext>
            </a:extLst>
          </p:cNvPr>
          <p:cNvSpPr/>
          <p:nvPr/>
        </p:nvSpPr>
        <p:spPr>
          <a:xfrm>
            <a:off x="8265429" y="3656692"/>
            <a:ext cx="3188382" cy="1754326"/>
          </a:xfrm>
          <a:prstGeom prst="rect">
            <a:avLst/>
          </a:prstGeom>
          <a:noFill/>
          <a:ln w="19050">
            <a:noFill/>
            <a:prstDash val="soli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i="0" u="none" strike="noStrike" kern="1200" cap="none" spc="0" normalizeH="0" baseline="0" noProof="0" dirty="0">
                <a:ln>
                  <a:noFill/>
                </a:ln>
                <a:effectLst/>
                <a:uLnTx/>
                <a:uFillTx/>
              </a:rPr>
              <a:t>WHUT in Washington, DC added videos of events with QR codes as part of there viewer engagement and fundraising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i="0" u="none" strike="noStrike" kern="1200" cap="none" spc="0" normalizeH="0" baseline="0" noProof="0" dirty="0">
              <a:ln>
                <a:noFill/>
              </a:ln>
              <a:effectLst/>
              <a:uLnTx/>
              <a:uFillTx/>
            </a:endParaRPr>
          </a:p>
        </p:txBody>
      </p:sp>
      <p:sp>
        <p:nvSpPr>
          <p:cNvPr id="4" name="Slide Number Placeholder 3">
            <a:extLst>
              <a:ext uri="{FF2B5EF4-FFF2-40B4-BE49-F238E27FC236}">
                <a16:creationId xmlns:a16="http://schemas.microsoft.com/office/drawing/2014/main" id="{E70F55E0-363D-9B6B-9E33-53BBCF94F52C}"/>
              </a:ext>
            </a:extLst>
          </p:cNvPr>
          <p:cNvSpPr>
            <a:spLocks noGrp="1"/>
          </p:cNvSpPr>
          <p:nvPr>
            <p:ph type="sldNum" sz="quarter" idx="12"/>
          </p:nvPr>
        </p:nvSpPr>
        <p:spPr/>
        <p:txBody>
          <a:bodyPr/>
          <a:lstStyle/>
          <a:p>
            <a:fld id="{8FCC257D-A786-9244-9E17-CE618C8B9275}" type="slidenum">
              <a:rPr lang="en-US" smtClean="0"/>
              <a:pPr/>
              <a:t>42</a:t>
            </a:fld>
            <a:endParaRPr lang="en-US"/>
          </a:p>
        </p:txBody>
      </p:sp>
    </p:spTree>
    <p:extLst>
      <p:ext uri="{BB962C8B-B14F-4D97-AF65-F5344CB8AC3E}">
        <p14:creationId xmlns:p14="http://schemas.microsoft.com/office/powerpoint/2010/main" val="4200640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27A078-B230-1099-BCBA-CB49E9F96C30}"/>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D9F674C6-5941-29EB-94F3-005775B57A43}"/>
              </a:ext>
            </a:extLst>
          </p:cNvPr>
          <p:cNvSpPr>
            <a:spLocks noGrp="1"/>
          </p:cNvSpPr>
          <p:nvPr>
            <p:ph type="title"/>
          </p:nvPr>
        </p:nvSpPr>
        <p:spPr/>
        <p:txBody>
          <a:bodyPr/>
          <a:lstStyle/>
          <a:p>
            <a:r>
              <a:rPr lang="en-US"/>
              <a:t>More Effective Viewer Engagement with NEXTGEN TV </a:t>
            </a:r>
          </a:p>
        </p:txBody>
      </p:sp>
      <p:sp>
        <p:nvSpPr>
          <p:cNvPr id="5" name="Rectangle 4" descr="photo of WHUT Howard University Television with additional information on the left side of the screen and blank space indicating space for additional content">
            <a:extLst>
              <a:ext uri="{FF2B5EF4-FFF2-40B4-BE49-F238E27FC236}">
                <a16:creationId xmlns:a16="http://schemas.microsoft.com/office/drawing/2014/main" id="{B9B12063-A42C-9BCC-8CDA-D1CD5ED22E44}"/>
              </a:ext>
            </a:extLst>
          </p:cNvPr>
          <p:cNvSpPr/>
          <p:nvPr/>
        </p:nvSpPr>
        <p:spPr>
          <a:xfrm>
            <a:off x="738189" y="1792015"/>
            <a:ext cx="5899678" cy="399415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ato Light"/>
              <a:ea typeface="+mn-ea"/>
              <a:cs typeface="+mn-cs"/>
            </a:endParaRPr>
          </a:p>
        </p:txBody>
      </p:sp>
      <p:pic>
        <p:nvPicPr>
          <p:cNvPr id="6" name="Picture 5" descr="WHUT Howard University Television Logo">
            <a:extLst>
              <a:ext uri="{FF2B5EF4-FFF2-40B4-BE49-F238E27FC236}">
                <a16:creationId xmlns:a16="http://schemas.microsoft.com/office/drawing/2014/main" id="{5DABC5CB-9EFE-5E87-42C2-E1B8C5F6FA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4038" y="2228577"/>
            <a:ext cx="2278623" cy="591152"/>
          </a:xfrm>
          <a:prstGeom prst="rect">
            <a:avLst/>
          </a:prstGeom>
        </p:spPr>
      </p:pic>
      <p:sp>
        <p:nvSpPr>
          <p:cNvPr id="7" name="TextBox 6">
            <a:extLst>
              <a:ext uri="{FF2B5EF4-FFF2-40B4-BE49-F238E27FC236}">
                <a16:creationId xmlns:a16="http://schemas.microsoft.com/office/drawing/2014/main" id="{E2FE311A-ACFB-48DF-9B6C-A6BC8854B312}"/>
              </a:ext>
            </a:extLst>
          </p:cNvPr>
          <p:cNvSpPr txBox="1"/>
          <p:nvPr/>
        </p:nvSpPr>
        <p:spPr>
          <a:xfrm>
            <a:off x="3814038" y="3699153"/>
            <a:ext cx="2347013" cy="107721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2B2B2D"/>
                </a:solidFill>
                <a:effectLst/>
                <a:uLnTx/>
                <a:uFillTx/>
                <a:ea typeface="+mn-ea"/>
                <a:cs typeface="+mn-cs"/>
              </a:rPr>
              <a:t>This white space can be used to show the current channel video or anything digital. </a:t>
            </a:r>
          </a:p>
        </p:txBody>
      </p:sp>
      <p:sp>
        <p:nvSpPr>
          <p:cNvPr id="9" name="Speech Bubble: Rectangle with Corners Rounded 8" descr="red speech bubble around photo of WHUT's website">
            <a:extLst>
              <a:ext uri="{FF2B5EF4-FFF2-40B4-BE49-F238E27FC236}">
                <a16:creationId xmlns:a16="http://schemas.microsoft.com/office/drawing/2014/main" id="{38385DC5-C520-CEC3-BB44-CFCA684B517D}"/>
              </a:ext>
            </a:extLst>
          </p:cNvPr>
          <p:cNvSpPr/>
          <p:nvPr/>
        </p:nvSpPr>
        <p:spPr>
          <a:xfrm rot="5400000">
            <a:off x="20112" y="2285922"/>
            <a:ext cx="4063662" cy="3075848"/>
          </a:xfrm>
          <a:prstGeom prst="wedgeRoundRectCallout">
            <a:avLst>
              <a:gd name="adj1" fmla="val 60281"/>
              <a:gd name="adj2" fmla="val -53507"/>
              <a:gd name="adj3" fmla="val 16667"/>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BF9DD1CA-1963-41A4-4914-067DBFFE63B1}"/>
              </a:ext>
            </a:extLst>
          </p:cNvPr>
          <p:cNvSpPr txBox="1"/>
          <p:nvPr/>
        </p:nvSpPr>
        <p:spPr>
          <a:xfrm>
            <a:off x="3688028" y="5901270"/>
            <a:ext cx="2779355" cy="646331"/>
          </a:xfrm>
          <a:prstGeom prst="rect">
            <a:avLst/>
          </a:prstGeom>
          <a:noFill/>
        </p:spPr>
        <p:txBody>
          <a:bodyPr wrap="square" rtlCol="0">
            <a:spAutoFit/>
          </a:bodyPr>
          <a:lstStyle/>
          <a:p>
            <a:r>
              <a:rPr lang="en-US"/>
              <a:t>Interactive Broadcaster Application Overlay</a:t>
            </a:r>
          </a:p>
        </p:txBody>
      </p:sp>
      <p:sp>
        <p:nvSpPr>
          <p:cNvPr id="12" name="Content Placeholder 11">
            <a:extLst>
              <a:ext uri="{FF2B5EF4-FFF2-40B4-BE49-F238E27FC236}">
                <a16:creationId xmlns:a16="http://schemas.microsoft.com/office/drawing/2014/main" id="{B981EEB2-2F23-C8F2-7F26-A73427AEDDC7}"/>
              </a:ext>
            </a:extLst>
          </p:cNvPr>
          <p:cNvSpPr>
            <a:spLocks noGrp="1"/>
          </p:cNvSpPr>
          <p:nvPr>
            <p:ph sz="half" idx="1"/>
          </p:nvPr>
        </p:nvSpPr>
        <p:spPr>
          <a:xfrm>
            <a:off x="6733635" y="1475509"/>
            <a:ext cx="5268383" cy="4698281"/>
          </a:xfr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ct val="0"/>
              </a:spcBef>
              <a:spcAft>
                <a:spcPts val="0"/>
              </a:spcAft>
              <a:buClrTx/>
              <a:buSzTx/>
              <a:buNone/>
              <a:tabLst/>
              <a:defRPr/>
            </a:pPr>
            <a:r>
              <a:rPr kumimoji="0" lang="en-US" sz="2000" i="0" u="none" strike="noStrike" kern="1200" cap="none" spc="0" normalizeH="0" baseline="0" noProof="0">
                <a:ln>
                  <a:noFill/>
                </a:ln>
                <a:solidFill>
                  <a:schemeClr val="tx1"/>
                </a:solidFill>
                <a:effectLst/>
                <a:uLnTx/>
                <a:uFillTx/>
                <a:ea typeface="Open Sans" panose="020B0606030504020204" pitchFamily="34" charset="0"/>
                <a:cs typeface="Open Sans" panose="020B0606030504020204" pitchFamily="34" charset="0"/>
              </a:rPr>
              <a:t>WHUT in Washington DC uses the Interactive Broadcast Application (BA) to generate more viewer engagement</a:t>
            </a:r>
          </a:p>
          <a:p>
            <a:pPr marL="0" marR="0" lvl="0" indent="0" defTabSz="914400" rtl="0" eaLnBrk="1" fontAlgn="auto" latinLnBrk="0" hangingPunct="1">
              <a:lnSpc>
                <a:spcPct val="100000"/>
              </a:lnSpc>
              <a:spcBef>
                <a:spcPct val="0"/>
              </a:spcBef>
              <a:spcAft>
                <a:spcPts val="0"/>
              </a:spcAft>
              <a:buClrTx/>
              <a:buSzTx/>
              <a:buNone/>
              <a:tabLst/>
              <a:defRPr/>
            </a:pPr>
            <a:endParaRPr lang="en-US">
              <a:ea typeface="Open Sans" panose="020B0606030504020204" pitchFamily="34" charset="0"/>
              <a:cs typeface="Open Sans" panose="020B0606030504020204" pitchFamily="34" charset="0"/>
            </a:endParaRPr>
          </a:p>
          <a:p>
            <a:pPr marL="0" indent="0" defTabSz="914400">
              <a:lnSpc>
                <a:spcPct val="100000"/>
              </a:lnSpc>
              <a:spcBef>
                <a:spcPct val="0"/>
              </a:spcBef>
              <a:buClrTx/>
              <a:buNone/>
              <a:defRPr/>
            </a:pPr>
            <a:r>
              <a:rPr lang="en-US">
                <a:ea typeface="Open Sans" panose="020B0606030504020204" pitchFamily="34" charset="0"/>
                <a:cs typeface="Open Sans" panose="020B0606030504020204" pitchFamily="34" charset="0"/>
              </a:rPr>
              <a:t>Overlaying the Broadcast Application on top of television services gives viewers the ability to interact with TV – a great new experience!</a:t>
            </a:r>
            <a:r>
              <a:rPr lang="en-US" sz="2000">
                <a:solidFill>
                  <a:schemeClr val="tx1"/>
                </a:solidFill>
                <a:ea typeface="Open Sans" panose="020B0606030504020204" pitchFamily="34" charset="0"/>
                <a:cs typeface="Open Sans" panose="020B0606030504020204" pitchFamily="34" charset="0"/>
              </a:rPr>
              <a:t> </a:t>
            </a:r>
          </a:p>
          <a:p>
            <a:pPr marL="0" marR="0" lvl="0" indent="0" defTabSz="914400" rtl="0" eaLnBrk="1" fontAlgn="auto" latinLnBrk="0" hangingPunct="1">
              <a:lnSpc>
                <a:spcPct val="100000"/>
              </a:lnSpc>
              <a:spcBef>
                <a:spcPct val="0"/>
              </a:spcBef>
              <a:spcAft>
                <a:spcPts val="0"/>
              </a:spcAft>
              <a:buClrTx/>
              <a:buSzTx/>
              <a:buNone/>
              <a:tabLst/>
              <a:defRPr/>
            </a:pPr>
            <a:endParaRPr lang="en-US">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ct val="0"/>
              </a:spcBef>
              <a:spcAft>
                <a:spcPts val="0"/>
              </a:spcAft>
              <a:buClrTx/>
              <a:buSzTx/>
              <a:buNone/>
              <a:tabLst/>
              <a:defRPr/>
            </a:pPr>
            <a:r>
              <a:rPr kumimoji="0" lang="en-US" sz="2000" i="0" u="none" strike="noStrike" kern="1200" cap="none" spc="0" normalizeH="0" baseline="0" noProof="0">
                <a:ln>
                  <a:noFill/>
                </a:ln>
                <a:solidFill>
                  <a:schemeClr val="tx1"/>
                </a:solidFill>
                <a:effectLst/>
                <a:uLnTx/>
                <a:uFillTx/>
                <a:ea typeface="Open Sans" panose="020B0606030504020204" pitchFamily="34" charset="0"/>
                <a:cs typeface="Open Sans" panose="020B0606030504020204" pitchFamily="34" charset="0"/>
              </a:rPr>
              <a:t>Their BA adds streaming videos of events</a:t>
            </a:r>
          </a:p>
          <a:p>
            <a:pPr marL="0" marR="0" lvl="0" indent="0" defTabSz="914400" rtl="0" eaLnBrk="1" fontAlgn="auto" latinLnBrk="0" hangingPunct="1">
              <a:lnSpc>
                <a:spcPct val="100000"/>
              </a:lnSpc>
              <a:spcBef>
                <a:spcPct val="0"/>
              </a:spcBef>
              <a:spcAft>
                <a:spcPts val="0"/>
              </a:spcAft>
              <a:buClrTx/>
              <a:buSzTx/>
              <a:buNone/>
              <a:tabLst/>
              <a:defRPr/>
            </a:pPr>
            <a:endParaRPr kumimoji="0" lang="en-US" sz="2000" i="0" u="none" strike="noStrike" kern="1200" cap="none" spc="0" normalizeH="0" baseline="0" noProof="0">
              <a:ln>
                <a:noFill/>
              </a:ln>
              <a:solidFill>
                <a:schemeClr val="tx1"/>
              </a:solidFill>
              <a:effectLst/>
              <a:uLnTx/>
              <a:uFillTx/>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ct val="0"/>
              </a:spcBef>
              <a:spcAft>
                <a:spcPts val="0"/>
              </a:spcAft>
              <a:buClrTx/>
              <a:buSzTx/>
              <a:buNone/>
              <a:tabLst/>
              <a:defRPr/>
            </a:pPr>
            <a:r>
              <a:rPr lang="en-US">
                <a:ea typeface="Open Sans" panose="020B0606030504020204" pitchFamily="34" charset="0"/>
                <a:cs typeface="Open Sans" panose="020B0606030504020204" pitchFamily="34" charset="0"/>
              </a:rPr>
              <a:t>They use </a:t>
            </a:r>
            <a:r>
              <a:rPr kumimoji="0" lang="en-US" sz="2000" i="0" u="none" strike="noStrike" kern="1200" cap="none" spc="0" normalizeH="0" baseline="0" noProof="0">
                <a:ln>
                  <a:noFill/>
                </a:ln>
                <a:solidFill>
                  <a:schemeClr val="tx1"/>
                </a:solidFill>
                <a:effectLst/>
                <a:uLnTx/>
                <a:uFillTx/>
                <a:ea typeface="Open Sans" panose="020B0606030504020204" pitchFamily="34" charset="0"/>
                <a:cs typeface="Open Sans" panose="020B0606030504020204" pitchFamily="34" charset="0"/>
              </a:rPr>
              <a:t>QR codes to support fundraising and solicit signups to the WHUT newsletter</a:t>
            </a:r>
          </a:p>
          <a:p>
            <a:pPr marL="0" marR="0" lvl="0" indent="0" defTabSz="914400" rtl="0" eaLnBrk="1" fontAlgn="auto" latinLnBrk="0" hangingPunct="1">
              <a:lnSpc>
                <a:spcPct val="100000"/>
              </a:lnSpc>
              <a:spcBef>
                <a:spcPct val="0"/>
              </a:spcBef>
              <a:spcAft>
                <a:spcPts val="0"/>
              </a:spcAft>
              <a:buClrTx/>
              <a:buSzTx/>
              <a:buNone/>
              <a:tabLst/>
              <a:defRPr/>
            </a:pPr>
            <a:endParaRPr lang="en-US" sz="2000">
              <a:solidFill>
                <a:schemeClr val="tx1"/>
              </a:solidFill>
              <a:ea typeface="Open Sans" panose="020B0606030504020204" pitchFamily="34" charset="0"/>
              <a:cs typeface="Open Sans" panose="020B0606030504020204" pitchFamily="34" charset="0"/>
            </a:endParaRPr>
          </a:p>
          <a:p>
            <a:endParaRPr lang="en-US"/>
          </a:p>
        </p:txBody>
      </p:sp>
      <p:sp>
        <p:nvSpPr>
          <p:cNvPr id="10" name="Subtitle 2">
            <a:extLst>
              <a:ext uri="{FF2B5EF4-FFF2-40B4-BE49-F238E27FC236}">
                <a16:creationId xmlns:a16="http://schemas.microsoft.com/office/drawing/2014/main" id="{C3131628-CFA9-BDF0-7E51-822EEC331797}"/>
              </a:ext>
            </a:extLst>
          </p:cNvPr>
          <p:cNvSpPr txBox="1">
            <a:spLocks/>
          </p:cNvSpPr>
          <p:nvPr/>
        </p:nvSpPr>
        <p:spPr>
          <a:xfrm>
            <a:off x="1524000" y="1365132"/>
            <a:ext cx="9144000" cy="436562"/>
          </a:xfrm>
          <a:prstGeom prst="rect">
            <a:avLst/>
          </a:prstGeom>
        </p:spPr>
        <p:txBody>
          <a:bodyPr vert="horz" lIns="91440" tIns="45720" rIns="91440" bIns="4572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000" b="1">
              <a:cs typeface="Segoe UI Light" panose="020B0502040204020203" pitchFamily="34" charset="0"/>
            </a:endParaRPr>
          </a:p>
        </p:txBody>
      </p:sp>
      <p:sp>
        <p:nvSpPr>
          <p:cNvPr id="2" name="Footer Placeholder 10">
            <a:extLst>
              <a:ext uri="{FF2B5EF4-FFF2-40B4-BE49-F238E27FC236}">
                <a16:creationId xmlns:a16="http://schemas.microsoft.com/office/drawing/2014/main" id="{6FD663B5-2F0F-446E-38F2-D08BF001121E}"/>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E1EB73AF-78C0-2F93-F000-67A01360B2AC}"/>
              </a:ext>
            </a:extLst>
          </p:cNvPr>
          <p:cNvSpPr>
            <a:spLocks noGrp="1"/>
          </p:cNvSpPr>
          <p:nvPr>
            <p:ph type="sldNum" sz="quarter" idx="12"/>
          </p:nvPr>
        </p:nvSpPr>
        <p:spPr/>
        <p:txBody>
          <a:bodyPr/>
          <a:lstStyle/>
          <a:p>
            <a:fld id="{8FCC257D-A786-9244-9E17-CE618C8B9275}" type="slidenum">
              <a:rPr lang="en-US" smtClean="0"/>
              <a:pPr/>
              <a:t>43</a:t>
            </a:fld>
            <a:endParaRPr lang="en-US"/>
          </a:p>
        </p:txBody>
      </p:sp>
    </p:spTree>
    <p:extLst>
      <p:ext uri="{BB962C8B-B14F-4D97-AF65-F5344CB8AC3E}">
        <p14:creationId xmlns:p14="http://schemas.microsoft.com/office/powerpoint/2010/main" val="194573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4A9B57-9D9A-94D1-0783-02593B8C912D}"/>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3" name="Title 2">
            <a:extLst>
              <a:ext uri="{FF2B5EF4-FFF2-40B4-BE49-F238E27FC236}">
                <a16:creationId xmlns:a16="http://schemas.microsoft.com/office/drawing/2014/main" id="{D9F674C6-5941-29EB-94F3-005775B57A43}"/>
              </a:ext>
            </a:extLst>
          </p:cNvPr>
          <p:cNvSpPr>
            <a:spLocks noGrp="1"/>
          </p:cNvSpPr>
          <p:nvPr>
            <p:ph type="title"/>
          </p:nvPr>
        </p:nvSpPr>
        <p:spPr/>
        <p:txBody>
          <a:bodyPr/>
          <a:lstStyle/>
          <a:p>
            <a:r>
              <a:rPr lang="en-US"/>
              <a:t>NEXTGEN TV Keeps US Marine Marathon Runners Safe &amp; Secure </a:t>
            </a:r>
          </a:p>
        </p:txBody>
      </p:sp>
      <p:sp>
        <p:nvSpPr>
          <p:cNvPr id="15" name="TextBox 14">
            <a:extLst>
              <a:ext uri="{FF2B5EF4-FFF2-40B4-BE49-F238E27FC236}">
                <a16:creationId xmlns:a16="http://schemas.microsoft.com/office/drawing/2014/main" id="{CE2AC28F-3153-B45E-E324-C1691AFECE56}"/>
              </a:ext>
            </a:extLst>
          </p:cNvPr>
          <p:cNvSpPr txBox="1"/>
          <p:nvPr/>
        </p:nvSpPr>
        <p:spPr>
          <a:xfrm>
            <a:off x="738189" y="1341912"/>
            <a:ext cx="3584429" cy="5047536"/>
          </a:xfrm>
          <a:prstGeom prst="rect">
            <a:avLst/>
          </a:prstGeom>
          <a:noFill/>
        </p:spPr>
        <p:txBody>
          <a:bodyPr wrap="square" rtlCol="0">
            <a:spAutoFit/>
          </a:bodyPr>
          <a:lstStyle/>
          <a:p>
            <a:pPr marL="285750" indent="-285750">
              <a:buFont typeface="Arial" panose="020B0604020202020204" pitchFamily="34" charset="0"/>
              <a:buChar char="•"/>
            </a:pPr>
            <a:r>
              <a:rPr lang="en-US">
                <a:cs typeface="Calibri" panose="020F0502020204030204" pitchFamily="34" charset="0"/>
              </a:rPr>
              <a:t>October 29, 2023, US Marine Marathon</a:t>
            </a:r>
          </a:p>
          <a:p>
            <a:endParaRPr lang="en-US">
              <a:cs typeface="Calibri" panose="020F0502020204030204" pitchFamily="34" charset="0"/>
            </a:endParaRPr>
          </a:p>
          <a:p>
            <a:pPr marL="285750" indent="-285750">
              <a:buFont typeface="Arial" panose="020B0604020202020204" pitchFamily="34" charset="0"/>
              <a:buChar char="•"/>
            </a:pPr>
            <a:r>
              <a:rPr lang="en-US">
                <a:cs typeface="Calibri" panose="020F0502020204030204" pitchFamily="34" charset="0"/>
              </a:rPr>
              <a:t>NEXTGEN TV datacasting was used to transmit private DC Area camera feeds to law enforcement</a:t>
            </a:r>
          </a:p>
          <a:p>
            <a:endParaRPr lang="en-US">
              <a:cs typeface="Calibri" panose="020F0502020204030204" pitchFamily="34" charset="0"/>
            </a:endParaRPr>
          </a:p>
          <a:p>
            <a:pPr marL="285750" indent="-285750">
              <a:buFont typeface="Arial" panose="020B0604020202020204" pitchFamily="34" charset="0"/>
              <a:buChar char="•"/>
            </a:pPr>
            <a:r>
              <a:rPr lang="en-US">
                <a:cs typeface="Calibri" panose="020F0502020204030204" pitchFamily="34" charset="0"/>
              </a:rPr>
              <a:t>The encrypted video was accessible only to law enforcement, and invisible to traditional TV sets</a:t>
            </a:r>
          </a:p>
          <a:p>
            <a:endParaRPr lang="en-US">
              <a:cs typeface="Calibri" panose="020F0502020204030204" pitchFamily="34" charset="0"/>
            </a:endParaRPr>
          </a:p>
          <a:p>
            <a:pPr marL="285750" indent="-285750">
              <a:buFont typeface="Arial" panose="020B0604020202020204" pitchFamily="34" charset="0"/>
              <a:buChar char="•"/>
            </a:pPr>
            <a:r>
              <a:rPr lang="en-US">
                <a:cs typeface="Calibri" panose="020F0502020204030204" pitchFamily="34" charset="0"/>
              </a:rPr>
              <a:t>Proved that ATSC 3.0 datacasting can send big data, quickly and securely</a:t>
            </a:r>
          </a:p>
          <a:p>
            <a:endParaRPr lang="en-US" sz="1700">
              <a:latin typeface="Calibri" panose="020F0502020204030204" pitchFamily="34" charset="0"/>
              <a:cs typeface="Calibri" panose="020F0502020204030204" pitchFamily="34" charset="0"/>
            </a:endParaRPr>
          </a:p>
          <a:p>
            <a:endParaRPr lang="en-US" sz="1700">
              <a:latin typeface="Calibri" panose="020F0502020204030204" pitchFamily="34" charset="0"/>
              <a:cs typeface="Calibri" panose="020F0502020204030204" pitchFamily="34" charset="0"/>
            </a:endParaRPr>
          </a:p>
        </p:txBody>
      </p:sp>
      <p:pic>
        <p:nvPicPr>
          <p:cNvPr id="14" name="Content Placeholder 13" descr="photo of the US Marine Marathon in 2023. Runners on racing path with American flags lining the path.">
            <a:extLst>
              <a:ext uri="{FF2B5EF4-FFF2-40B4-BE49-F238E27FC236}">
                <a16:creationId xmlns:a16="http://schemas.microsoft.com/office/drawing/2014/main" id="{572517C2-BA70-E299-E486-850CB4077653}"/>
              </a:ext>
            </a:extLst>
          </p:cNvPr>
          <p:cNvPicPr>
            <a:picLocks noGrp="1" noChangeAspect="1"/>
          </p:cNvPicPr>
          <p:nvPr>
            <p:ph sz="half" idx="1"/>
          </p:nvPr>
        </p:nvPicPr>
        <p:blipFill>
          <a:blip r:embed="rId3"/>
          <a:srcRect/>
          <a:stretch/>
        </p:blipFill>
        <p:spPr>
          <a:xfrm>
            <a:off x="4431296" y="1341912"/>
            <a:ext cx="7548268" cy="4831879"/>
          </a:xfrm>
          <a:prstGeom prst="rect">
            <a:avLst/>
          </a:prstGeom>
          <a:ln>
            <a:noFill/>
          </a:ln>
          <a:effectLst>
            <a:outerShdw blurRad="292100" dist="139700" dir="2700000" algn="tl" rotWithShape="0">
              <a:srgbClr val="333333">
                <a:alpha val="65000"/>
              </a:srgbClr>
            </a:outerShdw>
          </a:effectLst>
        </p:spPr>
      </p:pic>
      <p:sp>
        <p:nvSpPr>
          <p:cNvPr id="2" name="Footer Placeholder 10">
            <a:extLst>
              <a:ext uri="{FF2B5EF4-FFF2-40B4-BE49-F238E27FC236}">
                <a16:creationId xmlns:a16="http://schemas.microsoft.com/office/drawing/2014/main" id="{BC50C56E-CBD3-C1BB-BB16-8BCF4B1F59FB}"/>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E1EB73AF-78C0-2F93-F000-67A01360B2AC}"/>
              </a:ext>
            </a:extLst>
          </p:cNvPr>
          <p:cNvSpPr>
            <a:spLocks noGrp="1"/>
          </p:cNvSpPr>
          <p:nvPr>
            <p:ph type="sldNum" sz="quarter" idx="12"/>
          </p:nvPr>
        </p:nvSpPr>
        <p:spPr/>
        <p:txBody>
          <a:bodyPr/>
          <a:lstStyle/>
          <a:p>
            <a:fld id="{8FCC257D-A786-9244-9E17-CE618C8B9275}" type="slidenum">
              <a:rPr lang="en-US" smtClean="0"/>
              <a:pPr/>
              <a:t>44</a:t>
            </a:fld>
            <a:endParaRPr lang="en-US"/>
          </a:p>
        </p:txBody>
      </p:sp>
    </p:spTree>
    <p:extLst>
      <p:ext uri="{BB962C8B-B14F-4D97-AF65-F5344CB8AC3E}">
        <p14:creationId xmlns:p14="http://schemas.microsoft.com/office/powerpoint/2010/main" val="43404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2B37E5-0656-D2C8-9E16-6E88152D7BAB}"/>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Partnerships and Collaborations</a:t>
            </a:r>
          </a:p>
        </p:txBody>
      </p:sp>
      <p:pic>
        <p:nvPicPr>
          <p:cNvPr id="6" name="Picture 5" descr="headline saying PBS North Carolina, NC DIT receive emergency communications grant. PBS North Carolina Powered by the UNC System logo, Device Solutions logo, and NC DIT Logo.">
            <a:extLst>
              <a:ext uri="{FF2B5EF4-FFF2-40B4-BE49-F238E27FC236}">
                <a16:creationId xmlns:a16="http://schemas.microsoft.com/office/drawing/2014/main" id="{A4C6BA9E-F6CA-054F-98E7-E554F3E0C1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189" y="1318852"/>
            <a:ext cx="4697390" cy="4405611"/>
          </a:xfrm>
          <a:prstGeom prst="rect">
            <a:avLst/>
          </a:prstGeom>
        </p:spPr>
      </p:pic>
      <p:sp>
        <p:nvSpPr>
          <p:cNvPr id="8" name="Rectangle 7" descr="photo of a handheld controller">
            <a:extLst>
              <a:ext uri="{FF2B5EF4-FFF2-40B4-BE49-F238E27FC236}">
                <a16:creationId xmlns:a16="http://schemas.microsoft.com/office/drawing/2014/main" id="{6D31CD8A-04CA-6EEA-5E97-0D369B219492}"/>
              </a:ext>
            </a:extLst>
          </p:cNvPr>
          <p:cNvSpPr/>
          <p:nvPr/>
        </p:nvSpPr>
        <p:spPr>
          <a:xfrm>
            <a:off x="5055278" y="1911180"/>
            <a:ext cx="2567930" cy="2804087"/>
          </a:xfrm>
          <a:prstGeom prst="rect">
            <a:avLst/>
          </a:prstGeom>
          <a:blipFill>
            <a:blip r:embed="rId4"/>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5" name="Content Placeholder 4">
            <a:extLst>
              <a:ext uri="{FF2B5EF4-FFF2-40B4-BE49-F238E27FC236}">
                <a16:creationId xmlns:a16="http://schemas.microsoft.com/office/drawing/2014/main" id="{6B6E8414-049C-4A0F-0C2C-FF3AC5FF9980}"/>
              </a:ext>
            </a:extLst>
          </p:cNvPr>
          <p:cNvSpPr>
            <a:spLocks noGrp="1"/>
          </p:cNvSpPr>
          <p:nvPr>
            <p:ph sz="half" idx="1"/>
          </p:nvPr>
        </p:nvSpPr>
        <p:spPr>
          <a:xfrm>
            <a:off x="7623208" y="1549399"/>
            <a:ext cx="3959193" cy="4511431"/>
          </a:xfrm>
        </p:spPr>
        <p:txBody>
          <a:bodyPr>
            <a:normAutofit/>
          </a:bodyPr>
          <a:lstStyle/>
          <a:p>
            <a:pPr indent="-342900">
              <a:lnSpc>
                <a:spcPct val="100000"/>
              </a:lnSpc>
              <a:spcBef>
                <a:spcPts val="600"/>
              </a:spcBef>
              <a:spcAft>
                <a:spcPts val="600"/>
              </a:spcAft>
              <a:buClr>
                <a:schemeClr val="tx1"/>
              </a:buClr>
            </a:pPr>
            <a:r>
              <a:rPr lang="en-US" sz="2000">
                <a:cs typeface="Arial" panose="020B0604020202020204" pitchFamily="34" charset="0"/>
              </a:rPr>
              <a:t>Successful case study – PBS North Carolina / NC Department of Information Technology (DIT) in partnership with local public safety officials </a:t>
            </a:r>
          </a:p>
          <a:p>
            <a:pPr indent="-342900">
              <a:lnSpc>
                <a:spcPct val="100000"/>
              </a:lnSpc>
              <a:spcBef>
                <a:spcPts val="600"/>
              </a:spcBef>
              <a:spcAft>
                <a:spcPts val="600"/>
              </a:spcAft>
              <a:buClr>
                <a:schemeClr val="tx1"/>
              </a:buClr>
            </a:pPr>
            <a:r>
              <a:rPr lang="en-US" sz="2000">
                <a:cs typeface="Arial" panose="020B0604020202020204" pitchFamily="34" charset="0"/>
              </a:rPr>
              <a:t>ATSC 3.0 as a real-time public safety paging system</a:t>
            </a:r>
          </a:p>
          <a:p>
            <a:pPr indent="-342900">
              <a:lnSpc>
                <a:spcPct val="100000"/>
              </a:lnSpc>
              <a:spcBef>
                <a:spcPts val="600"/>
              </a:spcBef>
              <a:spcAft>
                <a:spcPts val="600"/>
              </a:spcAft>
              <a:buClr>
                <a:schemeClr val="tx1"/>
              </a:buClr>
            </a:pPr>
            <a:r>
              <a:rPr lang="en-US" sz="2000">
                <a:cs typeface="Arial" panose="020B0604020202020204" pitchFamily="34" charset="0"/>
              </a:rPr>
              <a:t>Direct to handheld devices</a:t>
            </a:r>
          </a:p>
          <a:p>
            <a:pPr indent="-342900">
              <a:lnSpc>
                <a:spcPct val="100000"/>
              </a:lnSpc>
              <a:spcBef>
                <a:spcPts val="600"/>
              </a:spcBef>
              <a:spcAft>
                <a:spcPts val="600"/>
              </a:spcAft>
              <a:buClr>
                <a:schemeClr val="tx1"/>
              </a:buClr>
            </a:pPr>
            <a:r>
              <a:rPr lang="en-US">
                <a:cs typeface="Arial" panose="020B0604020202020204" pitchFamily="34" charset="0"/>
              </a:rPr>
              <a:t>Funded by a DHS grant</a:t>
            </a:r>
          </a:p>
          <a:p>
            <a:pPr indent="-342900">
              <a:lnSpc>
                <a:spcPct val="100000"/>
              </a:lnSpc>
              <a:spcBef>
                <a:spcPts val="600"/>
              </a:spcBef>
              <a:buClr>
                <a:schemeClr val="tx1"/>
              </a:buClr>
            </a:pPr>
            <a:endParaRPr lang="en-US" sz="2000">
              <a:cs typeface="Arial" panose="020B0604020202020204" pitchFamily="34" charset="0"/>
            </a:endParaRPr>
          </a:p>
          <a:p>
            <a:pPr marL="0" indent="0">
              <a:lnSpc>
                <a:spcPct val="100000"/>
              </a:lnSpc>
              <a:spcBef>
                <a:spcPts val="600"/>
              </a:spcBef>
              <a:buClr>
                <a:schemeClr val="tx1"/>
              </a:buClr>
              <a:buNone/>
            </a:pPr>
            <a:endParaRPr lang="en-US" sz="2000">
              <a:cs typeface="Arial" panose="020B0604020202020204" pitchFamily="34" charset="0"/>
            </a:endParaRPr>
          </a:p>
          <a:p>
            <a:pPr marL="0" indent="0">
              <a:buNone/>
            </a:pPr>
            <a:endParaRPr lang="en-US"/>
          </a:p>
        </p:txBody>
      </p:sp>
      <p:sp>
        <p:nvSpPr>
          <p:cNvPr id="3" name="Footer Placeholder 10">
            <a:extLst>
              <a:ext uri="{FF2B5EF4-FFF2-40B4-BE49-F238E27FC236}">
                <a16:creationId xmlns:a16="http://schemas.microsoft.com/office/drawing/2014/main" id="{3FDEB156-CCBF-F705-5F6A-9C06C79AD11E}"/>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45</a:t>
            </a:fld>
            <a:endParaRPr lang="en-US"/>
          </a:p>
        </p:txBody>
      </p:sp>
    </p:spTree>
    <p:extLst>
      <p:ext uri="{BB962C8B-B14F-4D97-AF65-F5344CB8AC3E}">
        <p14:creationId xmlns:p14="http://schemas.microsoft.com/office/powerpoint/2010/main" val="1893393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92200F-FFBF-579D-2036-C8CC36AE7A3E}"/>
              </a:ext>
            </a:extLst>
          </p:cNvPr>
          <p:cNvSpPr/>
          <p:nvPr/>
        </p:nvSpPr>
        <p:spPr>
          <a:xfrm>
            <a:off x="9803877" y="0"/>
            <a:ext cx="2388124"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NEXTGEN TV Features and Opportunities</a:t>
            </a:r>
          </a:p>
        </p:txBody>
      </p:sp>
      <p:sp>
        <p:nvSpPr>
          <p:cNvPr id="2" name="Title 1">
            <a:extLst>
              <a:ext uri="{FF2B5EF4-FFF2-40B4-BE49-F238E27FC236}">
                <a16:creationId xmlns:a16="http://schemas.microsoft.com/office/drawing/2014/main" id="{88931343-8DA2-4E8D-9AA7-0B13CAF0B8B2}"/>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a:t>NEXTGEN TV Features and Opportunities Key Takeaways</a:t>
            </a: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70E7B38-12CA-9BEB-ABF4-CD2E8421F8A5}"/>
              </a:ext>
            </a:extLst>
          </p:cNvPr>
          <p:cNvSpPr/>
          <p:nvPr/>
        </p:nvSpPr>
        <p:spPr>
          <a:xfrm>
            <a:off x="738189" y="1427644"/>
            <a:ext cx="7461918" cy="3343139"/>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“Interactive broadcast application” refers to broadcasters adding web content as an overlay on the video, even if users are not connected to the internet</a:t>
            </a:r>
          </a:p>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Personalization and Interactivity can enable new business opportunities</a:t>
            </a:r>
          </a:p>
          <a:p>
            <a:pPr marL="342900" indent="-342900">
              <a:spcBef>
                <a:spcPts val="1800"/>
              </a:spcBef>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A big advantage of NEXTGEN TV is the ability to target users geographically which support geotargeting alerts</a:t>
            </a:r>
            <a:endParaRPr kumimoji="0" lang="en-US" sz="2000" b="0" i="0" u="none" strike="noStrike" kern="1200" cap="none" spc="0" normalizeH="0" baseline="0" noProof="0">
              <a:ln>
                <a:noFill/>
              </a:ln>
              <a:solidFill>
                <a:srgbClr val="000000"/>
              </a:solidFill>
              <a:effectLst/>
              <a:highlight>
                <a:srgbClr val="FFFF00"/>
              </a:highlight>
              <a:uLnTx/>
              <a:uFillTx/>
              <a:latin typeface="Franklin Gothic Book" panose="020B0503020102020204"/>
              <a:ea typeface="+mn-ea"/>
              <a:cs typeface="+mn-cs"/>
            </a:endParaRPr>
          </a:p>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Radio can be re-transmitted over NEXTGEN TV</a:t>
            </a:r>
          </a:p>
        </p:txBody>
      </p:sp>
      <p:sp>
        <p:nvSpPr>
          <p:cNvPr id="6" name="Rectangle 5">
            <a:extLst>
              <a:ext uri="{FF2B5EF4-FFF2-40B4-BE49-F238E27FC236}">
                <a16:creationId xmlns:a16="http://schemas.microsoft.com/office/drawing/2014/main" id="{008FFDE8-6C8C-E3E7-CB1E-0066AF3CAF23}"/>
              </a:ext>
            </a:extLst>
          </p:cNvPr>
          <p:cNvSpPr/>
          <p:nvPr/>
        </p:nvSpPr>
        <p:spPr>
          <a:xfrm>
            <a:off x="8348693" y="1427645"/>
            <a:ext cx="3105118" cy="14309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Questions:</a:t>
            </a:r>
          </a:p>
          <a:p>
            <a:endParaRPr lang="en-US" b="1">
              <a:solidFill>
                <a:schemeClr val="bg1"/>
              </a:solidFill>
              <a:ea typeface="Source Sans Pro" panose="020B0503030403020204" pitchFamily="34" charset="0"/>
            </a:endParaRPr>
          </a:p>
          <a:p>
            <a:r>
              <a:rPr lang="en-US">
                <a:solidFill>
                  <a:schemeClr val="bg1"/>
                </a:solidFill>
                <a:ea typeface="Source Sans Pro" panose="020B0503030403020204" pitchFamily="34" charset="0"/>
              </a:rPr>
              <a:t>What are new ways you can leverage NEXTGEN TV?</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46</a:t>
            </a:fld>
            <a:endParaRPr lang="en-US"/>
          </a:p>
        </p:txBody>
      </p:sp>
    </p:spTree>
    <p:extLst>
      <p:ext uri="{BB962C8B-B14F-4D97-AF65-F5344CB8AC3E}">
        <p14:creationId xmlns:p14="http://schemas.microsoft.com/office/powerpoint/2010/main" val="3109855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0963E6-7142-6DF8-9F4E-7CD5D4D4AFE2}"/>
              </a:ext>
            </a:extLst>
          </p:cNvPr>
          <p:cNvSpPr/>
          <p:nvPr/>
        </p:nvSpPr>
        <p:spPr>
          <a:xfrm>
            <a:off x="9809921" y="0"/>
            <a:ext cx="2382079"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Upgrading from ATSC 1.0 to ATSC 3.0</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idx="4294967295"/>
          </p:nvPr>
        </p:nvSpPr>
        <p:spPr>
          <a:xfrm>
            <a:off x="655320" y="493400"/>
            <a:ext cx="10715625" cy="742950"/>
          </a:xfrm>
        </p:spPr>
        <p:txBody>
          <a:bodyPr>
            <a:normAutofit/>
          </a:bodyPr>
          <a:lstStyle/>
          <a:p>
            <a:r>
              <a:rPr lang="en-US">
                <a:solidFill>
                  <a:schemeClr val="tx2"/>
                </a:solidFill>
              </a:rPr>
              <a:t>Upgrading from ATSC 1.0 to ATSC 3.0 </a:t>
            </a:r>
          </a:p>
        </p:txBody>
      </p:sp>
      <p:sp>
        <p:nvSpPr>
          <p:cNvPr id="3" name="Rectangle 2">
            <a:extLst>
              <a:ext uri="{FF2B5EF4-FFF2-40B4-BE49-F238E27FC236}">
                <a16:creationId xmlns:a16="http://schemas.microsoft.com/office/drawing/2014/main" id="{1A84ADDA-3B81-7496-DE03-0BF41D9CB7BD}"/>
              </a:ext>
            </a:extLst>
          </p:cNvPr>
          <p:cNvSpPr/>
          <p:nvPr/>
        </p:nvSpPr>
        <p:spPr>
          <a:xfrm>
            <a:off x="738189" y="1495226"/>
            <a:ext cx="7988368" cy="3867548"/>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p>
          <a:p>
            <a:endParaRPr lang="en-US" sz="2000">
              <a:solidFill>
                <a:srgbClr val="0062A7"/>
              </a:solidFill>
              <a:ea typeface="Source Sans Pro" panose="020B0503030403020204" pitchFamily="34" charset="0"/>
            </a:endParaRPr>
          </a:p>
          <a:p>
            <a:pPr marL="342900" indent="-342900">
              <a:spcAft>
                <a:spcPts val="600"/>
              </a:spcAft>
              <a:buFont typeface="Wingdings" panose="05000000000000000000" pitchFamily="2" charset="2"/>
              <a:buChar char="§"/>
            </a:pPr>
            <a:r>
              <a:rPr lang="en-US" sz="2000">
                <a:solidFill>
                  <a:schemeClr val="tx1"/>
                </a:solidFill>
              </a:rPr>
              <a:t>FCC Simulcasting Requirements</a:t>
            </a:r>
          </a:p>
          <a:p>
            <a:pPr marL="342900" indent="-342900">
              <a:spcAft>
                <a:spcPts val="600"/>
              </a:spcAft>
              <a:buFont typeface="Wingdings" panose="05000000000000000000" pitchFamily="2" charset="2"/>
              <a:buChar char="§"/>
            </a:pPr>
            <a:r>
              <a:rPr lang="en-US" sz="2000">
                <a:solidFill>
                  <a:schemeClr val="tx1"/>
                </a:solidFill>
              </a:rPr>
              <a:t>Practical Considerations Before the Upgrade</a:t>
            </a:r>
          </a:p>
          <a:p>
            <a:pPr marL="342900" indent="-342900">
              <a:spcAft>
                <a:spcPts val="600"/>
              </a:spcAft>
              <a:buFont typeface="Wingdings" panose="05000000000000000000" pitchFamily="2" charset="2"/>
              <a:buChar char="§"/>
            </a:pPr>
            <a:r>
              <a:rPr lang="en-US" sz="2000">
                <a:solidFill>
                  <a:schemeClr val="tx1"/>
                </a:solidFill>
              </a:rPr>
              <a:t>Strategy for Transitioning to ATSC 3.0</a:t>
            </a:r>
          </a:p>
          <a:p>
            <a:pPr marL="342900" indent="-342900">
              <a:spcAft>
                <a:spcPts val="600"/>
              </a:spcAft>
              <a:buFont typeface="Wingdings" panose="05000000000000000000" pitchFamily="2" charset="2"/>
              <a:buChar char="§"/>
            </a:pPr>
            <a:r>
              <a:rPr lang="en-US" sz="2000">
                <a:solidFill>
                  <a:schemeClr val="tx1"/>
                </a:solidFill>
              </a:rPr>
              <a:t>Equipment Requirements</a:t>
            </a:r>
            <a:endParaRPr lang="en-US" sz="2000">
              <a:solidFill>
                <a:srgbClr val="3E3E3F"/>
              </a:solidFill>
              <a:ea typeface="Source Sans Pro" panose="020B0503030403020204" pitchFamily="34" charset="0"/>
            </a:endParaRPr>
          </a:p>
          <a:p>
            <a:endParaRPr lang="en-US" sz="2000">
              <a:solidFill>
                <a:srgbClr val="3E3E3F"/>
              </a:solidFill>
              <a:ea typeface="Source Sans Pro" panose="020B0503030403020204" pitchFamily="34" charset="0"/>
            </a:endParaRPr>
          </a:p>
        </p:txBody>
      </p:sp>
      <p:sp>
        <p:nvSpPr>
          <p:cNvPr id="7" name="Rectangle 6">
            <a:extLst>
              <a:ext uri="{FF2B5EF4-FFF2-40B4-BE49-F238E27FC236}">
                <a16:creationId xmlns:a16="http://schemas.microsoft.com/office/drawing/2014/main" id="{42C2A965-7951-F479-72AF-48CBA3D7B943}"/>
              </a:ext>
            </a:extLst>
          </p:cNvPr>
          <p:cNvSpPr/>
          <p:nvPr/>
        </p:nvSpPr>
        <p:spPr>
          <a:xfrm>
            <a:off x="8844530" y="1495225"/>
            <a:ext cx="2609281" cy="2109109"/>
          </a:xfrm>
          <a:prstGeom prst="rect">
            <a:avLst/>
          </a:prstGeom>
          <a:solidFill>
            <a:srgbClr val="00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solidFill>
                <a:schemeClr val="bg1"/>
              </a:solidFill>
              <a:ea typeface="Source Sans Pro" panose="020B0503030403020204" pitchFamily="34" charset="0"/>
            </a:endParaRPr>
          </a:p>
          <a:p>
            <a:r>
              <a:rPr lang="en-US" b="1">
                <a:solidFill>
                  <a:schemeClr val="bg1"/>
                </a:solidFill>
                <a:ea typeface="Source Sans Pro" panose="020B0503030403020204" pitchFamily="34" charset="0"/>
              </a:rPr>
              <a:t>Consider: </a:t>
            </a:r>
          </a:p>
          <a:p>
            <a:endParaRPr lang="en-US" b="1">
              <a:solidFill>
                <a:schemeClr val="bg1"/>
              </a:solidFill>
              <a:ea typeface="Source Sans Pro" panose="020B0503030403020204" pitchFamily="34" charset="0"/>
            </a:endParaRPr>
          </a:p>
          <a:p>
            <a:r>
              <a:rPr lang="en-US">
                <a:solidFill>
                  <a:schemeClr val="bg1"/>
                </a:solidFill>
                <a:ea typeface="Source Sans Pro" panose="020B0503030403020204" pitchFamily="34" charset="0"/>
              </a:rPr>
              <a:t>What does station leadership need to consider when transitioning to ATSC 3.0? </a:t>
            </a:r>
          </a:p>
          <a:p>
            <a:pPr marL="342900" indent="-342900">
              <a:buAutoNum type="arabicPeriod"/>
            </a:pPr>
            <a:endParaRPr lang="en-US">
              <a:solidFill>
                <a:schemeClr val="bg1"/>
              </a:solidFill>
              <a:ea typeface="Source Sans Pro" panose="020B0503030403020204" pitchFamily="34"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47</a:t>
            </a:fld>
            <a:endParaRPr lang="en-US"/>
          </a:p>
        </p:txBody>
      </p:sp>
    </p:spTree>
    <p:extLst>
      <p:ext uri="{BB962C8B-B14F-4D97-AF65-F5344CB8AC3E}">
        <p14:creationId xmlns:p14="http://schemas.microsoft.com/office/powerpoint/2010/main" val="1415138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086214-0741-E635-8639-96E6EEA27335}"/>
              </a:ext>
            </a:extLst>
          </p:cNvPr>
          <p:cNvSpPr/>
          <p:nvPr/>
        </p:nvSpPr>
        <p:spPr>
          <a:xfrm>
            <a:off x="9802552"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US" sz="1200" b="1">
                <a:solidFill>
                  <a:schemeClr val="bg1"/>
                </a:solidFill>
              </a:rPr>
              <a:t>Module 5: Upgrading from ATSC 1.0 to ATSC 3.0</a:t>
            </a:r>
          </a:p>
        </p:txBody>
      </p:sp>
      <p:sp>
        <p:nvSpPr>
          <p:cNvPr id="7" name="Title 6">
            <a:extLst>
              <a:ext uri="{FF2B5EF4-FFF2-40B4-BE49-F238E27FC236}">
                <a16:creationId xmlns:a16="http://schemas.microsoft.com/office/drawing/2014/main" id="{65D104E7-1C69-F520-8A24-67397CC75A0A}"/>
              </a:ext>
            </a:extLst>
          </p:cNvPr>
          <p:cNvSpPr>
            <a:spLocks noGrp="1"/>
          </p:cNvSpPr>
          <p:nvPr>
            <p:ph type="title"/>
          </p:nvPr>
        </p:nvSpPr>
        <p:spPr/>
        <p:txBody>
          <a:bodyPr/>
          <a:lstStyle/>
          <a:p>
            <a:r>
              <a:rPr lang="en-US"/>
              <a:t>Important FCC Rules for ATSC 3.0</a:t>
            </a:r>
          </a:p>
        </p:txBody>
      </p:sp>
      <p:graphicFrame>
        <p:nvGraphicFramePr>
          <p:cNvPr id="2" name="Table 2">
            <a:extLst>
              <a:ext uri="{FF2B5EF4-FFF2-40B4-BE49-F238E27FC236}">
                <a16:creationId xmlns:a16="http://schemas.microsoft.com/office/drawing/2014/main" id="{34F9A3B0-4141-36BC-8F87-C596E23C2811}"/>
              </a:ext>
            </a:extLst>
          </p:cNvPr>
          <p:cNvGraphicFramePr>
            <a:graphicFrameLocks noGrp="1"/>
          </p:cNvGraphicFramePr>
          <p:nvPr>
            <p:extLst>
              <p:ext uri="{D42A27DB-BD31-4B8C-83A1-F6EECF244321}">
                <p14:modId xmlns:p14="http://schemas.microsoft.com/office/powerpoint/2010/main" val="3528032508"/>
              </p:ext>
            </p:extLst>
          </p:nvPr>
        </p:nvGraphicFramePr>
        <p:xfrm>
          <a:off x="933450" y="1712914"/>
          <a:ext cx="10410824" cy="3925885"/>
        </p:xfrm>
        <a:graphic>
          <a:graphicData uri="http://schemas.openxmlformats.org/drawingml/2006/table">
            <a:tbl>
              <a:tblPr firstRow="1" bandRow="1">
                <a:tableStyleId>{2D5ABB26-0587-4C30-8999-92F81FD0307C}</a:tableStyleId>
              </a:tblPr>
              <a:tblGrid>
                <a:gridCol w="2602706">
                  <a:extLst>
                    <a:ext uri="{9D8B030D-6E8A-4147-A177-3AD203B41FA5}">
                      <a16:colId xmlns:a16="http://schemas.microsoft.com/office/drawing/2014/main" val="4127067111"/>
                    </a:ext>
                  </a:extLst>
                </a:gridCol>
                <a:gridCol w="2602706">
                  <a:extLst>
                    <a:ext uri="{9D8B030D-6E8A-4147-A177-3AD203B41FA5}">
                      <a16:colId xmlns:a16="http://schemas.microsoft.com/office/drawing/2014/main" val="1127901597"/>
                    </a:ext>
                  </a:extLst>
                </a:gridCol>
                <a:gridCol w="2602706">
                  <a:extLst>
                    <a:ext uri="{9D8B030D-6E8A-4147-A177-3AD203B41FA5}">
                      <a16:colId xmlns:a16="http://schemas.microsoft.com/office/drawing/2014/main" val="693882393"/>
                    </a:ext>
                  </a:extLst>
                </a:gridCol>
                <a:gridCol w="2602706">
                  <a:extLst>
                    <a:ext uri="{9D8B030D-6E8A-4147-A177-3AD203B41FA5}">
                      <a16:colId xmlns:a16="http://schemas.microsoft.com/office/drawing/2014/main" val="4017421460"/>
                    </a:ext>
                  </a:extLst>
                </a:gridCol>
              </a:tblGrid>
              <a:tr h="611065">
                <a:tc>
                  <a:txBody>
                    <a:bodyPr/>
                    <a:lstStyle/>
                    <a:p>
                      <a:pPr algn="ctr"/>
                      <a:r>
                        <a:rPr lang="en-US" b="1">
                          <a:solidFill>
                            <a:srgbClr val="005188"/>
                          </a:solidFill>
                        </a:rPr>
                        <a:t>Simulcast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a:solidFill>
                            <a:srgbClr val="005188"/>
                          </a:solidFill>
                        </a:rPr>
                        <a:t>Sunset ATSC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a:solidFill>
                            <a:srgbClr val="005188"/>
                          </a:solidFill>
                        </a:rPr>
                        <a:t>95% Coverage Rule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a:solidFill>
                            <a:srgbClr val="005188"/>
                          </a:solidFill>
                        </a:rPr>
                        <a:t>No Must Carry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230092"/>
                  </a:ext>
                </a:extLst>
              </a:tr>
              <a:tr h="33148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u="none" strike="noStrike" kern="1200" cap="none" spc="0" normalizeH="0" baseline="0" noProof="0">
                        <a:ln>
                          <a:noFill/>
                        </a:ln>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u="none" strike="noStrike" kern="1200" cap="none" spc="0" normalizeH="0" baseline="0" noProof="0">
                          <a:ln>
                            <a:noFill/>
                          </a:ln>
                          <a:effectLst/>
                          <a:uLnTx/>
                          <a:uFillTx/>
                        </a:rPr>
                        <a:t>Full Power &amp; Class A stations must simulcast substantially similar content on both ATSC 1 and ATSC 3 until the sunset date.</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u="none" strike="noStrike" kern="1200" cap="none" spc="0" normalizeH="0" baseline="0" noProof="0">
                        <a:ln>
                          <a:noFill/>
                        </a:ln>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u="none" strike="noStrike" kern="1200" cap="none" spc="0" normalizeH="0" baseline="0" noProof="0">
                          <a:ln>
                            <a:noFill/>
                          </a:ln>
                          <a:effectLst/>
                          <a:uLnTx/>
                          <a:uFillTx/>
                        </a:rPr>
                        <a:t>ATSC 1.0 simulcast rule sunsets on July 17, 2027 (Source: </a:t>
                      </a:r>
                      <a:r>
                        <a:rPr kumimoji="0" lang="en-US" altLang="en-US" sz="1800" b="0" u="none" strike="noStrike" kern="1200" cap="none" spc="0" normalizeH="0" baseline="0" noProof="0">
                          <a:ln>
                            <a:noFill/>
                          </a:ln>
                          <a:effectLst/>
                          <a:uLnTx/>
                          <a:uFillTx/>
                          <a:hlinkClick r:id="rId3">
                            <a:extLst>
                              <a:ext uri="{A12FA001-AC4F-418D-AE19-62706E023703}">
                                <ahyp:hlinkClr xmlns:ahyp="http://schemas.microsoft.com/office/drawing/2018/hyperlinkcolor" val="tx"/>
                              </a:ext>
                            </a:extLst>
                          </a:hlinkClick>
                        </a:rPr>
                        <a:t>FCC</a:t>
                      </a:r>
                      <a:r>
                        <a:rPr kumimoji="0" lang="en-US" altLang="en-US" sz="1800" b="0" u="none" strike="noStrike" kern="1200" cap="none" spc="0" normalizeH="0" baseline="0" noProof="0">
                          <a:ln>
                            <a:noFill/>
                          </a:ln>
                          <a:effectLst/>
                          <a:uLnTx/>
                          <a:uFillTx/>
                        </a:rPr>
                        <a:t>). This date is subject to FCC review.</a:t>
                      </a:r>
                    </a:p>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MY" sz="1800"/>
                    </a:p>
                    <a:p>
                      <a:pPr marL="0" marR="0" lvl="0" indent="0" algn="ctr" defTabSz="457200" rtl="0" eaLnBrk="1" fontAlgn="auto" latinLnBrk="0" hangingPunct="1">
                        <a:lnSpc>
                          <a:spcPct val="100000"/>
                        </a:lnSpc>
                        <a:spcBef>
                          <a:spcPts val="0"/>
                        </a:spcBef>
                        <a:spcAft>
                          <a:spcPts val="0"/>
                        </a:spcAft>
                        <a:buClrTx/>
                        <a:buSzTx/>
                        <a:buFontTx/>
                        <a:buNone/>
                        <a:tabLst/>
                        <a:defRPr/>
                      </a:pPr>
                      <a:r>
                        <a:rPr lang="en-MY" sz="1800"/>
                        <a:t>FCC requires maintaining 95% coverage of the pre-existing ATSC 1.0 coverage.</a:t>
                      </a:r>
                      <a:endParaRPr lang="en-US" altLang="en-US" sz="1800" b="0" u="none" strike="noStrike" kern="1200" cap="none" spc="0" normalizeH="0" baseline="0" noProof="0">
                        <a:ln>
                          <a:noFill/>
                        </a:ln>
                        <a:effectLst/>
                        <a:uLnTx/>
                        <a:uFillTx/>
                      </a:endParaRPr>
                    </a:p>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t>There is </a:t>
                      </a:r>
                      <a:r>
                        <a:rPr lang="en-US" sz="1800" b="1"/>
                        <a:t>NOT</a:t>
                      </a:r>
                      <a:r>
                        <a:rPr lang="en-US" sz="1800"/>
                        <a:t> a mandate for ATSC 3.0 to be carried on cable (yet).</a:t>
                      </a:r>
                    </a:p>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8717854"/>
                  </a:ext>
                </a:extLst>
              </a:tr>
            </a:tbl>
          </a:graphicData>
        </a:graphic>
      </p:graphicFrame>
      <p:sp>
        <p:nvSpPr>
          <p:cNvPr id="4" name="Slide Number Placeholder 3">
            <a:extLst>
              <a:ext uri="{FF2B5EF4-FFF2-40B4-BE49-F238E27FC236}">
                <a16:creationId xmlns:a16="http://schemas.microsoft.com/office/drawing/2014/main" id="{246CC592-69E7-5937-AA37-1F0F63D88BE6}"/>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8FCC257D-A786-9244-9E17-CE618C8B9275}" type="slidenum">
              <a:rPr lang="en-US">
                <a:solidFill>
                  <a:srgbClr val="898989"/>
                </a:solidFill>
              </a:rPr>
              <a:pPr defTabSz="914400">
                <a:spcAft>
                  <a:spcPts val="600"/>
                </a:spcAft>
              </a:pPr>
              <a:t>48</a:t>
            </a:fld>
            <a:endParaRPr lang="en-US">
              <a:solidFill>
                <a:srgbClr val="898989"/>
              </a:solidFill>
            </a:endParaRPr>
          </a:p>
        </p:txBody>
      </p:sp>
    </p:spTree>
    <p:extLst>
      <p:ext uri="{BB962C8B-B14F-4D97-AF65-F5344CB8AC3E}">
        <p14:creationId xmlns:p14="http://schemas.microsoft.com/office/powerpoint/2010/main" val="882030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8D47632-F468-B10D-CD74-22A523416400}"/>
              </a:ext>
            </a:extLst>
          </p:cNvPr>
          <p:cNvSpPr/>
          <p:nvPr/>
        </p:nvSpPr>
        <p:spPr>
          <a:xfrm>
            <a:off x="8015852" y="1330192"/>
            <a:ext cx="3136392" cy="43053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342900" marR="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pPr>
            <a:endParaRPr kumimoji="0" lang="en-US" sz="2000" b="0" i="0" u="none" strike="noStrike" kern="1200" cap="none" spc="0" normalizeH="0" baseline="0" noProof="0">
              <a:ln>
                <a:noFill/>
              </a:ln>
              <a:noFill/>
              <a:effectLst/>
              <a:uLnTx/>
              <a:uFillTx/>
              <a:latin typeface="Franklin Gothic Book" panose="020B0503020102020204"/>
              <a:ea typeface="+mn-ea"/>
              <a:cs typeface="+mn-cs"/>
            </a:endParaRPr>
          </a:p>
        </p:txBody>
      </p:sp>
      <p:sp>
        <p:nvSpPr>
          <p:cNvPr id="17" name="Rectangle: Rounded Corners 16">
            <a:extLst>
              <a:ext uri="{FF2B5EF4-FFF2-40B4-BE49-F238E27FC236}">
                <a16:creationId xmlns:a16="http://schemas.microsoft.com/office/drawing/2014/main" id="{834F87DF-2569-D044-15F0-E6429FDE2C1E}"/>
              </a:ext>
            </a:extLst>
          </p:cNvPr>
          <p:cNvSpPr/>
          <p:nvPr/>
        </p:nvSpPr>
        <p:spPr>
          <a:xfrm>
            <a:off x="4501314" y="1334873"/>
            <a:ext cx="3137388" cy="4305300"/>
          </a:xfrm>
          <a:prstGeom prst="roundRect">
            <a:avLst/>
          </a:prstGeom>
          <a:ln/>
        </p:spPr>
        <p:style>
          <a:lnRef idx="2">
            <a:schemeClr val="accent5"/>
          </a:lnRef>
          <a:fillRef idx="1">
            <a:schemeClr val="lt1"/>
          </a:fillRef>
          <a:effectRef idx="0">
            <a:schemeClr val="accent5"/>
          </a:effectRef>
          <a:fontRef idx="minor">
            <a:schemeClr val="dk1"/>
          </a:fontRef>
        </p:style>
        <p:txBody>
          <a:bodyPr rtlCol="0" anchor="t"/>
          <a:lstStyle/>
          <a:p>
            <a:pPr marL="342900" marR="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pPr>
            <a:endParaRPr kumimoji="0" lang="en-US" sz="2000" b="0" i="0" u="none" strike="noStrike" kern="1200" cap="none" spc="0" normalizeH="0" baseline="0" noProof="0">
              <a:ln>
                <a:noFill/>
              </a:ln>
              <a:noFill/>
              <a:effectLst/>
              <a:uLnTx/>
              <a:uFillTx/>
              <a:latin typeface="Franklin Gothic Book" panose="020B0503020102020204"/>
              <a:ea typeface="+mn-ea"/>
              <a:cs typeface="+mn-cs"/>
            </a:endParaRPr>
          </a:p>
        </p:txBody>
      </p:sp>
      <p:sp>
        <p:nvSpPr>
          <p:cNvPr id="16" name="Rectangle: Rounded Corners 15">
            <a:extLst>
              <a:ext uri="{FF2B5EF4-FFF2-40B4-BE49-F238E27FC236}">
                <a16:creationId xmlns:a16="http://schemas.microsoft.com/office/drawing/2014/main" id="{8B0D15EC-3B0C-CACE-2715-9DD476018DFF}"/>
              </a:ext>
            </a:extLst>
          </p:cNvPr>
          <p:cNvSpPr/>
          <p:nvPr/>
        </p:nvSpPr>
        <p:spPr>
          <a:xfrm>
            <a:off x="738189" y="1348872"/>
            <a:ext cx="3137388" cy="43053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t"/>
          <a:lstStyle/>
          <a:p>
            <a:pPr marL="342900" marR="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pPr>
            <a:endParaRPr kumimoji="0" lang="en-US" sz="2000" b="0" i="0" u="none" strike="noStrike" kern="1200" cap="none" spc="0" normalizeH="0" baseline="0" noProof="0">
              <a:ln>
                <a:noFill/>
              </a:ln>
              <a:no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009BADF5-8163-9333-BDBF-078DF70360E7}"/>
              </a:ext>
            </a:extLst>
          </p:cNvPr>
          <p:cNvSpPr/>
          <p:nvPr/>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5: </a:t>
            </a:r>
            <a:r>
              <a:rPr lang="en-US" sz="1200" b="1">
                <a:solidFill>
                  <a:schemeClr val="bg1"/>
                </a:solidFill>
              </a:rPr>
              <a:t>Upgrading from ATSC 1.0 to ATSC 3.0</a:t>
            </a:r>
            <a:endPar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itle 2">
            <a:extLst>
              <a:ext uri="{FF2B5EF4-FFF2-40B4-BE49-F238E27FC236}">
                <a16:creationId xmlns:a16="http://schemas.microsoft.com/office/drawing/2014/main" id="{92F2AADF-9AB7-A3C3-8DE2-FF7D4A507204}"/>
              </a:ext>
            </a:extLst>
          </p:cNvPr>
          <p:cNvSpPr>
            <a:spLocks noGrp="1"/>
          </p:cNvSpPr>
          <p:nvPr>
            <p:ph type="title"/>
          </p:nvPr>
        </p:nvSpPr>
        <p:spPr/>
        <p:txBody>
          <a:bodyPr>
            <a:normAutofit/>
          </a:bodyPr>
          <a:lstStyle/>
          <a:p>
            <a:r>
              <a:rPr lang="en-US"/>
              <a:t>Transition Models for Consideration</a:t>
            </a:r>
          </a:p>
        </p:txBody>
      </p:sp>
      <p:pic>
        <p:nvPicPr>
          <p:cNvPr id="6" name="Graphic 5" descr="Lighthouse scene with solid fill">
            <a:extLst>
              <a:ext uri="{FF2B5EF4-FFF2-40B4-BE49-F238E27FC236}">
                <a16:creationId xmlns:a16="http://schemas.microsoft.com/office/drawing/2014/main" id="{BDAD2BE3-BF8D-9874-14F6-FCBF495C8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5400" y="1377681"/>
            <a:ext cx="1481229" cy="1460807"/>
          </a:xfrm>
          <a:prstGeom prst="rect">
            <a:avLst/>
          </a:prstGeom>
        </p:spPr>
      </p:pic>
      <p:sp>
        <p:nvSpPr>
          <p:cNvPr id="2" name="TextBox 1">
            <a:extLst>
              <a:ext uri="{FF2B5EF4-FFF2-40B4-BE49-F238E27FC236}">
                <a16:creationId xmlns:a16="http://schemas.microsoft.com/office/drawing/2014/main" id="{9BA0478A-B4AC-9F59-9F46-F9CCB6551616}"/>
              </a:ext>
            </a:extLst>
          </p:cNvPr>
          <p:cNvSpPr txBox="1"/>
          <p:nvPr/>
        </p:nvSpPr>
        <p:spPr>
          <a:xfrm>
            <a:off x="846690" y="3129655"/>
            <a:ext cx="2680454" cy="2262158"/>
          </a:xfrm>
          <a:prstGeom prst="rect">
            <a:avLst/>
          </a:prstGeom>
          <a:noFill/>
        </p:spPr>
        <p:txBody>
          <a:bodyPr wrap="square" rtlCol="0">
            <a:spAutoFit/>
          </a:bodyPr>
          <a:lstStyle/>
          <a:p>
            <a:pPr marL="285750" indent="-285750" algn="l" defTabSz="457200" rtl="0" eaLnBrk="1" latinLnBrk="0" hangingPunct="1">
              <a:spcBef>
                <a:spcPts val="900"/>
              </a:spcBef>
              <a:buFont typeface="Arial" panose="020B0604020202020204" pitchFamily="34" charset="0"/>
              <a:buChar char="•"/>
            </a:pPr>
            <a:r>
              <a:rPr lang="en-US" altLang="en-US" sz="1800" kern="1200" noProof="0">
                <a:solidFill>
                  <a:schemeClr val="tx1"/>
                </a:solidFill>
                <a:ea typeface="+mn-ea"/>
                <a:cs typeface="Calibri" panose="020F0502020204030204" pitchFamily="34" charset="0"/>
              </a:rPr>
              <a:t>One ATSC 3 Host (Lighthouse)</a:t>
            </a:r>
          </a:p>
          <a:p>
            <a:pPr marL="285750" indent="-285750" algn="l" defTabSz="457200" rtl="0" eaLnBrk="1" latinLnBrk="0" hangingPunct="1">
              <a:spcBef>
                <a:spcPts val="900"/>
              </a:spcBef>
              <a:buFont typeface="Arial" panose="020B0604020202020204" pitchFamily="34" charset="0"/>
              <a:buChar char="•"/>
            </a:pPr>
            <a:r>
              <a:rPr lang="en-US" altLang="en-US" sz="1800" kern="1200" noProof="0">
                <a:solidFill>
                  <a:schemeClr val="tx1"/>
                </a:solidFill>
                <a:ea typeface="+mn-ea"/>
                <a:cs typeface="Calibri" panose="020F0502020204030204" pitchFamily="34" charset="0"/>
              </a:rPr>
              <a:t>One or more ATSC 1 Host(s)</a:t>
            </a:r>
          </a:p>
          <a:p>
            <a:pPr marL="285750" indent="-285750" algn="l" defTabSz="457200" rtl="0" eaLnBrk="1" latinLnBrk="0" hangingPunct="1">
              <a:spcBef>
                <a:spcPts val="900"/>
              </a:spcBef>
              <a:buFont typeface="Arial" panose="020B0604020202020204" pitchFamily="34" charset="0"/>
              <a:buChar char="•"/>
            </a:pPr>
            <a:r>
              <a:rPr lang="en-US" altLang="en-US" sz="1800" kern="1200">
                <a:solidFill>
                  <a:schemeClr val="tx1"/>
                </a:solidFill>
                <a:ea typeface="+mn-ea"/>
                <a:cs typeface="Calibri" panose="020F0502020204030204" pitchFamily="34" charset="0"/>
              </a:rPr>
              <a:t>All stations must be licensed in same market</a:t>
            </a:r>
            <a:endParaRPr lang="en-US"/>
          </a:p>
        </p:txBody>
      </p:sp>
      <p:pic>
        <p:nvPicPr>
          <p:cNvPr id="11" name="Graphic 10" descr="Lightning bolt with solid fill">
            <a:extLst>
              <a:ext uri="{FF2B5EF4-FFF2-40B4-BE49-F238E27FC236}">
                <a16:creationId xmlns:a16="http://schemas.microsoft.com/office/drawing/2014/main" id="{7897F0D4-631C-8AC0-9484-D9B7F91CDC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3602" y="1394697"/>
            <a:ext cx="1480117" cy="1459710"/>
          </a:xfrm>
          <a:prstGeom prst="rect">
            <a:avLst/>
          </a:prstGeom>
        </p:spPr>
      </p:pic>
      <p:sp>
        <p:nvSpPr>
          <p:cNvPr id="5" name="TextBox 4">
            <a:extLst>
              <a:ext uri="{FF2B5EF4-FFF2-40B4-BE49-F238E27FC236}">
                <a16:creationId xmlns:a16="http://schemas.microsoft.com/office/drawing/2014/main" id="{8CAA2797-02FF-4600-341B-B9C8CA2546A0}"/>
              </a:ext>
            </a:extLst>
          </p:cNvPr>
          <p:cNvSpPr txBox="1"/>
          <p:nvPr/>
        </p:nvSpPr>
        <p:spPr>
          <a:xfrm>
            <a:off x="4576906" y="2854407"/>
            <a:ext cx="2798836" cy="2423740"/>
          </a:xfrm>
          <a:prstGeom prst="rect">
            <a:avLst/>
          </a:prstGeom>
          <a:noFill/>
        </p:spPr>
        <p:txBody>
          <a:bodyPr wrap="square" rtlCol="0">
            <a:spAutoFit/>
          </a:bodyPr>
          <a:lstStyle/>
          <a:p>
            <a:pPr marL="0" indent="0" algn="ctr">
              <a:buFont typeface="Arial" panose="020B0604020202020204" pitchFamily="34" charset="0"/>
              <a:buNone/>
            </a:pPr>
            <a:r>
              <a:rPr lang="en-US" sz="1800">
                <a:effectLst/>
                <a:ea typeface="Yu Mincho" panose="02020400000000000000" pitchFamily="18" charset="-128"/>
                <a:cs typeface="Arial" panose="020B0604020202020204" pitchFamily="34" charset="0"/>
              </a:rPr>
              <a:t>Flash-cutting is </a:t>
            </a:r>
            <a:r>
              <a:rPr lang="en-US">
                <a:ea typeface="Yu Mincho" panose="02020400000000000000" pitchFamily="18" charset="-128"/>
                <a:cs typeface="Arial" panose="020B0604020202020204" pitchFamily="34" charset="0"/>
              </a:rPr>
              <a:t>upgrading directly from ATSC 1 to ATSC 3</a:t>
            </a:r>
          </a:p>
          <a:p>
            <a:pPr marL="0" indent="0" algn="ctr">
              <a:buFont typeface="Arial" panose="020B0604020202020204" pitchFamily="34" charset="0"/>
              <a:buNone/>
            </a:pPr>
            <a:endParaRPr kumimoji="0" lang="en-US" altLang="en-US" sz="1800" b="0" i="0" u="none" strike="noStrike" kern="1200" cap="none" spc="0" normalizeH="0" baseline="0" noProof="0">
              <a:ln>
                <a:noFill/>
              </a:ln>
              <a:effectLst/>
              <a:uLnTx/>
              <a:uFillTx/>
              <a:ea typeface="+mn-ea"/>
              <a:cs typeface="Calibri" panose="020F0502020204030204" pitchFamily="34" charset="0"/>
            </a:endParaRPr>
          </a:p>
          <a:p>
            <a:pPr marL="285750" indent="-285750">
              <a:buFont typeface="Arial" panose="020B0604020202020204" pitchFamily="34" charset="0"/>
              <a:buChar char="•"/>
            </a:pPr>
            <a:r>
              <a:rPr lang="en-US" altLang="en-US" sz="1800">
                <a:cs typeface="Calibri" panose="020F0502020204030204" pitchFamily="34" charset="0"/>
              </a:rPr>
              <a:t>Requires FCC waiver of the simulcast rule</a:t>
            </a:r>
          </a:p>
          <a:p>
            <a:pPr marL="285750" indent="-285750">
              <a:spcBef>
                <a:spcPts val="900"/>
              </a:spcBef>
              <a:buFont typeface="Arial" panose="020B0604020202020204" pitchFamily="34" charset="0"/>
              <a:buChar char="•"/>
            </a:pPr>
            <a:r>
              <a:rPr lang="en-US" altLang="en-US" sz="1800">
                <a:solidFill>
                  <a:schemeClr val="tx1"/>
                </a:solidFill>
                <a:cs typeface="Calibri" panose="020F0502020204030204" pitchFamily="34" charset="0"/>
              </a:rPr>
              <a:t>ATSC 3.0 devices required for consumers</a:t>
            </a:r>
            <a:endParaRPr lang="en-US" altLang="en-US" sz="1800">
              <a:cs typeface="Calibri" panose="020F0502020204030204" pitchFamily="34" charset="0"/>
            </a:endParaRPr>
          </a:p>
        </p:txBody>
      </p:sp>
      <p:pic>
        <p:nvPicPr>
          <p:cNvPr id="13" name="Graphic 12" descr="Wireless router with solid fill">
            <a:extLst>
              <a:ext uri="{FF2B5EF4-FFF2-40B4-BE49-F238E27FC236}">
                <a16:creationId xmlns:a16="http://schemas.microsoft.com/office/drawing/2014/main" id="{7E36D92A-DC19-0C47-3DB3-D624D6079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7947" y="1233522"/>
            <a:ext cx="1634215" cy="1611684"/>
          </a:xfrm>
          <a:prstGeom prst="rect">
            <a:avLst/>
          </a:prstGeom>
        </p:spPr>
      </p:pic>
      <p:sp>
        <p:nvSpPr>
          <p:cNvPr id="7" name="TextBox 6">
            <a:extLst>
              <a:ext uri="{FF2B5EF4-FFF2-40B4-BE49-F238E27FC236}">
                <a16:creationId xmlns:a16="http://schemas.microsoft.com/office/drawing/2014/main" id="{BA53BD31-3E84-5EFF-76CE-248886A0A0C8}"/>
              </a:ext>
            </a:extLst>
          </p:cNvPr>
          <p:cNvSpPr txBox="1"/>
          <p:nvPr/>
        </p:nvSpPr>
        <p:spPr>
          <a:xfrm>
            <a:off x="8211815" y="2882941"/>
            <a:ext cx="2626478" cy="2585323"/>
          </a:xfrm>
          <a:prstGeom prst="rect">
            <a:avLst/>
          </a:prstGeom>
          <a:noFill/>
        </p:spPr>
        <p:txBody>
          <a:bodyPr wrap="square" rtlCol="0">
            <a:spAutoFit/>
          </a:bodyPr>
          <a:lstStyle/>
          <a:p>
            <a:pPr algn="ctr" defTabSz="457200" rtl="0" eaLnBrk="1" latinLnBrk="0" hangingPunct="1"/>
            <a:r>
              <a:rPr lang="en-US" altLang="en-US" sz="1800" kern="1200">
                <a:solidFill>
                  <a:schemeClr val="tx1"/>
                </a:solidFill>
                <a:ea typeface="+mn-ea"/>
                <a:cs typeface="Calibri" panose="020F0502020204030204" pitchFamily="34" charset="0"/>
              </a:rPr>
              <a:t>Petition FCC for another RF channel </a:t>
            </a:r>
            <a:r>
              <a:rPr lang="en-US" altLang="en-US" sz="1800" b="1" i="1" kern="1200">
                <a:solidFill>
                  <a:schemeClr val="tx1"/>
                </a:solidFill>
                <a:ea typeface="+mn-ea"/>
                <a:cs typeface="Calibri" panose="020F0502020204030204" pitchFamily="34" charset="0"/>
              </a:rPr>
              <a:t>if </a:t>
            </a:r>
            <a:r>
              <a:rPr lang="en-US" altLang="en-US" sz="1800" kern="1200">
                <a:solidFill>
                  <a:schemeClr val="tx1"/>
                </a:solidFill>
                <a:ea typeface="+mn-ea"/>
                <a:cs typeface="Calibri" panose="020F0502020204030204" pitchFamily="34" charset="0"/>
              </a:rPr>
              <a:t>available</a:t>
            </a:r>
          </a:p>
          <a:p>
            <a:pPr marL="285750" indent="-285750" algn="l" defTabSz="457200" rtl="0" eaLnBrk="1" latinLnBrk="0" hangingPunct="1">
              <a:buFont typeface="Arial" panose="020B0604020202020204" pitchFamily="34" charset="0"/>
              <a:buChar char="•"/>
            </a:pPr>
            <a:endParaRPr lang="en-US" altLang="en-US" sz="1800" kern="1200">
              <a:solidFill>
                <a:schemeClr val="tx1"/>
              </a:solidFill>
              <a:ea typeface="+mn-ea"/>
              <a:cs typeface="Calibri" panose="020F0502020204030204" pitchFamily="34" charset="0"/>
            </a:endParaRPr>
          </a:p>
          <a:p>
            <a:pPr marL="285750" indent="-285750" algn="l" defTabSz="457200" rtl="0" eaLnBrk="1" latinLnBrk="0" hangingPunct="1">
              <a:buFont typeface="Arial" panose="020B0604020202020204" pitchFamily="34" charset="0"/>
              <a:buChar char="•"/>
            </a:pPr>
            <a:r>
              <a:rPr lang="en-US" altLang="en-US" sz="1800" kern="1200">
                <a:solidFill>
                  <a:schemeClr val="tx1"/>
                </a:solidFill>
                <a:ea typeface="+mn-ea"/>
                <a:cs typeface="Calibri" panose="020F0502020204030204" pitchFamily="34" charset="0"/>
              </a:rPr>
              <a:t>May be best for rural and underserved areas</a:t>
            </a:r>
          </a:p>
          <a:p>
            <a:pPr algn="l" defTabSz="457200" rtl="0" eaLnBrk="1" latinLnBrk="0" hangingPunct="1"/>
            <a:endParaRPr lang="en-US" altLang="en-US" sz="1800" kern="1200">
              <a:solidFill>
                <a:schemeClr val="tx1"/>
              </a:solidFill>
              <a:ea typeface="+mn-ea"/>
              <a:cs typeface="Calibri" panose="020F0502020204030204" pitchFamily="34" charset="0"/>
            </a:endParaRPr>
          </a:p>
          <a:p>
            <a:pPr marL="285750" indent="-285750" algn="l" defTabSz="457200" rtl="0" eaLnBrk="1" latinLnBrk="0" hangingPunct="1">
              <a:buFont typeface="Arial" panose="020B0604020202020204" pitchFamily="34" charset="0"/>
              <a:buChar char="•"/>
            </a:pPr>
            <a:r>
              <a:rPr lang="en-US" altLang="en-US">
                <a:cs typeface="Calibri" panose="020F0502020204030204" pitchFamily="34" charset="0"/>
              </a:rPr>
              <a:t>Infrequent use-case</a:t>
            </a:r>
          </a:p>
          <a:p>
            <a:pPr marL="285750" indent="-285750" algn="l" defTabSz="457200" rtl="0" eaLnBrk="1" latinLnBrk="0" hangingPunct="1">
              <a:buFont typeface="Arial" panose="020B0604020202020204" pitchFamily="34" charset="0"/>
              <a:buChar char="•"/>
            </a:pPr>
            <a:endParaRPr lang="en-US" altLang="en-US" sz="1800" kern="1200">
              <a:solidFill>
                <a:schemeClr val="tx1"/>
              </a:solidFill>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246CC592-69E7-5937-AA37-1F0F63D88B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16898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0"/>
            <a:ext cx="12192000" cy="446648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a:spLocks noGrp="1"/>
          </p:cNvSpPr>
          <p:nvPr>
            <p:ph type="title" idx="4294967295"/>
          </p:nvPr>
        </p:nvSpPr>
        <p:spPr>
          <a:xfrm>
            <a:off x="2617787" y="1064017"/>
            <a:ext cx="6956425" cy="6587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4400" i="0" u="none" strike="noStrike" kern="1200" cap="none" spc="0" normalizeH="0" baseline="0" noProof="0">
                <a:ln>
                  <a:noFill/>
                </a:ln>
                <a:solidFill>
                  <a:srgbClr val="FFFFFF"/>
                </a:solidFill>
                <a:effectLst/>
                <a:uLnTx/>
                <a:uFillTx/>
                <a:latin typeface="TeX Gyre Adventor 1"/>
                <a:ea typeface="+mn-ea"/>
                <a:cs typeface="+mn-cs"/>
              </a:rPr>
              <a:t>Today’s training agenda</a:t>
            </a:r>
          </a:p>
        </p:txBody>
      </p:sp>
      <p:sp>
        <p:nvSpPr>
          <p:cNvPr id="5" name="Freeform 5">
            <a:extLst>
              <a:ext uri="{C183D7F6-B498-43B3-948B-1728B52AA6E4}">
                <adec:decorative xmlns:adec="http://schemas.microsoft.com/office/drawing/2017/decorative" val="1"/>
              </a:ext>
            </a:extLst>
          </p:cNvPr>
          <p:cNvSpPr/>
          <p:nvPr/>
        </p:nvSpPr>
        <p:spPr>
          <a:xfrm>
            <a:off x="10918451"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rot="-10800000">
            <a:off x="685800"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a:extLst>
              <a:ext uri="{C183D7F6-B498-43B3-948B-1728B52AA6E4}">
                <adec:decorative xmlns:adec="http://schemas.microsoft.com/office/drawing/2017/decorative" val="1"/>
              </a:ext>
            </a:extLst>
          </p:cNvPr>
          <p:cNvSpPr/>
          <p:nvPr/>
        </p:nvSpPr>
        <p:spPr>
          <a:xfrm rot="23662">
            <a:off x="924076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a:extLst>
              <a:ext uri="{C183D7F6-B498-43B3-948B-1728B52AA6E4}">
                <adec:decorative xmlns:adec="http://schemas.microsoft.com/office/drawing/2017/decorative" val="1"/>
              </a:ext>
            </a:extLst>
          </p:cNvPr>
          <p:cNvSpPr/>
          <p:nvPr/>
        </p:nvSpPr>
        <p:spPr>
          <a:xfrm rot="-10776337">
            <a:off x="154235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800100" y="2259513"/>
            <a:ext cx="4834069" cy="3781026"/>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descr="Text box stating &quot;"/>
          <p:cNvSpPr/>
          <p:nvPr/>
        </p:nvSpPr>
        <p:spPr>
          <a:xfrm>
            <a:off x="685800" y="2151563"/>
            <a:ext cx="4832764" cy="374753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6" descr="text box saying &#10;Module 1: Introduction to FEMA’s Integrated Public Alert and Warning System  (IPAWS)&#10;Module 2: Introduction to the Next Generation Warning System Grant Program (NGWSGP)&#10;Module 3: Introduction to ATSC 3.0&#10;Module 4: Business and Revenue Opportunities">
            <a:extLst>
              <a:ext uri="{FF2B5EF4-FFF2-40B4-BE49-F238E27FC236}">
                <a16:creationId xmlns:a16="http://schemas.microsoft.com/office/drawing/2014/main" id="{3C003A32-84CC-101B-5B7F-DD9C588522D2}"/>
              </a:ext>
            </a:extLst>
          </p:cNvPr>
          <p:cNvSpPr txBox="1"/>
          <p:nvPr/>
        </p:nvSpPr>
        <p:spPr>
          <a:xfrm>
            <a:off x="913199" y="2270230"/>
            <a:ext cx="4402681" cy="2547108"/>
          </a:xfrm>
          <a:prstGeom prst="rect">
            <a:avLst/>
          </a:prstGeom>
        </p:spPr>
        <p:txBody>
          <a:bodyPr wrap="square"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1: Introduction to FEMA’s Integrated Public Alert and Warning System  (IPAWS)</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2: Introduction to the Next Generation Warning System Grant Program (NGWSGP)</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3: Introduction to NEXTGEN TV</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4: NEXTGEN TV Features and Opportunities</a:t>
            </a:r>
          </a:p>
        </p:txBody>
      </p:sp>
      <p:sp>
        <p:nvSpPr>
          <p:cNvPr id="14" name="AutoShape 14">
            <a:extLst>
              <a:ext uri="{C183D7F6-B498-43B3-948B-1728B52AA6E4}">
                <adec:decorative xmlns:adec="http://schemas.microsoft.com/office/drawing/2017/decorative" val="1"/>
              </a:ext>
            </a:extLst>
          </p:cNvPr>
          <p:cNvSpPr/>
          <p:nvPr/>
        </p:nvSpPr>
        <p:spPr>
          <a:xfrm>
            <a:off x="6647090" y="2259513"/>
            <a:ext cx="4834069" cy="3707654"/>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descr="text box saying&#10;Module 5: Transitioning from ATSC 1.0 to ATSC 3.0&#10;Module 6: Support for Alerting in ATSC 3.0&#10;Module 7: Fiscal Responsibility &#10;Module 8: Q&amp;A Discussion, Conclusion, and Next Steps&#10;"/>
          <p:cNvSpPr/>
          <p:nvPr/>
        </p:nvSpPr>
        <p:spPr>
          <a:xfrm>
            <a:off x="6532790" y="2151563"/>
            <a:ext cx="4832764" cy="367480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6826595" y="2270230"/>
            <a:ext cx="4448339" cy="2547108"/>
          </a:xfrm>
          <a:prstGeom prst="rect">
            <a:avLst/>
          </a:prstGeom>
        </p:spPr>
        <p:txBody>
          <a:bodyPr wrap="square" lIns="0" tIns="0" rIns="0" bIns="0" rtlCol="0" anchor="t">
            <a:spAutoFit/>
          </a:bodyPr>
          <a:lstStyle/>
          <a:p>
            <a:pPr marL="302260" lvl="1" indent="-151130" defTabSz="609630">
              <a:lnSpc>
                <a:spcPct val="150000"/>
              </a:lnSpc>
              <a:buFont typeface="Arial"/>
              <a:buChar char="•"/>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5: Upgrading from ATSC 1.0 to </a:t>
            </a:r>
            <a:br>
              <a:rPr lang="en-US" sz="1600">
                <a:solidFill>
                  <a:srgbClr val="000000"/>
                </a:solidFill>
                <a:latin typeface="TeX Gyre Adventor 2"/>
              </a:rPr>
            </a:br>
            <a:r>
              <a:rPr kumimoji="0" lang="en-US" sz="1600" b="0" i="0" u="none" strike="noStrike" kern="1200" cap="none" spc="0" normalizeH="0" baseline="0" noProof="0">
                <a:ln>
                  <a:noFill/>
                </a:ln>
                <a:solidFill>
                  <a:srgbClr val="000000"/>
                </a:solidFill>
                <a:effectLst/>
                <a:uLnTx/>
                <a:uFillTx/>
                <a:latin typeface="TeX Gyre Adventor 2"/>
                <a:ea typeface="+mn-ea"/>
                <a:cs typeface="+mn-cs"/>
              </a:rPr>
              <a:t>ATSC 3.0</a:t>
            </a:r>
            <a:r>
              <a:rPr lang="en-US" sz="1600">
                <a:solidFill>
                  <a:srgbClr val="000000"/>
                </a:solidFill>
                <a:latin typeface="TeX Gyre Adventor 2"/>
              </a:rPr>
              <a:t> </a:t>
            </a:r>
            <a:endParaRPr lang="en-US">
              <a:ea typeface="+mn-ea"/>
              <a:cs typeface="+mn-cs"/>
            </a:endParaRPr>
          </a:p>
          <a:p>
            <a:pPr marL="302260" lvl="1" indent="-151130" defTabSz="609630">
              <a:lnSpc>
                <a:spcPct val="150000"/>
              </a:lnSpc>
              <a:buFont typeface="Arial"/>
              <a:buChar char="•"/>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6: Support for Emergency Alerts in </a:t>
            </a:r>
            <a:br>
              <a:rPr lang="en-US" sz="1600">
                <a:solidFill>
                  <a:srgbClr val="000000"/>
                </a:solidFill>
                <a:latin typeface="TeX Gyre Adventor 2"/>
              </a:rPr>
            </a:br>
            <a:r>
              <a:rPr kumimoji="0" lang="en-US" sz="1600" b="0" i="0" u="none" strike="noStrike" kern="1200" cap="none" spc="0" normalizeH="0" baseline="0" noProof="0">
                <a:ln>
                  <a:noFill/>
                </a:ln>
                <a:solidFill>
                  <a:srgbClr val="000000"/>
                </a:solidFill>
                <a:effectLst/>
                <a:uLnTx/>
                <a:uFillTx/>
                <a:latin typeface="TeX Gyre Adventor 2"/>
                <a:ea typeface="+mn-ea"/>
                <a:cs typeface="+mn-cs"/>
              </a:rPr>
              <a:t>ATSC 3.0</a:t>
            </a:r>
            <a:endParaRPr lang="en-US" sz="1600" b="0" i="0" u="none" strike="noStrike" kern="1200" cap="none" spc="0" normalizeH="0" baseline="0" noProof="0">
              <a:ln>
                <a:noFill/>
              </a:ln>
              <a:solidFill>
                <a:srgbClr val="000000"/>
              </a:solidFill>
              <a:effectLst/>
              <a:uLnTx/>
              <a:uFillTx/>
              <a:latin typeface="TeX Gyre Adventor 2"/>
            </a:endParaRPr>
          </a:p>
          <a:p>
            <a:pPr marL="302260" lvl="1" indent="-151130" defTabSz="609630">
              <a:lnSpc>
                <a:spcPct val="150000"/>
              </a:lnSpc>
              <a:buFont typeface="Arial"/>
              <a:buChar char="•"/>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7: Fiscal Responsibility</a:t>
            </a:r>
            <a:r>
              <a:rPr lang="en-US" sz="1600">
                <a:solidFill>
                  <a:srgbClr val="000000"/>
                </a:solidFill>
                <a:latin typeface="TeX Gyre Adventor 2"/>
              </a:rPr>
              <a:t> </a:t>
            </a:r>
            <a:endParaRPr lang="en-US" sz="1600" b="0" i="0" u="none" strike="noStrike" kern="1200" cap="none" spc="0" normalizeH="0" baseline="0" noProof="0">
              <a:ln>
                <a:noFill/>
              </a:ln>
              <a:solidFill>
                <a:srgbClr val="000000"/>
              </a:solidFill>
              <a:effectLst/>
              <a:uLnTx/>
              <a:uFillTx/>
              <a:latin typeface="TeX Gyre Adventor 2"/>
            </a:endParaRPr>
          </a:p>
          <a:p>
            <a:pPr marL="302260" marR="0" lvl="1" indent="-151130"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Q&amp;A and Next Steps</a:t>
            </a:r>
            <a:endParaRPr lang="en-US" sz="1600" b="0" i="0" u="none" strike="noStrike" kern="1200" cap="none" spc="0" normalizeH="0" baseline="0" noProof="0">
              <a:ln>
                <a:noFill/>
              </a:ln>
              <a:solidFill>
                <a:srgbClr val="000000"/>
              </a:solidFill>
              <a:effectLst/>
              <a:uLnTx/>
              <a:uFillTx/>
              <a:latin typeface="TeX Gyre Adventor 2"/>
            </a:endParaRPr>
          </a:p>
          <a:p>
            <a:pPr marL="151130" marR="0" lvl="1" indent="0" algn="l" defTabSz="609630" rtl="0" eaLnBrk="1" fontAlgn="auto" latinLnBrk="0" hangingPunct="1">
              <a:lnSpc>
                <a:spcPct val="150000"/>
              </a:lnSpc>
              <a:spcBef>
                <a:spcPts val="0"/>
              </a:spcBef>
              <a:spcAft>
                <a:spcPts val="0"/>
              </a:spcAft>
              <a:buClrTx/>
              <a:buSzTx/>
              <a:buFontTx/>
              <a:buNone/>
              <a:tabLst/>
              <a:defRPr/>
            </a:pPr>
            <a:endParaRPr lang="en-US" sz="1600" b="0" i="0" u="none" strike="noStrike" kern="1200" cap="none" spc="0" normalizeH="0" baseline="0" noProof="0">
              <a:ln>
                <a:noFill/>
              </a:ln>
              <a:solidFill>
                <a:srgbClr val="000000"/>
              </a:solidFill>
              <a:effectLst/>
              <a:uLnTx/>
              <a:uFillTx/>
              <a:latin typeface="TeX Gyre Adventor 2"/>
            </a:endParaRPr>
          </a:p>
        </p:txBody>
      </p:sp>
      <p:sp>
        <p:nvSpPr>
          <p:cNvPr id="19" name="AutoShape 19">
            <a:extLst>
              <a:ext uri="{C183D7F6-B498-43B3-948B-1728B52AA6E4}">
                <adec:decorative xmlns:adec="http://schemas.microsoft.com/office/drawing/2017/decorative" val="1"/>
              </a:ext>
            </a:extLst>
          </p:cNvPr>
          <p:cNvSpPr/>
          <p:nvPr/>
        </p:nvSpPr>
        <p:spPr>
          <a:xfrm>
            <a:off x="0" y="6183154"/>
            <a:ext cx="12192000" cy="68074"/>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0" name="TextBox 20"/>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4" name="Slide Number Placeholder 3">
            <a:extLst>
              <a:ext uri="{FF2B5EF4-FFF2-40B4-BE49-F238E27FC236}">
                <a16:creationId xmlns:a16="http://schemas.microsoft.com/office/drawing/2014/main" id="{6B5E2378-DCCF-0D5D-4339-27ED0145FA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0E933C8-595F-AE0F-8C75-0BF35CDA1782}"/>
              </a:ext>
            </a:extLst>
          </p:cNvPr>
          <p:cNvSpPr>
            <a:spLocks noGrp="1"/>
          </p:cNvSpPr>
          <p:nvPr>
            <p:ph type="title"/>
          </p:nvPr>
        </p:nvSpPr>
        <p:spPr/>
        <p:txBody>
          <a:bodyPr/>
          <a:lstStyle/>
          <a:p>
            <a:r>
              <a:rPr lang="en-US"/>
              <a:t>What is “ Repack” and How Does it Impact ATSC 3.0</a:t>
            </a:r>
          </a:p>
        </p:txBody>
      </p:sp>
      <p:graphicFrame>
        <p:nvGraphicFramePr>
          <p:cNvPr id="2" name="Diagram 1" descr="Incentive auction 2017, arrow, Repack 2018 - 2022, arrow, NextGen TV">
            <a:extLst>
              <a:ext uri="{FF2B5EF4-FFF2-40B4-BE49-F238E27FC236}">
                <a16:creationId xmlns:a16="http://schemas.microsoft.com/office/drawing/2014/main" id="{FC52CCDC-CD58-787B-CC76-0775ABE1F43D}"/>
              </a:ext>
            </a:extLst>
          </p:cNvPr>
          <p:cNvGraphicFramePr/>
          <p:nvPr>
            <p:extLst>
              <p:ext uri="{D42A27DB-BD31-4B8C-83A1-F6EECF244321}">
                <p14:modId xmlns:p14="http://schemas.microsoft.com/office/powerpoint/2010/main" val="1886774860"/>
              </p:ext>
            </p:extLst>
          </p:nvPr>
        </p:nvGraphicFramePr>
        <p:xfrm>
          <a:off x="1791720" y="872755"/>
          <a:ext cx="8128000" cy="277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61B795A-D22B-840B-D15E-779FA1667F27}"/>
              </a:ext>
            </a:extLst>
          </p:cNvPr>
          <p:cNvSpPr txBox="1"/>
          <p:nvPr/>
        </p:nvSpPr>
        <p:spPr>
          <a:xfrm>
            <a:off x="738189" y="3100490"/>
            <a:ext cx="10715627" cy="2631490"/>
          </a:xfrm>
          <a:prstGeom prst="rect">
            <a:avLst/>
          </a:prstGeom>
          <a:noFill/>
        </p:spPr>
        <p:txBody>
          <a:bodyPr wrap="square" rtlCol="0">
            <a:spAutoFit/>
          </a:bodyPr>
          <a:lstStyle/>
          <a:p>
            <a:pPr marL="342900" indent="-342900">
              <a:spcBef>
                <a:spcPts val="1200"/>
              </a:spcBef>
              <a:spcAft>
                <a:spcPts val="600"/>
              </a:spcAft>
              <a:buFont typeface="Wingdings" panose="05000000000000000000" pitchFamily="2" charset="2"/>
              <a:buChar char="§"/>
              <a:defRPr/>
            </a:pPr>
            <a:r>
              <a:rPr lang="en-US" sz="2000"/>
              <a:t>Between 2017 and 2022 the FCC reclaimed some TV spectrum, reducing the number of TV channels 51 to 35 (2 – 36)</a:t>
            </a:r>
          </a:p>
          <a:p>
            <a:pPr marL="342900" indent="-342900">
              <a:spcBef>
                <a:spcPts val="1200"/>
              </a:spcBef>
              <a:spcAft>
                <a:spcPts val="600"/>
              </a:spcAft>
              <a:buFont typeface="Wingdings" panose="05000000000000000000" pitchFamily="2" charset="2"/>
              <a:buChar char="§"/>
              <a:defRPr/>
            </a:pPr>
            <a:r>
              <a:rPr lang="en-US" sz="2000"/>
              <a:t>Stations on channels 37 through 52 where required to move channels (frequencies)</a:t>
            </a:r>
          </a:p>
          <a:p>
            <a:pPr marL="342900" indent="-342900">
              <a:spcBef>
                <a:spcPts val="1200"/>
              </a:spcBef>
              <a:spcAft>
                <a:spcPts val="600"/>
              </a:spcAft>
              <a:buFont typeface="Wingdings" panose="05000000000000000000" pitchFamily="2" charset="2"/>
              <a:buChar char="§"/>
              <a:defRPr/>
            </a:pPr>
            <a:r>
              <a:rPr lang="en-US" sz="2000"/>
              <a:t>The FCC provided funding for equipment, to stations moving frequencies (being “repacked”)</a:t>
            </a:r>
          </a:p>
          <a:p>
            <a:pPr marL="342900" indent="-342900">
              <a:spcBef>
                <a:spcPts val="1200"/>
              </a:spcBef>
              <a:spcAft>
                <a:spcPts val="600"/>
              </a:spcAft>
              <a:buFont typeface="Wingdings" panose="05000000000000000000" pitchFamily="2" charset="2"/>
              <a:buChar char="§"/>
              <a:defRPr/>
            </a:pPr>
            <a:r>
              <a:rPr lang="en-US" sz="2000"/>
              <a:t>“Repacked” stations now have updated ATSC 3 capable exciters and transmitters as well as improved antenna systems</a:t>
            </a:r>
          </a:p>
        </p:txBody>
      </p:sp>
      <p:sp>
        <p:nvSpPr>
          <p:cNvPr id="4" name="Slide Number Placeholder 3">
            <a:extLst>
              <a:ext uri="{FF2B5EF4-FFF2-40B4-BE49-F238E27FC236}">
                <a16:creationId xmlns:a16="http://schemas.microsoft.com/office/drawing/2014/main" id="{0ABADA65-0BED-97E7-C50B-BBEF084A65EB}"/>
              </a:ext>
            </a:extLst>
          </p:cNvPr>
          <p:cNvSpPr>
            <a:spLocks noGrp="1"/>
          </p:cNvSpPr>
          <p:nvPr>
            <p:ph type="sldNum" sz="quarter" idx="12"/>
          </p:nvPr>
        </p:nvSpPr>
        <p:spPr>
          <a:xfrm>
            <a:off x="10539413" y="6173791"/>
            <a:ext cx="914403" cy="365125"/>
          </a:xfrm>
        </p:spPr>
        <p:txBody>
          <a:bodyPr vert="horz" lIns="91440" tIns="45720" rIns="91440" bIns="45720" rtlCol="0" anchor="ctr">
            <a:normAutofit/>
          </a:bodyPr>
          <a:lstStyle/>
          <a:p>
            <a:pPr defTabSz="914400">
              <a:spcAft>
                <a:spcPts val="600"/>
              </a:spcAft>
            </a:pPr>
            <a:fld id="{8FCC257D-A786-9244-9E17-CE618C8B9275}" type="slidenum">
              <a:rPr lang="en-US">
                <a:solidFill>
                  <a:srgbClr val="898989"/>
                </a:solidFill>
              </a:rPr>
              <a:pPr defTabSz="914400">
                <a:spcAft>
                  <a:spcPts val="600"/>
                </a:spcAft>
              </a:pPr>
              <a:t>50</a:t>
            </a:fld>
            <a:endParaRPr lang="en-US">
              <a:solidFill>
                <a:srgbClr val="898989"/>
              </a:solidFill>
            </a:endParaRPr>
          </a:p>
        </p:txBody>
      </p:sp>
    </p:spTree>
    <p:extLst>
      <p:ext uri="{BB962C8B-B14F-4D97-AF65-F5344CB8AC3E}">
        <p14:creationId xmlns:p14="http://schemas.microsoft.com/office/powerpoint/2010/main" val="355092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0E933C8-595F-AE0F-8C75-0BF35CDA1782}"/>
              </a:ext>
            </a:extLst>
          </p:cNvPr>
          <p:cNvSpPr>
            <a:spLocks noGrp="1"/>
          </p:cNvSpPr>
          <p:nvPr>
            <p:ph type="title"/>
          </p:nvPr>
        </p:nvSpPr>
        <p:spPr/>
        <p:txBody>
          <a:bodyPr>
            <a:normAutofit fontScale="90000"/>
          </a:bodyPr>
          <a:lstStyle/>
          <a:p>
            <a:r>
              <a:rPr lang="en-US"/>
              <a:t>ATSC 3.0 Strategic Decisions</a:t>
            </a:r>
            <a:br>
              <a:rPr lang="en-US"/>
            </a:br>
            <a:r>
              <a:rPr lang="en-US"/>
              <a:t>		Indoor and mobile s</a:t>
            </a:r>
            <a:r>
              <a:rPr lang="en-US" b="1" kern="1200">
                <a:latin typeface="+mn-lt"/>
                <a:cs typeface="Calibri" panose="020F0502020204030204" pitchFamily="34" charset="0"/>
              </a:rPr>
              <a:t>upport is important in your market! </a:t>
            </a:r>
            <a:endParaRPr lang="en-US" b="1"/>
          </a:p>
        </p:txBody>
      </p:sp>
      <p:grpSp>
        <p:nvGrpSpPr>
          <p:cNvPr id="2" name="Group 1" descr="Repack: Stations that were recently &quot;repacked&quot; are much closer to being ATSC 3.0 ready.&#10;Tower: The structural integrity of your tower is the starting point of any charge to your antenna.&#10;Antenna: Adding vertical polarization (VPOL) to your antenna can accommodate better mobile and indoor reception.&#10;Transmitter: ATSC 3.0 has a higher peak to average ratio (PAR) requirement for your transmitter and adding VPOL will require additional transmitter power.&#10;Transmission Line: The transmission line and mask filter should be evaluated if transmitter power is increased.">
            <a:extLst>
              <a:ext uri="{FF2B5EF4-FFF2-40B4-BE49-F238E27FC236}">
                <a16:creationId xmlns:a16="http://schemas.microsoft.com/office/drawing/2014/main" id="{F5FBC358-D5C0-BFB0-5731-2683640B3FD6}"/>
              </a:ext>
            </a:extLst>
          </p:cNvPr>
          <p:cNvGrpSpPr/>
          <p:nvPr/>
        </p:nvGrpSpPr>
        <p:grpSpPr>
          <a:xfrm>
            <a:off x="908842" y="1422399"/>
            <a:ext cx="10374316" cy="4150767"/>
            <a:chOff x="738186" y="1476433"/>
            <a:chExt cx="10715627" cy="4115787"/>
          </a:xfrm>
        </p:grpSpPr>
        <p:sp>
          <p:nvSpPr>
            <p:cNvPr id="5" name="Freeform: Shape 4">
              <a:extLst>
                <a:ext uri="{FF2B5EF4-FFF2-40B4-BE49-F238E27FC236}">
                  <a16:creationId xmlns:a16="http://schemas.microsoft.com/office/drawing/2014/main" id="{63CCF55A-A06B-3E5C-E11F-50208BD47284}"/>
                </a:ext>
              </a:extLst>
            </p:cNvPr>
            <p:cNvSpPr/>
            <p:nvPr/>
          </p:nvSpPr>
          <p:spPr>
            <a:xfrm>
              <a:off x="738186" y="4656220"/>
              <a:ext cx="10715627" cy="936000"/>
            </a:xfrm>
            <a:custGeom>
              <a:avLst/>
              <a:gdLst>
                <a:gd name="connsiteX0" fmla="*/ 0 w 10715627"/>
                <a:gd name="connsiteY0" fmla="*/ 156003 h 936000"/>
                <a:gd name="connsiteX1" fmla="*/ 156003 w 10715627"/>
                <a:gd name="connsiteY1" fmla="*/ 0 h 936000"/>
                <a:gd name="connsiteX2" fmla="*/ 10559624 w 10715627"/>
                <a:gd name="connsiteY2" fmla="*/ 0 h 936000"/>
                <a:gd name="connsiteX3" fmla="*/ 10715627 w 10715627"/>
                <a:gd name="connsiteY3" fmla="*/ 156003 h 936000"/>
                <a:gd name="connsiteX4" fmla="*/ 10715627 w 10715627"/>
                <a:gd name="connsiteY4" fmla="*/ 779997 h 936000"/>
                <a:gd name="connsiteX5" fmla="*/ 10559624 w 10715627"/>
                <a:gd name="connsiteY5" fmla="*/ 936000 h 936000"/>
                <a:gd name="connsiteX6" fmla="*/ 156003 w 10715627"/>
                <a:gd name="connsiteY6" fmla="*/ 936000 h 936000"/>
                <a:gd name="connsiteX7" fmla="*/ 0 w 10715627"/>
                <a:gd name="connsiteY7" fmla="*/ 779997 h 936000"/>
                <a:gd name="connsiteX8" fmla="*/ 0 w 10715627"/>
                <a:gd name="connsiteY8" fmla="*/ 156003 h 9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27" h="936000">
                  <a:moveTo>
                    <a:pt x="0" y="156003"/>
                  </a:moveTo>
                  <a:cubicBezTo>
                    <a:pt x="0" y="69845"/>
                    <a:pt x="69845" y="0"/>
                    <a:pt x="156003" y="0"/>
                  </a:cubicBezTo>
                  <a:lnTo>
                    <a:pt x="10559624" y="0"/>
                  </a:lnTo>
                  <a:cubicBezTo>
                    <a:pt x="10645782" y="0"/>
                    <a:pt x="10715627" y="69845"/>
                    <a:pt x="10715627" y="156003"/>
                  </a:cubicBezTo>
                  <a:lnTo>
                    <a:pt x="10715627" y="779997"/>
                  </a:lnTo>
                  <a:cubicBezTo>
                    <a:pt x="10715627" y="866155"/>
                    <a:pt x="10645782" y="936000"/>
                    <a:pt x="10559624" y="936000"/>
                  </a:cubicBezTo>
                  <a:lnTo>
                    <a:pt x="156003" y="936000"/>
                  </a:lnTo>
                  <a:cubicBezTo>
                    <a:pt x="69845" y="936000"/>
                    <a:pt x="0" y="866155"/>
                    <a:pt x="0" y="779997"/>
                  </a:cubicBezTo>
                  <a:lnTo>
                    <a:pt x="0" y="15600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1892" tIns="121892" rIns="121892" bIns="121892" numCol="1" spcCol="1270" anchor="ctr" anchorCtr="0">
              <a:noAutofit/>
            </a:bodyPr>
            <a:lstStyle/>
            <a:p>
              <a:pPr marL="0" lvl="0" indent="0" algn="l" defTabSz="889000">
                <a:lnSpc>
                  <a:spcPct val="90000"/>
                </a:lnSpc>
                <a:spcBef>
                  <a:spcPct val="0"/>
                </a:spcBef>
                <a:spcAft>
                  <a:spcPct val="35000"/>
                </a:spcAft>
                <a:buNone/>
              </a:pPr>
              <a:r>
                <a:rPr lang="en-US" sz="2000" b="1" kern="1200">
                  <a:latin typeface="+mn-lt"/>
                  <a:cs typeface="Calibri" panose="020F0502020204030204" pitchFamily="34" charset="0"/>
                </a:rPr>
                <a:t>Tower – </a:t>
              </a:r>
              <a:r>
                <a:rPr kumimoji="0" lang="en-US" sz="2000" b="0" i="0" u="none" strike="noStrike" kern="1200" cap="none" spc="0" normalizeH="0" baseline="0" noProof="0">
                  <a:solidFill>
                    <a:schemeClr val="tx1"/>
                  </a:solidFill>
                  <a:effectLst/>
                  <a:uLnTx/>
                  <a:uFillTx/>
                  <a:latin typeface="+mn-lt"/>
                  <a:ea typeface="Open Sans" panose="020B0606030504020204" pitchFamily="34" charset="0"/>
                  <a:cs typeface="Calibri" panose="020F0502020204030204" pitchFamily="34" charset="0"/>
                </a:rPr>
                <a:t>Confirm the structural integrity of your tower before planning antenna upgrade</a:t>
              </a:r>
              <a:endParaRPr lang="en-US" sz="2000" b="1" kern="1200">
                <a:solidFill>
                  <a:schemeClr val="tx1"/>
                </a:solidFill>
                <a:latin typeface="+mn-lt"/>
                <a:cs typeface="Calibri" panose="020F0502020204030204" pitchFamily="34" charset="0"/>
              </a:endParaRPr>
            </a:p>
          </p:txBody>
        </p:sp>
        <p:sp>
          <p:nvSpPr>
            <p:cNvPr id="6" name="Freeform: Shape 5">
              <a:extLst>
                <a:ext uri="{FF2B5EF4-FFF2-40B4-BE49-F238E27FC236}">
                  <a16:creationId xmlns:a16="http://schemas.microsoft.com/office/drawing/2014/main" id="{3955D789-D58B-CBBB-D810-7C78ECE9D7DC}"/>
                </a:ext>
              </a:extLst>
            </p:cNvPr>
            <p:cNvSpPr/>
            <p:nvPr/>
          </p:nvSpPr>
          <p:spPr>
            <a:xfrm>
              <a:off x="738186" y="1476433"/>
              <a:ext cx="10715627" cy="936000"/>
            </a:xfrm>
            <a:custGeom>
              <a:avLst/>
              <a:gdLst>
                <a:gd name="connsiteX0" fmla="*/ 0 w 10715627"/>
                <a:gd name="connsiteY0" fmla="*/ 156003 h 936000"/>
                <a:gd name="connsiteX1" fmla="*/ 156003 w 10715627"/>
                <a:gd name="connsiteY1" fmla="*/ 0 h 936000"/>
                <a:gd name="connsiteX2" fmla="*/ 10559624 w 10715627"/>
                <a:gd name="connsiteY2" fmla="*/ 0 h 936000"/>
                <a:gd name="connsiteX3" fmla="*/ 10715627 w 10715627"/>
                <a:gd name="connsiteY3" fmla="*/ 156003 h 936000"/>
                <a:gd name="connsiteX4" fmla="*/ 10715627 w 10715627"/>
                <a:gd name="connsiteY4" fmla="*/ 779997 h 936000"/>
                <a:gd name="connsiteX5" fmla="*/ 10559624 w 10715627"/>
                <a:gd name="connsiteY5" fmla="*/ 936000 h 936000"/>
                <a:gd name="connsiteX6" fmla="*/ 156003 w 10715627"/>
                <a:gd name="connsiteY6" fmla="*/ 936000 h 936000"/>
                <a:gd name="connsiteX7" fmla="*/ 0 w 10715627"/>
                <a:gd name="connsiteY7" fmla="*/ 779997 h 936000"/>
                <a:gd name="connsiteX8" fmla="*/ 0 w 10715627"/>
                <a:gd name="connsiteY8" fmla="*/ 156003 h 9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27" h="936000">
                  <a:moveTo>
                    <a:pt x="0" y="156003"/>
                  </a:moveTo>
                  <a:cubicBezTo>
                    <a:pt x="0" y="69845"/>
                    <a:pt x="69845" y="0"/>
                    <a:pt x="156003" y="0"/>
                  </a:cubicBezTo>
                  <a:lnTo>
                    <a:pt x="10559624" y="0"/>
                  </a:lnTo>
                  <a:cubicBezTo>
                    <a:pt x="10645782" y="0"/>
                    <a:pt x="10715627" y="69845"/>
                    <a:pt x="10715627" y="156003"/>
                  </a:cubicBezTo>
                  <a:lnTo>
                    <a:pt x="10715627" y="779997"/>
                  </a:lnTo>
                  <a:cubicBezTo>
                    <a:pt x="10715627" y="866155"/>
                    <a:pt x="10645782" y="936000"/>
                    <a:pt x="10559624" y="936000"/>
                  </a:cubicBezTo>
                  <a:lnTo>
                    <a:pt x="156003" y="936000"/>
                  </a:lnTo>
                  <a:cubicBezTo>
                    <a:pt x="69845" y="936000"/>
                    <a:pt x="0" y="866155"/>
                    <a:pt x="0" y="779997"/>
                  </a:cubicBezTo>
                  <a:lnTo>
                    <a:pt x="0" y="15600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1892" tIns="121892" rIns="121892" bIns="121892" numCol="1" spcCol="1270" anchor="ctr" anchorCtr="0">
              <a:noAutofit/>
            </a:bodyPr>
            <a:lstStyle/>
            <a:p>
              <a:pPr marL="0" lvl="0" indent="0" algn="l" defTabSz="889000">
                <a:lnSpc>
                  <a:spcPct val="90000"/>
                </a:lnSpc>
                <a:spcBef>
                  <a:spcPct val="0"/>
                </a:spcBef>
                <a:spcAft>
                  <a:spcPct val="35000"/>
                </a:spcAft>
                <a:buNone/>
              </a:pPr>
              <a:r>
                <a:rPr lang="en-US" sz="2000" b="1" kern="1200">
                  <a:latin typeface="+mn-lt"/>
                  <a:cs typeface="Calibri" panose="020F0502020204030204" pitchFamily="34" charset="0"/>
                </a:rPr>
                <a:t>Antenna –</a:t>
              </a:r>
              <a:r>
                <a:rPr lang="en-US" sz="2000" b="1">
                  <a:cs typeface="Calibri" panose="020F0502020204030204" pitchFamily="34" charset="0"/>
                </a:rPr>
                <a:t> </a:t>
              </a:r>
              <a:r>
                <a:rPr lang="en-US" sz="2000" kern="1200">
                  <a:solidFill>
                    <a:schemeClr val="tx1"/>
                  </a:solidFill>
                  <a:latin typeface="+mn-lt"/>
                  <a:ea typeface="Open Sans" panose="020B0606030504020204" pitchFamily="34" charset="0"/>
                  <a:cs typeface="Calibri" panose="020F0502020204030204" pitchFamily="34" charset="0"/>
                </a:rPr>
                <a:t>Get better mobile and indoor reception by adding </a:t>
              </a:r>
              <a:r>
                <a:rPr lang="en-US" sz="2000" kern="1200">
                  <a:solidFill>
                    <a:schemeClr val="tx1"/>
                  </a:solidFill>
                  <a:latin typeface="+mn-lt"/>
                  <a:cs typeface="Calibri" panose="020F0502020204030204" pitchFamily="34" charset="0"/>
                </a:rPr>
                <a:t>Vertical Polarization (VPOL)</a:t>
              </a:r>
              <a:endParaRPr lang="en-US" sz="2000" b="1" kern="1200">
                <a:solidFill>
                  <a:schemeClr val="tx1"/>
                </a:solidFill>
                <a:latin typeface="+mn-lt"/>
                <a:cs typeface="Calibri" panose="020F0502020204030204" pitchFamily="34" charset="0"/>
              </a:endParaRPr>
            </a:p>
          </p:txBody>
        </p:sp>
        <p:sp>
          <p:nvSpPr>
            <p:cNvPr id="7" name="Freeform: Shape 6">
              <a:extLst>
                <a:ext uri="{FF2B5EF4-FFF2-40B4-BE49-F238E27FC236}">
                  <a16:creationId xmlns:a16="http://schemas.microsoft.com/office/drawing/2014/main" id="{809AD9C4-4756-9FA8-582E-859ACD725C78}"/>
                </a:ext>
              </a:extLst>
            </p:cNvPr>
            <p:cNvSpPr/>
            <p:nvPr/>
          </p:nvSpPr>
          <p:spPr>
            <a:xfrm>
              <a:off x="738186" y="2536362"/>
              <a:ext cx="10715627" cy="936000"/>
            </a:xfrm>
            <a:custGeom>
              <a:avLst/>
              <a:gdLst>
                <a:gd name="connsiteX0" fmla="*/ 0 w 10715627"/>
                <a:gd name="connsiteY0" fmla="*/ 156003 h 936000"/>
                <a:gd name="connsiteX1" fmla="*/ 156003 w 10715627"/>
                <a:gd name="connsiteY1" fmla="*/ 0 h 936000"/>
                <a:gd name="connsiteX2" fmla="*/ 10559624 w 10715627"/>
                <a:gd name="connsiteY2" fmla="*/ 0 h 936000"/>
                <a:gd name="connsiteX3" fmla="*/ 10715627 w 10715627"/>
                <a:gd name="connsiteY3" fmla="*/ 156003 h 936000"/>
                <a:gd name="connsiteX4" fmla="*/ 10715627 w 10715627"/>
                <a:gd name="connsiteY4" fmla="*/ 779997 h 936000"/>
                <a:gd name="connsiteX5" fmla="*/ 10559624 w 10715627"/>
                <a:gd name="connsiteY5" fmla="*/ 936000 h 936000"/>
                <a:gd name="connsiteX6" fmla="*/ 156003 w 10715627"/>
                <a:gd name="connsiteY6" fmla="*/ 936000 h 936000"/>
                <a:gd name="connsiteX7" fmla="*/ 0 w 10715627"/>
                <a:gd name="connsiteY7" fmla="*/ 779997 h 936000"/>
                <a:gd name="connsiteX8" fmla="*/ 0 w 10715627"/>
                <a:gd name="connsiteY8" fmla="*/ 156003 h 9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27" h="936000">
                  <a:moveTo>
                    <a:pt x="0" y="156003"/>
                  </a:moveTo>
                  <a:cubicBezTo>
                    <a:pt x="0" y="69845"/>
                    <a:pt x="69845" y="0"/>
                    <a:pt x="156003" y="0"/>
                  </a:cubicBezTo>
                  <a:lnTo>
                    <a:pt x="10559624" y="0"/>
                  </a:lnTo>
                  <a:cubicBezTo>
                    <a:pt x="10645782" y="0"/>
                    <a:pt x="10715627" y="69845"/>
                    <a:pt x="10715627" y="156003"/>
                  </a:cubicBezTo>
                  <a:lnTo>
                    <a:pt x="10715627" y="779997"/>
                  </a:lnTo>
                  <a:cubicBezTo>
                    <a:pt x="10715627" y="866155"/>
                    <a:pt x="10645782" y="936000"/>
                    <a:pt x="10559624" y="936000"/>
                  </a:cubicBezTo>
                  <a:lnTo>
                    <a:pt x="156003" y="936000"/>
                  </a:lnTo>
                  <a:cubicBezTo>
                    <a:pt x="69845" y="936000"/>
                    <a:pt x="0" y="866155"/>
                    <a:pt x="0" y="779997"/>
                  </a:cubicBezTo>
                  <a:lnTo>
                    <a:pt x="0" y="15600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1892" tIns="121892" rIns="121892" bIns="121892" numCol="1" spcCol="1270" anchor="ctr" anchorCtr="0">
              <a:noAutofit/>
            </a:bodyPr>
            <a:lstStyle/>
            <a:p>
              <a:pPr marL="0" lvl="0" indent="0" algn="l" defTabSz="889000">
                <a:lnSpc>
                  <a:spcPct val="90000"/>
                </a:lnSpc>
                <a:spcBef>
                  <a:spcPct val="0"/>
                </a:spcBef>
                <a:spcAft>
                  <a:spcPct val="35000"/>
                </a:spcAft>
                <a:buNone/>
              </a:pPr>
              <a:r>
                <a:rPr lang="en-US" sz="2000" b="1" kern="1200">
                  <a:latin typeface="+mn-lt"/>
                  <a:cs typeface="Calibri" panose="020F0502020204030204" pitchFamily="34" charset="0"/>
                </a:rPr>
                <a:t>Transmitter – </a:t>
              </a:r>
              <a:r>
                <a:rPr lang="en-US" sz="2000" kern="1200">
                  <a:solidFill>
                    <a:schemeClr val="tx1"/>
                  </a:solidFill>
                  <a:latin typeface="+mn-lt"/>
                  <a:ea typeface="Open Sans" panose="020B0606030504020204" pitchFamily="34" charset="0"/>
                  <a:cs typeface="Calibri" panose="020F0502020204030204" pitchFamily="34" charset="0"/>
                </a:rPr>
                <a:t>Evaluate for ATSC 3.0 higher peak-to average ratio (PAR) requirement</a:t>
              </a:r>
            </a:p>
            <a:p>
              <a:pPr marL="0" lvl="0" indent="0" algn="l" defTabSz="889000">
                <a:lnSpc>
                  <a:spcPct val="90000"/>
                </a:lnSpc>
                <a:spcBef>
                  <a:spcPct val="0"/>
                </a:spcBef>
                <a:spcAft>
                  <a:spcPct val="35000"/>
                </a:spcAft>
                <a:buNone/>
              </a:pPr>
              <a:r>
                <a:rPr lang="en-US" sz="2000" kern="1200">
                  <a:solidFill>
                    <a:schemeClr val="tx1"/>
                  </a:solidFill>
                  <a:latin typeface="+mn-lt"/>
                  <a:cs typeface="Calibri" panose="020F0502020204030204" pitchFamily="34" charset="0"/>
                </a:rPr>
                <a:t>	       </a:t>
              </a:r>
              <a:r>
                <a:rPr lang="en-US" sz="2000" b="1" kern="1200">
                  <a:latin typeface="+mn-lt"/>
                  <a:cs typeface="Calibri" panose="020F0502020204030204" pitchFamily="34" charset="0"/>
                </a:rPr>
                <a:t>– </a:t>
              </a:r>
              <a:r>
                <a:rPr lang="en-US" sz="2000" kern="1200">
                  <a:solidFill>
                    <a:schemeClr val="tx1"/>
                  </a:solidFill>
                  <a:latin typeface="+mn-lt"/>
                  <a:cs typeface="Calibri" panose="020F0502020204030204" pitchFamily="34" charset="0"/>
                </a:rPr>
                <a:t>Adding VPOL will require additional transmitter power</a:t>
              </a:r>
              <a:endParaRPr lang="en-US" sz="2000" b="1" kern="1200">
                <a:solidFill>
                  <a:schemeClr val="tx1"/>
                </a:solidFill>
                <a:latin typeface="+mn-lt"/>
                <a:cs typeface="Calibri" panose="020F0502020204030204" pitchFamily="34" charset="0"/>
              </a:endParaRPr>
            </a:p>
          </p:txBody>
        </p:sp>
        <p:sp>
          <p:nvSpPr>
            <p:cNvPr id="8" name="Freeform: Shape 7">
              <a:extLst>
                <a:ext uri="{FF2B5EF4-FFF2-40B4-BE49-F238E27FC236}">
                  <a16:creationId xmlns:a16="http://schemas.microsoft.com/office/drawing/2014/main" id="{68086A0B-60E0-1F3A-D9DF-755465365577}"/>
                </a:ext>
              </a:extLst>
            </p:cNvPr>
            <p:cNvSpPr/>
            <p:nvPr/>
          </p:nvSpPr>
          <p:spPr>
            <a:xfrm>
              <a:off x="738186" y="3596291"/>
              <a:ext cx="10715627" cy="936000"/>
            </a:xfrm>
            <a:custGeom>
              <a:avLst/>
              <a:gdLst>
                <a:gd name="connsiteX0" fmla="*/ 0 w 10715627"/>
                <a:gd name="connsiteY0" fmla="*/ 156003 h 936000"/>
                <a:gd name="connsiteX1" fmla="*/ 156003 w 10715627"/>
                <a:gd name="connsiteY1" fmla="*/ 0 h 936000"/>
                <a:gd name="connsiteX2" fmla="*/ 10559624 w 10715627"/>
                <a:gd name="connsiteY2" fmla="*/ 0 h 936000"/>
                <a:gd name="connsiteX3" fmla="*/ 10715627 w 10715627"/>
                <a:gd name="connsiteY3" fmla="*/ 156003 h 936000"/>
                <a:gd name="connsiteX4" fmla="*/ 10715627 w 10715627"/>
                <a:gd name="connsiteY4" fmla="*/ 779997 h 936000"/>
                <a:gd name="connsiteX5" fmla="*/ 10559624 w 10715627"/>
                <a:gd name="connsiteY5" fmla="*/ 936000 h 936000"/>
                <a:gd name="connsiteX6" fmla="*/ 156003 w 10715627"/>
                <a:gd name="connsiteY6" fmla="*/ 936000 h 936000"/>
                <a:gd name="connsiteX7" fmla="*/ 0 w 10715627"/>
                <a:gd name="connsiteY7" fmla="*/ 779997 h 936000"/>
                <a:gd name="connsiteX8" fmla="*/ 0 w 10715627"/>
                <a:gd name="connsiteY8" fmla="*/ 156003 h 9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27" h="936000">
                  <a:moveTo>
                    <a:pt x="0" y="156003"/>
                  </a:moveTo>
                  <a:cubicBezTo>
                    <a:pt x="0" y="69845"/>
                    <a:pt x="69845" y="0"/>
                    <a:pt x="156003" y="0"/>
                  </a:cubicBezTo>
                  <a:lnTo>
                    <a:pt x="10559624" y="0"/>
                  </a:lnTo>
                  <a:cubicBezTo>
                    <a:pt x="10645782" y="0"/>
                    <a:pt x="10715627" y="69845"/>
                    <a:pt x="10715627" y="156003"/>
                  </a:cubicBezTo>
                  <a:lnTo>
                    <a:pt x="10715627" y="779997"/>
                  </a:lnTo>
                  <a:cubicBezTo>
                    <a:pt x="10715627" y="866155"/>
                    <a:pt x="10645782" y="936000"/>
                    <a:pt x="10559624" y="936000"/>
                  </a:cubicBezTo>
                  <a:lnTo>
                    <a:pt x="156003" y="936000"/>
                  </a:lnTo>
                  <a:cubicBezTo>
                    <a:pt x="69845" y="936000"/>
                    <a:pt x="0" y="866155"/>
                    <a:pt x="0" y="779997"/>
                  </a:cubicBezTo>
                  <a:lnTo>
                    <a:pt x="0" y="156003"/>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1892" tIns="121892" rIns="121892" bIns="121892" numCol="1" spcCol="1270" anchor="ctr" anchorCtr="0">
              <a:noAutofit/>
            </a:bodyPr>
            <a:lstStyle/>
            <a:p>
              <a:pPr marL="0" lvl="0" indent="0" algn="l" defTabSz="889000">
                <a:lnSpc>
                  <a:spcPct val="90000"/>
                </a:lnSpc>
                <a:spcBef>
                  <a:spcPct val="0"/>
                </a:spcBef>
                <a:spcAft>
                  <a:spcPct val="35000"/>
                </a:spcAft>
                <a:buNone/>
              </a:pPr>
              <a:r>
                <a:rPr lang="en-US" sz="2000" b="1" kern="1200">
                  <a:latin typeface="+mn-lt"/>
                  <a:cs typeface="Calibri" panose="020F0502020204030204" pitchFamily="34" charset="0"/>
                </a:rPr>
                <a:t>Transmission Line – </a:t>
              </a:r>
              <a:r>
                <a:rPr kumimoji="0" lang="ms-MY" sz="2000" i="0" u="none" strike="noStrike" kern="1200" cap="none" spc="0" normalizeH="0" baseline="0" noProof="0">
                  <a:solidFill>
                    <a:schemeClr val="tx1"/>
                  </a:solidFill>
                  <a:effectLst/>
                  <a:uLnTx/>
                  <a:uFillTx/>
                  <a:latin typeface="+mn-lt"/>
                  <a:ea typeface="Open Sans" panose="020B0606030504020204" pitchFamily="34" charset="0"/>
                  <a:cs typeface="Calibri" panose="020F0502020204030204" pitchFamily="34" charset="0"/>
                </a:rPr>
                <a:t>Evaluate transmission line and mask filter </a:t>
              </a:r>
              <a:r>
                <a:rPr lang="ms-MY" sz="2000">
                  <a:solidFill>
                    <a:schemeClr val="tx1"/>
                  </a:solidFill>
                  <a:ea typeface="Open Sans" panose="020B0606030504020204" pitchFamily="34" charset="0"/>
                  <a:cs typeface="Calibri" panose="020F0502020204030204" pitchFamily="34" charset="0"/>
                </a:rPr>
                <a:t>if</a:t>
              </a:r>
              <a:r>
                <a:rPr kumimoji="0" lang="ms-MY" sz="2000" i="0" u="none" strike="noStrike" kern="1200" cap="none" spc="0" normalizeH="0" baseline="0" noProof="0">
                  <a:solidFill>
                    <a:schemeClr val="tx1"/>
                  </a:solidFill>
                  <a:effectLst/>
                  <a:uLnTx/>
                  <a:uFillTx/>
                  <a:latin typeface="+mn-lt"/>
                  <a:ea typeface="Open Sans" panose="020B0606030504020204" pitchFamily="34" charset="0"/>
                  <a:cs typeface="Calibri" panose="020F0502020204030204" pitchFamily="34" charset="0"/>
                </a:rPr>
                <a:t> transmitter power increases </a:t>
              </a:r>
              <a:endParaRPr lang="en-US" sz="2000" b="1" kern="1200">
                <a:solidFill>
                  <a:schemeClr val="tx1"/>
                </a:solidFill>
                <a:latin typeface="+mn-lt"/>
                <a:cs typeface="Calibri" panose="020F0502020204030204" pitchFamily="34" charset="0"/>
              </a:endParaRPr>
            </a:p>
          </p:txBody>
        </p:sp>
      </p:grpSp>
      <p:sp>
        <p:nvSpPr>
          <p:cNvPr id="3" name="Slide Number Placeholder 2">
            <a:extLst>
              <a:ext uri="{FF2B5EF4-FFF2-40B4-BE49-F238E27FC236}">
                <a16:creationId xmlns:a16="http://schemas.microsoft.com/office/drawing/2014/main" id="{7F093C2E-DCBE-C3F9-9122-39936B8BF735}"/>
              </a:ext>
            </a:extLst>
          </p:cNvPr>
          <p:cNvSpPr>
            <a:spLocks noGrp="1"/>
          </p:cNvSpPr>
          <p:nvPr>
            <p:ph type="sldNum" sz="quarter" idx="12"/>
          </p:nvPr>
        </p:nvSpPr>
        <p:spPr>
          <a:xfrm>
            <a:off x="8710616" y="6222997"/>
            <a:ext cx="2743200" cy="365125"/>
          </a:xfrm>
        </p:spPr>
        <p:txBody>
          <a:bodyPr vert="horz" lIns="91440" tIns="45720" rIns="91440" bIns="45720" rtlCol="0" anchor="ctr">
            <a:normAutofit/>
          </a:bodyPr>
          <a:lstStyle/>
          <a:p>
            <a:pPr defTabSz="914400">
              <a:spcAft>
                <a:spcPts val="600"/>
              </a:spcAft>
            </a:pPr>
            <a:fld id="{B6F15528-21DE-4FAA-801E-634DDDAF4B2B}" type="slidenum">
              <a:rPr lang="en-US" smtClean="0">
                <a:solidFill>
                  <a:schemeClr val="tx1">
                    <a:tint val="75000"/>
                  </a:schemeClr>
                </a:solidFill>
              </a:rPr>
              <a:pPr defTabSz="914400">
                <a:spcAft>
                  <a:spcPts val="600"/>
                </a:spcAft>
              </a:pPr>
              <a:t>51</a:t>
            </a:fld>
            <a:endParaRPr lang="en-US">
              <a:solidFill>
                <a:schemeClr val="tx1">
                  <a:tint val="75000"/>
                </a:schemeClr>
              </a:solidFill>
            </a:endParaRPr>
          </a:p>
        </p:txBody>
      </p:sp>
    </p:spTree>
    <p:extLst>
      <p:ext uri="{BB962C8B-B14F-4D97-AF65-F5344CB8AC3E}">
        <p14:creationId xmlns:p14="http://schemas.microsoft.com/office/powerpoint/2010/main" val="1353619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6C8253-7C9A-2FEF-BB03-AACA573219B8}"/>
              </a:ext>
            </a:extLst>
          </p:cNvPr>
          <p:cNvSpPr/>
          <p:nvPr/>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Upgrading from ATSC 1.0 to ATSC 3.0</a:t>
            </a:r>
          </a:p>
        </p:txBody>
      </p:sp>
      <p:sp>
        <p:nvSpPr>
          <p:cNvPr id="4" name="Title 3">
            <a:extLst>
              <a:ext uri="{FF2B5EF4-FFF2-40B4-BE49-F238E27FC236}">
                <a16:creationId xmlns:a16="http://schemas.microsoft.com/office/drawing/2014/main" id="{72285D2D-9E17-45C6-1F82-B65508A45E38}"/>
              </a:ext>
            </a:extLst>
          </p:cNvPr>
          <p:cNvSpPr>
            <a:spLocks noGrp="1"/>
          </p:cNvSpPr>
          <p:nvPr>
            <p:ph type="title"/>
          </p:nvPr>
        </p:nvSpPr>
        <p:spPr/>
        <p:txBody>
          <a:bodyPr>
            <a:normAutofit/>
          </a:bodyPr>
          <a:lstStyle/>
          <a:p>
            <a:r>
              <a:rPr lang="en-US"/>
              <a:t>Other Equipment Considerations for ATSC 3.0 Host</a:t>
            </a:r>
          </a:p>
        </p:txBody>
      </p:sp>
      <p:sp>
        <p:nvSpPr>
          <p:cNvPr id="5" name="TextBox 4">
            <a:extLst>
              <a:ext uri="{FF2B5EF4-FFF2-40B4-BE49-F238E27FC236}">
                <a16:creationId xmlns:a16="http://schemas.microsoft.com/office/drawing/2014/main" id="{33651F5E-6A4D-9414-37C2-7CADC288C996}"/>
              </a:ext>
            </a:extLst>
          </p:cNvPr>
          <p:cNvSpPr txBox="1"/>
          <p:nvPr/>
        </p:nvSpPr>
        <p:spPr>
          <a:xfrm>
            <a:off x="817214" y="1357088"/>
            <a:ext cx="10066946" cy="48167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1">
                <a:solidFill>
                  <a:srgbClr val="005188"/>
                </a:solidFill>
                <a:latin typeface="Franklin Gothic Book" panose="020B0503020102020204" pitchFamily="34" charset="0"/>
                <a:cs typeface="Calibri" panose="020F0502020204030204" pitchFamily="34" charset="0"/>
              </a:rPr>
              <a:t>Dedicated Secure Link</a:t>
            </a:r>
            <a:r>
              <a:rPr lang="en-US" b="1">
                <a:solidFill>
                  <a:srgbClr val="005188"/>
                </a:solidFill>
                <a:latin typeface="Franklin Gothic Book" panose="020B0503020102020204" pitchFamily="34" charset="0"/>
                <a:cs typeface="Calibri" panose="020F0502020204030204" pitchFamily="34" charset="0"/>
              </a:rPr>
              <a:t> </a:t>
            </a:r>
            <a:r>
              <a:rPr lang="en-US">
                <a:latin typeface="Franklin Gothic Book" panose="020B0503020102020204" pitchFamily="34" charset="0"/>
                <a:cs typeface="Calibri" panose="020F0502020204030204" pitchFamily="34" charset="0"/>
              </a:rPr>
              <a:t>–</a:t>
            </a:r>
            <a:r>
              <a:rPr lang="en-US" b="1">
                <a:solidFill>
                  <a:srgbClr val="005188"/>
                </a:solidFill>
                <a:latin typeface="Franklin Gothic Book" panose="020B0503020102020204" pitchFamily="34" charset="0"/>
                <a:cs typeface="Calibri" panose="020F0502020204030204" pitchFamily="34" charset="0"/>
              </a:rPr>
              <a:t> </a:t>
            </a:r>
            <a:r>
              <a:rPr kumimoji="0" lang="en-US" sz="1800" b="0" u="none" strike="noStrike" kern="1200" cap="none" spc="0" normalizeH="0" baseline="0" noProof="0">
                <a:ln>
                  <a:noFill/>
                </a:ln>
                <a:effectLst/>
                <a:uLnTx/>
                <a:uFillTx/>
                <a:latin typeface="Franklin Gothic Book" panose="020B0503020102020204" pitchFamily="34" charset="0"/>
                <a:cs typeface="Calibri" panose="020F0502020204030204" pitchFamily="34" charset="0"/>
              </a:rPr>
              <a:t>fiber optic, microwave, or public internet link between partner stations (not needed </a:t>
            </a:r>
            <a:r>
              <a:rPr lang="en-US">
                <a:latin typeface="Franklin Gothic Book" panose="020B0503020102020204" pitchFamily="34" charset="0"/>
                <a:cs typeface="Calibri" panose="020F0502020204030204" pitchFamily="34" charset="0"/>
              </a:rPr>
              <a:t>when flash-cutting) </a:t>
            </a:r>
            <a:endParaRPr lang="en-US" sz="1800">
              <a:latin typeface="Franklin Gothic Book" panose="020B0503020102020204" pitchFamily="34" charset="0"/>
              <a:cs typeface="Calibri" panose="020F0502020204030204" pitchFamily="34" charset="0"/>
            </a:endParaRPr>
          </a:p>
          <a:p>
            <a:pPr>
              <a:spcBef>
                <a:spcPts val="600"/>
              </a:spcBef>
            </a:pPr>
            <a:r>
              <a:rPr lang="en-US" b="1">
                <a:solidFill>
                  <a:srgbClr val="005188"/>
                </a:solidFill>
                <a:latin typeface="Franklin Gothic Book" panose="020B0503020102020204" pitchFamily="34" charset="0"/>
                <a:cs typeface="Calibri" panose="020F0502020204030204" pitchFamily="34" charset="0"/>
              </a:rPr>
              <a:t>EAS Encoder / Decoder </a:t>
            </a:r>
            <a:r>
              <a:rPr lang="en-US" b="1">
                <a:latin typeface="Franklin Gothic Book" panose="020B0503020102020204" pitchFamily="34" charset="0"/>
                <a:cs typeface="Calibri" panose="020F0502020204030204" pitchFamily="34" charset="0"/>
              </a:rPr>
              <a:t>–</a:t>
            </a:r>
            <a:r>
              <a:rPr lang="en-US" b="1">
                <a:solidFill>
                  <a:srgbClr val="005188"/>
                </a:solidFill>
                <a:latin typeface="Franklin Gothic Book" panose="020B0503020102020204" pitchFamily="34" charset="0"/>
                <a:cs typeface="Calibri" panose="020F0502020204030204" pitchFamily="34" charset="0"/>
              </a:rPr>
              <a:t> </a:t>
            </a:r>
            <a:r>
              <a:rPr lang="en-US">
                <a:latin typeface="Franklin Gothic Book" panose="020B0503020102020204" pitchFamily="34" charset="0"/>
                <a:cs typeface="Calibri" panose="020F0502020204030204" pitchFamily="34" charset="0"/>
              </a:rPr>
              <a:t>upgrade to facilitate Advanced Emergency Information</a:t>
            </a:r>
          </a:p>
          <a:p>
            <a:pPr marL="0" indent="0">
              <a:spcBef>
                <a:spcPts val="600"/>
              </a:spcBef>
              <a:buFont typeface="Arial" panose="020B0604020202020204" pitchFamily="34" charset="0"/>
              <a:buNone/>
            </a:pPr>
            <a:r>
              <a:rPr lang="en-US" sz="1800" b="1">
                <a:solidFill>
                  <a:srgbClr val="005188"/>
                </a:solidFill>
                <a:latin typeface="Franklin Gothic Book" panose="020B0503020102020204" pitchFamily="34" charset="0"/>
                <a:cs typeface="Calibri" panose="020F0502020204030204" pitchFamily="34" charset="0"/>
              </a:rPr>
              <a:t>Audio and Video Encoders </a:t>
            </a:r>
            <a:r>
              <a:rPr lang="en-US" sz="1800">
                <a:latin typeface="Franklin Gothic Book" panose="020B0503020102020204" pitchFamily="34" charset="0"/>
                <a:cs typeface="Calibri" panose="020F0502020204030204" pitchFamily="34" charset="0"/>
              </a:rPr>
              <a:t>– HEVC and Dolby AC -4 </a:t>
            </a:r>
          </a:p>
          <a:p>
            <a:pPr marL="0" indent="0">
              <a:spcBef>
                <a:spcPts val="600"/>
              </a:spcBef>
              <a:buFont typeface="Arial" panose="020B0604020202020204" pitchFamily="34" charset="0"/>
              <a:buNone/>
            </a:pPr>
            <a:r>
              <a:rPr lang="en-US" sz="1800" b="1">
                <a:solidFill>
                  <a:srgbClr val="005188"/>
                </a:solidFill>
                <a:latin typeface="Franklin Gothic Book" panose="020B0503020102020204" pitchFamily="34" charset="0"/>
                <a:cs typeface="Calibri" panose="020F0502020204030204" pitchFamily="34" charset="0"/>
              </a:rPr>
              <a:t>Program Guide </a:t>
            </a:r>
            <a:r>
              <a:rPr lang="en-US" sz="1800">
                <a:latin typeface="Franklin Gothic Book" panose="020B0503020102020204" pitchFamily="34" charset="0"/>
                <a:cs typeface="Calibri" panose="020F0502020204030204" pitchFamily="34" charset="0"/>
              </a:rPr>
              <a:t>– More functionality to support multi-languages, etc.</a:t>
            </a:r>
          </a:p>
          <a:p>
            <a:pPr marL="0" indent="0">
              <a:spcBef>
                <a:spcPts val="600"/>
              </a:spcBef>
              <a:buFont typeface="Arial" panose="020B0604020202020204" pitchFamily="34" charset="0"/>
              <a:buNone/>
            </a:pPr>
            <a:r>
              <a:rPr lang="en-US" sz="1800" b="1">
                <a:solidFill>
                  <a:srgbClr val="005188"/>
                </a:solidFill>
                <a:latin typeface="Franklin Gothic Book" panose="020B0503020102020204" pitchFamily="34" charset="0"/>
                <a:cs typeface="Calibri" panose="020F0502020204030204" pitchFamily="34" charset="0"/>
              </a:rPr>
              <a:t>Scheduler/ Gateway </a:t>
            </a:r>
            <a:r>
              <a:rPr lang="en-US" sz="1800">
                <a:latin typeface="Franklin Gothic Book" panose="020B0503020102020204" pitchFamily="34" charset="0"/>
                <a:cs typeface="Calibri" panose="020F0502020204030204" pitchFamily="34" charset="0"/>
              </a:rPr>
              <a:t>– Assigns the streams to a specific Physical Layer Pipes (PLPs)</a:t>
            </a:r>
          </a:p>
          <a:p>
            <a:pPr marL="0" indent="0">
              <a:spcBef>
                <a:spcPts val="600"/>
              </a:spcBef>
              <a:buFont typeface="Arial" panose="020B0604020202020204" pitchFamily="34" charset="0"/>
              <a:buNone/>
            </a:pPr>
            <a:r>
              <a:rPr lang="en-US" sz="1800" b="1">
                <a:solidFill>
                  <a:srgbClr val="005188"/>
                </a:solidFill>
                <a:latin typeface="Franklin Gothic Book" panose="020B0503020102020204" pitchFamily="34" charset="0"/>
                <a:cs typeface="Calibri" panose="020F0502020204030204" pitchFamily="34" charset="0"/>
              </a:rPr>
              <a:t>Studio to Transmitter Link </a:t>
            </a:r>
            <a:r>
              <a:rPr lang="en-US" sz="1800">
                <a:latin typeface="Franklin Gothic Book" panose="020B0503020102020204" pitchFamily="34" charset="0"/>
                <a:cs typeface="Calibri" panose="020F0502020204030204" pitchFamily="34" charset="0"/>
              </a:rPr>
              <a:t>– Upgrade STL to IP compatible</a:t>
            </a:r>
          </a:p>
          <a:p>
            <a:pPr marL="0" indent="0">
              <a:lnSpc>
                <a:spcPct val="100000"/>
              </a:lnSpc>
              <a:spcBef>
                <a:spcPts val="600"/>
              </a:spcBef>
              <a:buClr>
                <a:schemeClr val="tx1"/>
              </a:buClr>
              <a:buFontTx/>
              <a:buNone/>
            </a:pPr>
            <a:endParaRPr lang="en-US" sz="1800" b="1" kern="1200">
              <a:solidFill>
                <a:srgbClr val="005188"/>
              </a:solidFill>
              <a:latin typeface="Franklin Gothic Book" panose="020B0503020102020204" pitchFamily="34" charset="0"/>
              <a:cs typeface="Calibri" panose="020F0502020204030204" pitchFamily="34" charset="0"/>
            </a:endParaRPr>
          </a:p>
          <a:p>
            <a:pPr marL="0" indent="0">
              <a:lnSpc>
                <a:spcPct val="100000"/>
              </a:lnSpc>
              <a:spcBef>
                <a:spcPts val="600"/>
              </a:spcBef>
              <a:buClr>
                <a:schemeClr val="tx1"/>
              </a:buClr>
              <a:buFontTx/>
              <a:buNone/>
            </a:pPr>
            <a:r>
              <a:rPr lang="en-US" sz="1800" b="1" kern="1200">
                <a:solidFill>
                  <a:srgbClr val="005188"/>
                </a:solidFill>
                <a:latin typeface="Franklin Gothic Book" panose="020B0503020102020204" pitchFamily="34" charset="0"/>
                <a:cs typeface="Calibri" panose="020F0502020204030204" pitchFamily="34" charset="0"/>
              </a:rPr>
              <a:t>Interactive Broadcast Application </a:t>
            </a:r>
            <a:r>
              <a:rPr lang="en-US">
                <a:latin typeface="Franklin Gothic Book" panose="020B0503020102020204" pitchFamily="34" charset="0"/>
                <a:cs typeface="Calibri" panose="020F0502020204030204" pitchFamily="34" charset="0"/>
              </a:rPr>
              <a:t>– Framework &amp; Application Development</a:t>
            </a:r>
          </a:p>
          <a:p>
            <a:pPr>
              <a:spcBef>
                <a:spcPts val="600"/>
              </a:spcBef>
              <a:buClr>
                <a:schemeClr val="tx1"/>
              </a:buClr>
            </a:pPr>
            <a:r>
              <a:rPr lang="en-US" sz="1800" b="1" kern="1200">
                <a:solidFill>
                  <a:srgbClr val="005188"/>
                </a:solidFill>
                <a:latin typeface="Franklin Gothic Book" panose="020B0503020102020204" pitchFamily="34" charset="0"/>
                <a:cs typeface="Calibri" panose="020F0502020204030204" pitchFamily="34" charset="0"/>
              </a:rPr>
              <a:t>Monit</a:t>
            </a:r>
            <a:r>
              <a:rPr lang="en-US" b="1">
                <a:solidFill>
                  <a:srgbClr val="005188"/>
                </a:solidFill>
                <a:latin typeface="Franklin Gothic Book" panose="020B0503020102020204" pitchFamily="34" charset="0"/>
                <a:cs typeface="Calibri" panose="020F0502020204030204" pitchFamily="34" charset="0"/>
              </a:rPr>
              <a:t>oring </a:t>
            </a:r>
            <a:r>
              <a:rPr lang="en-US" b="1">
                <a:latin typeface="Franklin Gothic Book" panose="020B0503020102020204" pitchFamily="34" charset="0"/>
                <a:cs typeface="Calibri" panose="020F0502020204030204" pitchFamily="34" charset="0"/>
              </a:rPr>
              <a:t>–</a:t>
            </a:r>
            <a:r>
              <a:rPr lang="en-US" b="1">
                <a:solidFill>
                  <a:srgbClr val="005188"/>
                </a:solidFill>
                <a:latin typeface="Franklin Gothic Book" panose="020B0503020102020204" pitchFamily="34" charset="0"/>
                <a:cs typeface="Calibri" panose="020F0502020204030204" pitchFamily="34" charset="0"/>
              </a:rPr>
              <a:t> </a:t>
            </a:r>
            <a:r>
              <a:rPr lang="en-US">
                <a:latin typeface="Franklin Gothic Book" panose="020B0503020102020204" pitchFamily="34" charset="0"/>
                <a:cs typeface="Calibri" panose="020F0502020204030204" pitchFamily="34" charset="0"/>
              </a:rPr>
              <a:t>remote and local monitoring of the live TV signal</a:t>
            </a:r>
          </a:p>
          <a:p>
            <a:pPr>
              <a:spcBef>
                <a:spcPts val="600"/>
              </a:spcBef>
              <a:buClr>
                <a:schemeClr val="tx1"/>
              </a:buClr>
            </a:pPr>
            <a:r>
              <a:rPr lang="en-US" sz="1800" b="1" kern="1200">
                <a:solidFill>
                  <a:srgbClr val="005188"/>
                </a:solidFill>
                <a:latin typeface="Franklin Gothic Book" panose="020B0503020102020204" pitchFamily="34" charset="0"/>
                <a:cs typeface="Calibri" panose="020F0502020204030204" pitchFamily="34" charset="0"/>
              </a:rPr>
              <a:t>TCP-IP networking gear</a:t>
            </a:r>
          </a:p>
          <a:p>
            <a:pPr marL="0" indent="0">
              <a:lnSpc>
                <a:spcPct val="100000"/>
              </a:lnSpc>
              <a:spcBef>
                <a:spcPts val="600"/>
              </a:spcBef>
              <a:buClr>
                <a:schemeClr val="tx1"/>
              </a:buClr>
              <a:buFontTx/>
              <a:buNone/>
            </a:pPr>
            <a:r>
              <a:rPr lang="en-US" sz="1800" b="1" kern="1200">
                <a:solidFill>
                  <a:srgbClr val="005188"/>
                </a:solidFill>
                <a:latin typeface="Franklin Gothic Book" panose="020B0503020102020204" pitchFamily="34" charset="0"/>
                <a:cs typeface="Calibri" panose="020F0502020204030204" pitchFamily="34" charset="0"/>
              </a:rPr>
              <a:t>HVAC </a:t>
            </a:r>
            <a:r>
              <a:rPr lang="en-US" sz="1800" b="1" kern="1200">
                <a:latin typeface="Franklin Gothic Book" panose="020B0503020102020204" pitchFamily="34" charset="0"/>
                <a:cs typeface="Calibri" panose="020F0502020204030204" pitchFamily="34" charset="0"/>
              </a:rPr>
              <a:t>–</a:t>
            </a:r>
            <a:r>
              <a:rPr lang="en-US" sz="1800" b="1" kern="1200">
                <a:solidFill>
                  <a:srgbClr val="005188"/>
                </a:solidFill>
                <a:latin typeface="Franklin Gothic Book" panose="020B0503020102020204" pitchFamily="34" charset="0"/>
                <a:cs typeface="Calibri" panose="020F0502020204030204" pitchFamily="34" charset="0"/>
              </a:rPr>
              <a:t> </a:t>
            </a:r>
            <a:r>
              <a:rPr lang="en-US">
                <a:latin typeface="Franklin Gothic Book" panose="020B0503020102020204" pitchFamily="34" charset="0"/>
                <a:cs typeface="Calibri" panose="020F0502020204030204" pitchFamily="34" charset="0"/>
              </a:rPr>
              <a:t>Evaluate if transmitter power is increased</a:t>
            </a:r>
          </a:p>
          <a:p>
            <a:pPr>
              <a:spcBef>
                <a:spcPts val="600"/>
              </a:spcBef>
              <a:buClr>
                <a:schemeClr val="tx1"/>
              </a:buClr>
            </a:pPr>
            <a:r>
              <a:rPr lang="en-US" sz="1800" b="1" kern="1200">
                <a:solidFill>
                  <a:srgbClr val="005188"/>
                </a:solidFill>
                <a:latin typeface="Franklin Gothic Book" panose="020B0503020102020204" pitchFamily="34" charset="0"/>
                <a:cs typeface="Calibri" panose="020F0502020204030204" pitchFamily="34" charset="0"/>
              </a:rPr>
              <a:t>Single Frequency Networks (SFN) </a:t>
            </a:r>
            <a:r>
              <a:rPr lang="en-US" sz="1800" b="1" kern="1200">
                <a:latin typeface="Franklin Gothic Book" panose="020B0503020102020204" pitchFamily="34" charset="0"/>
                <a:cs typeface="Calibri" panose="020F0502020204030204" pitchFamily="34" charset="0"/>
              </a:rPr>
              <a:t>–</a:t>
            </a:r>
            <a:r>
              <a:rPr lang="en-US" sz="1800" b="1" kern="1200">
                <a:solidFill>
                  <a:srgbClr val="005188"/>
                </a:solidFill>
                <a:latin typeface="Franklin Gothic Book" panose="020B0503020102020204" pitchFamily="34" charset="0"/>
                <a:cs typeface="Calibri" panose="020F0502020204030204" pitchFamily="34" charset="0"/>
              </a:rPr>
              <a:t> </a:t>
            </a:r>
            <a:r>
              <a:rPr lang="en-US">
                <a:latin typeface="Franklin Gothic Book" panose="020B0503020102020204" pitchFamily="34" charset="0"/>
                <a:cs typeface="Calibri" panose="020F0502020204030204" pitchFamily="34" charset="0"/>
              </a:rPr>
              <a:t>To replace translators and repeaters</a:t>
            </a:r>
          </a:p>
          <a:p>
            <a:endParaRPr lang="en-US">
              <a:latin typeface="Franklin Gothic Book" panose="020B0503020102020204" pitchFamily="34" charset="0"/>
            </a:endParaRPr>
          </a:p>
        </p:txBody>
      </p:sp>
      <p:sp>
        <p:nvSpPr>
          <p:cNvPr id="2" name="Footer Placeholder 10">
            <a:extLst>
              <a:ext uri="{FF2B5EF4-FFF2-40B4-BE49-F238E27FC236}">
                <a16:creationId xmlns:a16="http://schemas.microsoft.com/office/drawing/2014/main" id="{F7B4C586-9649-B6F4-5DD4-9D6A2A2805C3}"/>
              </a:ext>
            </a:extLst>
          </p:cNvPr>
          <p:cNvSpPr>
            <a:spLocks noGrp="1"/>
          </p:cNvSpPr>
          <p:nvPr>
            <p:ph type="ftr" sz="quarter" idx="11"/>
          </p:nvPr>
        </p:nvSpPr>
        <p:spPr>
          <a:xfrm>
            <a:off x="6276975" y="6177190"/>
            <a:ext cx="4443413" cy="365125"/>
          </a:xfrm>
        </p:spPr>
        <p:txBody>
          <a:bodyPr/>
          <a:lstStyle>
            <a:lvl1pPr>
              <a:defRPr>
                <a:ln>
                  <a:noFill/>
                </a:ln>
                <a:solidFill>
                  <a:srgbClr val="5A5B5D"/>
                </a:solidFill>
              </a:defRPr>
            </a:lvl1pPr>
          </a:lstStyle>
          <a:p>
            <a:r>
              <a:rPr lang="en-US"/>
              <a:t>Federal Emergency Management Agency</a:t>
            </a:r>
          </a:p>
        </p:txBody>
      </p:sp>
      <p:sp>
        <p:nvSpPr>
          <p:cNvPr id="6" name="Slide Number Placeholder 5">
            <a:extLst>
              <a:ext uri="{FF2B5EF4-FFF2-40B4-BE49-F238E27FC236}">
                <a16:creationId xmlns:a16="http://schemas.microsoft.com/office/drawing/2014/main" id="{F87A879F-F77A-958E-BF1B-EB86F24D5453}"/>
              </a:ext>
            </a:extLst>
          </p:cNvPr>
          <p:cNvSpPr>
            <a:spLocks noGrp="1"/>
          </p:cNvSpPr>
          <p:nvPr>
            <p:ph type="sldNum" sz="quarter" idx="12"/>
          </p:nvPr>
        </p:nvSpPr>
        <p:spPr/>
        <p:txBody>
          <a:bodyPr/>
          <a:lstStyle/>
          <a:p>
            <a:fld id="{8FCC257D-A786-9244-9E17-CE618C8B9275}" type="slidenum">
              <a:rPr lang="en-US" smtClean="0"/>
              <a:pPr/>
              <a:t>52</a:t>
            </a:fld>
            <a:endParaRPr lang="en-US"/>
          </a:p>
        </p:txBody>
      </p:sp>
    </p:spTree>
    <p:extLst>
      <p:ext uri="{BB962C8B-B14F-4D97-AF65-F5344CB8AC3E}">
        <p14:creationId xmlns:p14="http://schemas.microsoft.com/office/powerpoint/2010/main" val="3474675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6C8253-7C9A-2FEF-BB03-AACA573219B8}"/>
              </a:ext>
            </a:extLst>
          </p:cNvPr>
          <p:cNvSpPr/>
          <p:nvPr/>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Upgrading from ATSC 1.0 to ATSC 3.0</a:t>
            </a:r>
          </a:p>
        </p:txBody>
      </p:sp>
      <p:sp>
        <p:nvSpPr>
          <p:cNvPr id="4" name="Title 3">
            <a:extLst>
              <a:ext uri="{FF2B5EF4-FFF2-40B4-BE49-F238E27FC236}">
                <a16:creationId xmlns:a16="http://schemas.microsoft.com/office/drawing/2014/main" id="{72285D2D-9E17-45C6-1F82-B65508A45E38}"/>
              </a:ext>
            </a:extLst>
          </p:cNvPr>
          <p:cNvSpPr>
            <a:spLocks noGrp="1"/>
          </p:cNvSpPr>
          <p:nvPr>
            <p:ph type="title"/>
          </p:nvPr>
        </p:nvSpPr>
        <p:spPr/>
        <p:txBody>
          <a:bodyPr>
            <a:normAutofit fontScale="90000"/>
          </a:bodyPr>
          <a:lstStyle/>
          <a:p>
            <a:r>
              <a:rPr lang="en-US"/>
              <a:t>Equipment Considerations for ATSC 1.0 Hosts in an ATSC 3.0 Partnership</a:t>
            </a:r>
          </a:p>
        </p:txBody>
      </p:sp>
      <p:graphicFrame>
        <p:nvGraphicFramePr>
          <p:cNvPr id="2" name="Table 2">
            <a:extLst>
              <a:ext uri="{FF2B5EF4-FFF2-40B4-BE49-F238E27FC236}">
                <a16:creationId xmlns:a16="http://schemas.microsoft.com/office/drawing/2014/main" id="{0AAEA162-E619-274B-C3A7-330CD17FA910}"/>
              </a:ext>
            </a:extLst>
          </p:cNvPr>
          <p:cNvGraphicFramePr>
            <a:graphicFrameLocks noGrp="1"/>
          </p:cNvGraphicFramePr>
          <p:nvPr>
            <p:extLst>
              <p:ext uri="{D42A27DB-BD31-4B8C-83A1-F6EECF244321}">
                <p14:modId xmlns:p14="http://schemas.microsoft.com/office/powerpoint/2010/main" val="1781257073"/>
              </p:ext>
            </p:extLst>
          </p:nvPr>
        </p:nvGraphicFramePr>
        <p:xfrm>
          <a:off x="738189" y="1365754"/>
          <a:ext cx="10715627" cy="4574268"/>
        </p:xfrm>
        <a:graphic>
          <a:graphicData uri="http://schemas.openxmlformats.org/drawingml/2006/table">
            <a:tbl>
              <a:tblPr firstRow="1" bandRow="1">
                <a:tableStyleId>{5940675A-B579-460E-94D1-54222C63F5DA}</a:tableStyleId>
              </a:tblPr>
              <a:tblGrid>
                <a:gridCol w="10715627">
                  <a:extLst>
                    <a:ext uri="{9D8B030D-6E8A-4147-A177-3AD203B41FA5}">
                      <a16:colId xmlns:a16="http://schemas.microsoft.com/office/drawing/2014/main" val="2582241991"/>
                    </a:ext>
                  </a:extLst>
                </a:gridCol>
              </a:tblGrid>
              <a:tr h="4574268">
                <a:tc>
                  <a:txBody>
                    <a:bodyPr/>
                    <a:lstStyle/>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000" b="1">
                        <a:solidFill>
                          <a:srgbClr val="005188"/>
                        </a:solidFill>
                        <a:latin typeface="+mn-lt"/>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000" b="1">
                          <a:solidFill>
                            <a:srgbClr val="005188"/>
                          </a:solidFill>
                          <a:latin typeface="+mn-lt"/>
                          <a:cs typeface="Calibri" panose="020F0502020204030204" pitchFamily="34" charset="0"/>
                        </a:rPr>
                        <a:t>Partner Links </a:t>
                      </a:r>
                      <a:r>
                        <a:rPr lang="en-US" sz="2000">
                          <a:latin typeface="+mn-lt"/>
                          <a:cs typeface="Calibri" panose="020F0502020204030204" pitchFamily="34" charset="0"/>
                        </a:rPr>
                        <a:t>– </a:t>
                      </a:r>
                      <a:r>
                        <a:rPr kumimoji="0" lang="en-US" sz="2000" b="0" u="none" strike="noStrike" kern="1200" cap="none" spc="0" normalizeH="0" baseline="0" noProof="0">
                          <a:ln>
                            <a:noFill/>
                          </a:ln>
                          <a:effectLst/>
                          <a:uLnTx/>
                          <a:uFillTx/>
                          <a:latin typeface="+mn-lt"/>
                          <a:cs typeface="Calibri" panose="020F0502020204030204" pitchFamily="34" charset="0"/>
                        </a:rPr>
                        <a:t>Dedicated fiber, microwave links, or public internet link between partner stations</a:t>
                      </a:r>
                      <a:endParaRPr lang="en-US" sz="2000">
                        <a:latin typeface="+mn-lt"/>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000" b="1">
                        <a:solidFill>
                          <a:srgbClr val="005188"/>
                        </a:solidFill>
                        <a:latin typeface="+mn-lt"/>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000" b="1">
                          <a:solidFill>
                            <a:srgbClr val="005188"/>
                          </a:solidFill>
                          <a:latin typeface="+mn-lt"/>
                          <a:cs typeface="Calibri" panose="020F0502020204030204" pitchFamily="34" charset="0"/>
                        </a:rPr>
                        <a:t>Video Encoder </a:t>
                      </a:r>
                      <a:r>
                        <a:rPr lang="en-US" sz="2000">
                          <a:latin typeface="+mn-lt"/>
                          <a:cs typeface="Calibri" panose="020F0502020204030204" pitchFamily="34" charset="0"/>
                        </a:rPr>
                        <a:t>– </a:t>
                      </a:r>
                      <a:r>
                        <a:rPr kumimoji="0" lang="en-US" sz="2000" b="0" u="none" strike="noStrike" kern="1200" cap="none" spc="0" normalizeH="0" baseline="0" noProof="0">
                          <a:ln>
                            <a:noFill/>
                          </a:ln>
                          <a:effectLst/>
                          <a:uLnTx/>
                          <a:uFillTx/>
                          <a:latin typeface="+mn-lt"/>
                          <a:cs typeface="Calibri" panose="020F0502020204030204" pitchFamily="34" charset="0"/>
                        </a:rPr>
                        <a:t>New more efficient Video Encoders (MPEG-2) to accommodate hosting ATSC 1.0</a:t>
                      </a:r>
                      <a:endParaRPr lang="en-US" sz="2000">
                        <a:latin typeface="+mn-lt"/>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000" b="1">
                        <a:solidFill>
                          <a:srgbClr val="005188"/>
                        </a:solidFill>
                        <a:latin typeface="+mn-lt"/>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000" b="1">
                          <a:solidFill>
                            <a:srgbClr val="005188"/>
                          </a:solidFill>
                          <a:latin typeface="+mn-lt"/>
                          <a:cs typeface="Calibri" panose="020F0502020204030204" pitchFamily="34" charset="0"/>
                        </a:rPr>
                        <a:t>Statistical Multiplexing (Stat Mux) </a:t>
                      </a:r>
                      <a:r>
                        <a:rPr lang="en-US" sz="2000">
                          <a:latin typeface="+mn-lt"/>
                          <a:cs typeface="Calibri" panose="020F0502020204030204" pitchFamily="34" charset="0"/>
                        </a:rPr>
                        <a:t>– </a:t>
                      </a:r>
                      <a:r>
                        <a:rPr kumimoji="0" lang="en-US" sz="2000" b="0" u="none" strike="noStrike" kern="1200" cap="none" spc="0" normalizeH="0" baseline="0" noProof="0">
                          <a:ln>
                            <a:noFill/>
                          </a:ln>
                          <a:effectLst/>
                          <a:uLnTx/>
                          <a:uFillTx/>
                          <a:latin typeface="+mn-lt"/>
                          <a:cs typeface="Calibri" panose="020F0502020204030204" pitchFamily="34" charset="0"/>
                        </a:rPr>
                        <a:t>Statistical Multiplexing capability to get the most efficient use of the ATSC 1.0 19.3 </a:t>
                      </a:r>
                      <a:r>
                        <a:rPr lang="en-US" sz="2000">
                          <a:latin typeface="+mn-lt"/>
                          <a:cs typeface="Calibri" panose="020F0502020204030204" pitchFamily="34" charset="0"/>
                        </a:rPr>
                        <a:t>M</a:t>
                      </a:r>
                      <a:r>
                        <a:rPr kumimoji="0" lang="en-US" sz="2000" b="0" u="none" strike="noStrike" kern="1200" cap="none" spc="0" normalizeH="0" baseline="0" noProof="0">
                          <a:ln>
                            <a:noFill/>
                          </a:ln>
                          <a:effectLst/>
                          <a:uLnTx/>
                          <a:uFillTx/>
                          <a:latin typeface="+mn-lt"/>
                          <a:cs typeface="Calibri" panose="020F0502020204030204" pitchFamily="34" charset="0"/>
                        </a:rPr>
                        <a:t>bps</a:t>
                      </a: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000" b="1" kern="1200">
                        <a:solidFill>
                          <a:srgbClr val="005188"/>
                        </a:solidFill>
                        <a:latin typeface="+mn-lt"/>
                        <a:ea typeface="+mn-ea"/>
                        <a:cs typeface="Calibri" panose="020F0502020204030204" pitchFamily="34" charset="0"/>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000" b="1" kern="1200">
                          <a:solidFill>
                            <a:srgbClr val="005188"/>
                          </a:solidFill>
                          <a:latin typeface="+mn-lt"/>
                          <a:ea typeface="+mn-ea"/>
                          <a:cs typeface="Calibri" panose="020F0502020204030204" pitchFamily="34" charset="0"/>
                        </a:rPr>
                        <a:t>Program Service Information Processor (PSIP) </a:t>
                      </a:r>
                      <a:r>
                        <a:rPr lang="en-US" sz="2000" b="1" kern="1200">
                          <a:solidFill>
                            <a:schemeClr val="tx1"/>
                          </a:solidFill>
                          <a:latin typeface="+mn-lt"/>
                          <a:ea typeface="+mn-ea"/>
                          <a:cs typeface="Calibri" panose="020F0502020204030204" pitchFamily="34" charset="0"/>
                        </a:rPr>
                        <a:t>–</a:t>
                      </a:r>
                      <a:r>
                        <a:rPr lang="en-US" sz="2000" b="1" kern="1200">
                          <a:solidFill>
                            <a:srgbClr val="005188"/>
                          </a:solidFill>
                          <a:latin typeface="+mn-lt"/>
                          <a:ea typeface="+mn-ea"/>
                          <a:cs typeface="Calibri" panose="020F0502020204030204" pitchFamily="34" charset="0"/>
                        </a:rPr>
                        <a:t> </a:t>
                      </a:r>
                      <a:r>
                        <a:rPr kumimoji="0" lang="en-US" sz="2000" b="0" u="none" strike="noStrike" kern="1200" cap="none" spc="0" normalizeH="0" baseline="0" noProof="0">
                          <a:ln>
                            <a:noFill/>
                          </a:ln>
                          <a:effectLst/>
                          <a:uLnTx/>
                          <a:uFillTx/>
                          <a:latin typeface="+mn-lt"/>
                          <a:cs typeface="Calibri" panose="020F0502020204030204" pitchFamily="34" charset="0"/>
                        </a:rPr>
                        <a:t>Update PSIP to accommodate metadata from other stations i.e. assigning virtual channels and merging EPGs</a:t>
                      </a:r>
                      <a:endParaRPr kumimoji="0" lang="en-US" sz="2000" b="0" i="0" u="none" strike="noStrike" kern="1200" cap="none" spc="0" normalizeH="0" baseline="0" noProof="0">
                        <a:ln>
                          <a:noFill/>
                        </a:ln>
                        <a:effectLst/>
                        <a:highlight>
                          <a:srgbClr val="FFFF00"/>
                        </a:highlight>
                        <a:uLnTx/>
                        <a:uFillTx/>
                        <a:latin typeface="+mn-lt"/>
                        <a:ea typeface="Open Sans" panose="020B060603050402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187817"/>
                  </a:ext>
                </a:extLst>
              </a:tr>
            </a:tbl>
          </a:graphicData>
        </a:graphic>
      </p:graphicFrame>
      <p:sp>
        <p:nvSpPr>
          <p:cNvPr id="3" name="Footer Placeholder 10">
            <a:extLst>
              <a:ext uri="{FF2B5EF4-FFF2-40B4-BE49-F238E27FC236}">
                <a16:creationId xmlns:a16="http://schemas.microsoft.com/office/drawing/2014/main" id="{4C2FB031-62C5-8BC0-E577-8FC9A0E879B5}"/>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6" name="Slide Number Placeholder 5">
            <a:extLst>
              <a:ext uri="{FF2B5EF4-FFF2-40B4-BE49-F238E27FC236}">
                <a16:creationId xmlns:a16="http://schemas.microsoft.com/office/drawing/2014/main" id="{F87A879F-F77A-958E-BF1B-EB86F24D5453}"/>
              </a:ext>
            </a:extLst>
          </p:cNvPr>
          <p:cNvSpPr>
            <a:spLocks noGrp="1"/>
          </p:cNvSpPr>
          <p:nvPr>
            <p:ph type="sldNum" sz="quarter" idx="12"/>
          </p:nvPr>
        </p:nvSpPr>
        <p:spPr/>
        <p:txBody>
          <a:bodyPr/>
          <a:lstStyle/>
          <a:p>
            <a:fld id="{8FCC257D-A786-9244-9E17-CE618C8B9275}" type="slidenum">
              <a:rPr lang="en-US" smtClean="0"/>
              <a:pPr/>
              <a:t>53</a:t>
            </a:fld>
            <a:endParaRPr lang="en-US"/>
          </a:p>
        </p:txBody>
      </p:sp>
    </p:spTree>
    <p:extLst>
      <p:ext uri="{BB962C8B-B14F-4D97-AF65-F5344CB8AC3E}">
        <p14:creationId xmlns:p14="http://schemas.microsoft.com/office/powerpoint/2010/main" val="948990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55892-2A98-3197-1560-172423EC462E}"/>
              </a:ext>
            </a:extLst>
          </p:cNvPr>
          <p:cNvSpPr/>
          <p:nvPr/>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Upgrading from ATSC 1.0 to ATSC 3.0</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Upgrading from ATSC 1.0 to ATSC 3.0 Key Takeaways</a:t>
            </a:r>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A8B1DA-33B0-6E08-F3AB-F1B2DC9CAE80}"/>
              </a:ext>
            </a:extLst>
          </p:cNvPr>
          <p:cNvSpPr/>
          <p:nvPr/>
        </p:nvSpPr>
        <p:spPr>
          <a:xfrm>
            <a:off x="738189" y="1554864"/>
            <a:ext cx="7446016" cy="3573727"/>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Bef>
                <a:spcPts val="1800"/>
              </a:spcBef>
              <a:buFont typeface="Wingdings" panose="05000000000000000000" pitchFamily="2" charset="2"/>
              <a:buChar char="§"/>
            </a:pPr>
            <a:r>
              <a:rPr lang="en-US" sz="2000">
                <a:solidFill>
                  <a:schemeClr val="tx1"/>
                </a:solidFill>
              </a:rPr>
              <a:t>Commit early to support indoor antennas, mobile devices, and automotive applications</a:t>
            </a:r>
          </a:p>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Antenna and Transmitter upgrades are the costliest part of an ATSC 3.0 upgrade, unless they were replaced during “repack”</a:t>
            </a:r>
          </a:p>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Lighthouse partnerships may be difficult for Public Media stations</a:t>
            </a:r>
          </a:p>
          <a:p>
            <a:pPr marL="342900" marR="0" lvl="0" indent="-342900" algn="l" defTabSz="4572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Flash cutting is the method of upgrading from ATSC 1.0 to ATSC 3.0 without the need for partner stations in your market  </a:t>
            </a:r>
          </a:p>
        </p:txBody>
      </p:sp>
      <p:sp>
        <p:nvSpPr>
          <p:cNvPr id="6" name="Rectangle 5">
            <a:extLst>
              <a:ext uri="{FF2B5EF4-FFF2-40B4-BE49-F238E27FC236}">
                <a16:creationId xmlns:a16="http://schemas.microsoft.com/office/drawing/2014/main" id="{008FFDE8-6C8C-E3E7-CB1E-0066AF3CAF23}"/>
              </a:ext>
            </a:extLst>
          </p:cNvPr>
          <p:cNvSpPr/>
          <p:nvPr/>
        </p:nvSpPr>
        <p:spPr>
          <a:xfrm>
            <a:off x="8332791" y="1554865"/>
            <a:ext cx="3121020" cy="2744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Questions:</a:t>
            </a:r>
          </a:p>
          <a:p>
            <a:endParaRPr lang="en-US" b="1">
              <a:solidFill>
                <a:schemeClr val="bg1"/>
              </a:solidFill>
              <a:ea typeface="Source Sans Pro" panose="020B0503030403020204" pitchFamily="34" charset="0"/>
            </a:endParaRPr>
          </a:p>
          <a:p>
            <a:r>
              <a:rPr lang="en-US">
                <a:solidFill>
                  <a:schemeClr val="bg1"/>
                </a:solidFill>
                <a:ea typeface="Source Sans Pro" panose="020B0503030403020204" pitchFamily="34" charset="0"/>
              </a:rPr>
              <a:t>1. Have you developed a strategy for indoor and mobile reception?</a:t>
            </a:r>
          </a:p>
          <a:p>
            <a:endParaRPr lang="en-US">
              <a:solidFill>
                <a:schemeClr val="bg1"/>
              </a:solidFill>
              <a:ea typeface="Source Sans Pro" panose="020B0503030403020204" pitchFamily="34" charset="0"/>
            </a:endParaRPr>
          </a:p>
          <a:p>
            <a:r>
              <a:rPr lang="en-US">
                <a:solidFill>
                  <a:schemeClr val="bg1"/>
                </a:solidFill>
                <a:ea typeface="Source Sans Pro" panose="020B0503030403020204" pitchFamily="34" charset="0"/>
              </a:rPr>
              <a:t>2. Are you able to create a lighthouse partnership for ATSC 3.0?</a:t>
            </a:r>
          </a:p>
        </p:txBody>
      </p:sp>
      <p:sp>
        <p:nvSpPr>
          <p:cNvPr id="7" name="Footer Placeholder 10">
            <a:extLst>
              <a:ext uri="{FF2B5EF4-FFF2-40B4-BE49-F238E27FC236}">
                <a16:creationId xmlns:a16="http://schemas.microsoft.com/office/drawing/2014/main" id="{8EBA21CB-968C-D8F1-BA18-80C5512F4F35}"/>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54</a:t>
            </a:fld>
            <a:endParaRPr lang="en-US"/>
          </a:p>
        </p:txBody>
      </p:sp>
    </p:spTree>
    <p:extLst>
      <p:ext uri="{BB962C8B-B14F-4D97-AF65-F5344CB8AC3E}">
        <p14:creationId xmlns:p14="http://schemas.microsoft.com/office/powerpoint/2010/main" val="1486820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58C2DE-F151-7B06-FF1A-049EE2669381}"/>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
        <p:nvSpPr>
          <p:cNvPr id="3" name="Title 2">
            <a:extLst>
              <a:ext uri="{FF2B5EF4-FFF2-40B4-BE49-F238E27FC236}">
                <a16:creationId xmlns:a16="http://schemas.microsoft.com/office/drawing/2014/main" id="{91DEC2C1-EF6B-37D8-3F0A-D97E167C73B9}"/>
              </a:ext>
            </a:extLst>
          </p:cNvPr>
          <p:cNvSpPr>
            <a:spLocks noGrp="1"/>
          </p:cNvSpPr>
          <p:nvPr>
            <p:ph type="title"/>
          </p:nvPr>
        </p:nvSpPr>
        <p:spPr/>
        <p:txBody>
          <a:bodyPr/>
          <a:lstStyle/>
          <a:p>
            <a:r>
              <a:rPr lang="en-US">
                <a:solidFill>
                  <a:schemeClr val="tx2"/>
                </a:solidFill>
              </a:rPr>
              <a:t>Support for Emergency Alerts in ATSC 3.0</a:t>
            </a:r>
            <a:endParaRPr lang="en-US"/>
          </a:p>
        </p:txBody>
      </p:sp>
      <p:sp>
        <p:nvSpPr>
          <p:cNvPr id="5" name="Rectangle 4">
            <a:extLst>
              <a:ext uri="{FF2B5EF4-FFF2-40B4-BE49-F238E27FC236}">
                <a16:creationId xmlns:a16="http://schemas.microsoft.com/office/drawing/2014/main" id="{C430ED04-943E-E2DA-44CB-CCFA4F81C5E0}"/>
              </a:ext>
            </a:extLst>
          </p:cNvPr>
          <p:cNvSpPr/>
          <p:nvPr/>
        </p:nvSpPr>
        <p:spPr>
          <a:xfrm>
            <a:off x="738185" y="1622847"/>
            <a:ext cx="7988371" cy="3744283"/>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p>
          <a:p>
            <a:endParaRPr lang="en-US" sz="2000">
              <a:solidFill>
                <a:srgbClr val="0062A7"/>
              </a:solidFill>
              <a:ea typeface="Source Sans Pro" panose="020B0503030403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Emergency Alerting is the driver behind </a:t>
            </a:r>
            <a:r>
              <a:rPr lang="en-US" sz="2000">
                <a:solidFill>
                  <a:srgbClr val="000000"/>
                </a:solidFill>
                <a:latin typeface="Franklin Gothic Book" panose="020B0503020102020204"/>
              </a:rPr>
              <a:t>NGWS </a:t>
            </a: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grant funding</a:t>
            </a:r>
          </a:p>
          <a:p>
            <a:pPr marL="342900" indent="-342900">
              <a:lnSpc>
                <a:spcPct val="107000"/>
              </a:lnSpc>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Review of NEXTGEN TV Alerting</a:t>
            </a:r>
            <a:endPar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342900" indent="-342900">
              <a:lnSpc>
                <a:spcPct val="107000"/>
              </a:lnSpc>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Advanced Emergency Information (AEI) as a supplement to EAS</a:t>
            </a:r>
          </a:p>
          <a:p>
            <a:pPr marL="342900" indent="-342900">
              <a:lnSpc>
                <a:spcPct val="107000"/>
              </a:lnSpc>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Robustness and Reach matters especially for alerting!</a:t>
            </a:r>
          </a:p>
          <a:p>
            <a:pPr marL="342900" indent="-342900">
              <a:lnSpc>
                <a:spcPct val="107000"/>
              </a:lnSpc>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Broadcast Equipment used in EAS</a:t>
            </a:r>
            <a:endParaRPr lang="en-US" sz="2000">
              <a:solidFill>
                <a:srgbClr val="3E3E3F"/>
              </a:solidFill>
              <a:ea typeface="Source Sans Pro" panose="020B0503030403020204" pitchFamily="34" charset="0"/>
            </a:endParaRPr>
          </a:p>
          <a:p>
            <a:pPr marL="342900" indent="-342900">
              <a:lnSpc>
                <a:spcPct val="107000"/>
              </a:lnSpc>
              <a:spcAft>
                <a:spcPts val="800"/>
              </a:spcAft>
              <a:buFont typeface="Wingdings" panose="05000000000000000000" pitchFamily="2" charset="2"/>
              <a:buChar char="§"/>
            </a:pPr>
            <a:endParaRPr lang="en-US" sz="2000">
              <a:solidFill>
                <a:srgbClr val="3E3E3F"/>
              </a:solidFill>
              <a:ea typeface="Source Sans Pro" panose="020B0503030403020204" pitchFamily="34" charset="0"/>
            </a:endParaRPr>
          </a:p>
        </p:txBody>
      </p:sp>
      <p:sp>
        <p:nvSpPr>
          <p:cNvPr id="6" name="Rectangle 5">
            <a:extLst>
              <a:ext uri="{FF2B5EF4-FFF2-40B4-BE49-F238E27FC236}">
                <a16:creationId xmlns:a16="http://schemas.microsoft.com/office/drawing/2014/main" id="{5F31CF08-662B-321D-A6D9-CF4DDEFCEBA3}"/>
              </a:ext>
            </a:extLst>
          </p:cNvPr>
          <p:cNvSpPr/>
          <p:nvPr/>
        </p:nvSpPr>
        <p:spPr>
          <a:xfrm>
            <a:off x="8844530" y="1622847"/>
            <a:ext cx="2609281" cy="1806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 </a:t>
            </a:r>
          </a:p>
          <a:p>
            <a:endParaRPr lang="en-US" b="1">
              <a:solidFill>
                <a:schemeClr val="bg1"/>
              </a:solidFill>
              <a:ea typeface="Source Sans Pro" panose="020B0503030403020204" pitchFamily="34" charset="0"/>
            </a:endParaRPr>
          </a:p>
          <a:p>
            <a:r>
              <a:rPr lang="en-US">
                <a:solidFill>
                  <a:schemeClr val="bg1"/>
                </a:solidFill>
                <a:ea typeface="Source Sans Pro" panose="020B0503030403020204" pitchFamily="34" charset="0"/>
              </a:rPr>
              <a:t>How does ATSC 3.0 help to expand emergency alerting?</a:t>
            </a:r>
          </a:p>
          <a:p>
            <a:pPr marL="342900" indent="-342900">
              <a:buAutoNum type="arabicPeriod"/>
            </a:pPr>
            <a:endParaRPr lang="en-US">
              <a:solidFill>
                <a:schemeClr val="bg1"/>
              </a:solidFill>
              <a:ea typeface="Source Sans Pro" panose="020B0503030403020204" pitchFamily="34" charset="0"/>
            </a:endParaRPr>
          </a:p>
        </p:txBody>
      </p:sp>
      <p:sp>
        <p:nvSpPr>
          <p:cNvPr id="4" name="Slide Number Placeholder 3">
            <a:extLst>
              <a:ext uri="{FF2B5EF4-FFF2-40B4-BE49-F238E27FC236}">
                <a16:creationId xmlns:a16="http://schemas.microsoft.com/office/drawing/2014/main" id="{FFEDE5E1-2149-8D6A-A511-676300F284C3}"/>
              </a:ext>
            </a:extLst>
          </p:cNvPr>
          <p:cNvSpPr>
            <a:spLocks noGrp="1"/>
          </p:cNvSpPr>
          <p:nvPr>
            <p:ph type="sldNum" sz="quarter" idx="12"/>
          </p:nvPr>
        </p:nvSpPr>
        <p:spPr/>
        <p:txBody>
          <a:bodyPr/>
          <a:lstStyle/>
          <a:p>
            <a:fld id="{8FCC257D-A786-9244-9E17-CE618C8B9275}" type="slidenum">
              <a:rPr lang="en-US" smtClean="0"/>
              <a:pPr/>
              <a:t>55</a:t>
            </a:fld>
            <a:endParaRPr lang="en-US"/>
          </a:p>
        </p:txBody>
      </p:sp>
    </p:spTree>
    <p:extLst>
      <p:ext uri="{BB962C8B-B14F-4D97-AF65-F5344CB8AC3E}">
        <p14:creationId xmlns:p14="http://schemas.microsoft.com/office/powerpoint/2010/main" val="1651772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3D94E6-DD99-81F2-B923-2E1E1DB53B13}"/>
              </a:ext>
            </a:extLst>
          </p:cNvPr>
          <p:cNvSpPr>
            <a:spLocks noGrp="1"/>
          </p:cNvSpPr>
          <p:nvPr>
            <p:ph type="title"/>
          </p:nvPr>
        </p:nvSpPr>
        <p:spPr/>
        <p:txBody>
          <a:bodyPr/>
          <a:lstStyle/>
          <a:p>
            <a:r>
              <a:rPr lang="en-US"/>
              <a:t>ATSC 3.0 Emergency Alerting</a:t>
            </a:r>
          </a:p>
        </p:txBody>
      </p:sp>
      <p:sp>
        <p:nvSpPr>
          <p:cNvPr id="5" name="Rectangle 4">
            <a:extLst>
              <a:ext uri="{FF2B5EF4-FFF2-40B4-BE49-F238E27FC236}">
                <a16:creationId xmlns:a16="http://schemas.microsoft.com/office/drawing/2014/main" id="{C88CC105-2A44-1155-336D-605A7328FF75}"/>
              </a:ext>
            </a:extLst>
          </p:cNvPr>
          <p:cNvSpPr/>
          <p:nvPr/>
        </p:nvSpPr>
        <p:spPr>
          <a:xfrm>
            <a:off x="1740310" y="1622847"/>
            <a:ext cx="8428704" cy="4084779"/>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nSpc>
                <a:spcPct val="107000"/>
              </a:lnSpc>
              <a:spcBef>
                <a:spcPts val="0"/>
              </a:spcBef>
              <a:spcAft>
                <a:spcPts val="800"/>
              </a:spcAft>
              <a:buFont typeface="Wingdings" panose="05000000000000000000" pitchFamily="2" charset="2"/>
              <a:buChar char="§"/>
            </a:pPr>
            <a:endPar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EAS requirements for ATSC 1 remain unchanged for ATSC 3.0</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Optional Advanced Emergency Information (AEI) supplements EAS</a:t>
            </a:r>
          </a:p>
          <a:p>
            <a:pPr marL="342900" indent="-342900">
              <a:lnSpc>
                <a:spcPct val="107000"/>
              </a:lnSpc>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Broadcasters are strongly encouraged to support NEXTGEN TV’s Advance Emergency Information (AEI) capability</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Your branded interactive broadcast application will include support for Advanced Emergency Information</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Advanced Emergency Information supports text, graphics and audio in multiple languages customizable by the viewer</a:t>
            </a:r>
          </a:p>
          <a:p>
            <a:pPr marR="0" lvl="0">
              <a:lnSpc>
                <a:spcPct val="107000"/>
              </a:lnSpc>
              <a:spcBef>
                <a:spcPts val="0"/>
              </a:spcBef>
              <a:spcAft>
                <a:spcPts val="800"/>
              </a:spcAft>
            </a:pPr>
            <a:endPar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endPar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endPar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A04A8E-6493-4F08-49EF-DAA9CE640E60}"/>
              </a:ext>
            </a:extLst>
          </p:cNvPr>
          <p:cNvSpPr>
            <a:spLocks noGrp="1"/>
          </p:cNvSpPr>
          <p:nvPr>
            <p:ph type="sldNum" sz="quarter" idx="12"/>
          </p:nvPr>
        </p:nvSpPr>
        <p:spPr/>
        <p:txBody>
          <a:bodyPr/>
          <a:lstStyle/>
          <a:p>
            <a:fld id="{8FCC257D-A786-9244-9E17-CE618C8B9275}" type="slidenum">
              <a:rPr lang="en-US" smtClean="0"/>
              <a:pPr/>
              <a:t>56</a:t>
            </a:fld>
            <a:endParaRPr lang="en-US"/>
          </a:p>
        </p:txBody>
      </p:sp>
      <p:sp>
        <p:nvSpPr>
          <p:cNvPr id="2" name="Rectangle 1">
            <a:extLst>
              <a:ext uri="{FF2B5EF4-FFF2-40B4-BE49-F238E27FC236}">
                <a16:creationId xmlns:a16="http://schemas.microsoft.com/office/drawing/2014/main" id="{953BF45A-9C94-991F-C1CD-68CC30058AA0}"/>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Tree>
    <p:extLst>
      <p:ext uri="{BB962C8B-B14F-4D97-AF65-F5344CB8AC3E}">
        <p14:creationId xmlns:p14="http://schemas.microsoft.com/office/powerpoint/2010/main" val="644330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71C7-4DFE-4C61-3A40-5D73B086635A}"/>
              </a:ext>
            </a:extLst>
          </p:cNvPr>
          <p:cNvSpPr>
            <a:spLocks noGrp="1"/>
          </p:cNvSpPr>
          <p:nvPr>
            <p:ph type="title"/>
          </p:nvPr>
        </p:nvSpPr>
        <p:spPr/>
        <p:txBody>
          <a:bodyPr/>
          <a:lstStyle/>
          <a:p>
            <a:r>
              <a:rPr lang="en-US">
                <a:solidFill>
                  <a:schemeClr val="tx2"/>
                </a:solidFill>
              </a:rPr>
              <a:t>NEXTGEN TV Expands Emergency Alerting</a:t>
            </a:r>
            <a:endParaRPr lang="en-US"/>
          </a:p>
        </p:txBody>
      </p:sp>
      <p:grpSp>
        <p:nvGrpSpPr>
          <p:cNvPr id="5" name="Group 4" descr="EAS, photo of EAS scroll on a television">
            <a:extLst>
              <a:ext uri="{FF2B5EF4-FFF2-40B4-BE49-F238E27FC236}">
                <a16:creationId xmlns:a16="http://schemas.microsoft.com/office/drawing/2014/main" id="{C76F1EA6-9A43-D320-03B7-22B7DAEF82F9}"/>
              </a:ext>
            </a:extLst>
          </p:cNvPr>
          <p:cNvGrpSpPr/>
          <p:nvPr/>
        </p:nvGrpSpPr>
        <p:grpSpPr>
          <a:xfrm>
            <a:off x="738186" y="1341562"/>
            <a:ext cx="4367216" cy="3097718"/>
            <a:chOff x="738186" y="1341562"/>
            <a:chExt cx="4367216" cy="3097718"/>
          </a:xfrm>
        </p:grpSpPr>
        <p:pic>
          <p:nvPicPr>
            <p:cNvPr id="6" name="Picture 5">
              <a:extLst>
                <a:ext uri="{FF2B5EF4-FFF2-40B4-BE49-F238E27FC236}">
                  <a16:creationId xmlns:a16="http://schemas.microsoft.com/office/drawing/2014/main" id="{4D56EE29-850D-8A5A-BCB2-29D5DEC60E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186" y="1986920"/>
              <a:ext cx="4367216" cy="2452360"/>
            </a:xfrm>
            <a:prstGeom prst="rect">
              <a:avLst/>
            </a:prstGeom>
          </p:spPr>
        </p:pic>
        <p:sp>
          <p:nvSpPr>
            <p:cNvPr id="7" name="TextBox 6">
              <a:extLst>
                <a:ext uri="{FF2B5EF4-FFF2-40B4-BE49-F238E27FC236}">
                  <a16:creationId xmlns:a16="http://schemas.microsoft.com/office/drawing/2014/main" id="{BB0ABE06-A753-CA01-8BB6-AE2E4235A4A7}"/>
                </a:ext>
              </a:extLst>
            </p:cNvPr>
            <p:cNvSpPr txBox="1"/>
            <p:nvPr/>
          </p:nvSpPr>
          <p:spPr>
            <a:xfrm>
              <a:off x="858044" y="1341562"/>
              <a:ext cx="4127500" cy="646331"/>
            </a:xfrm>
            <a:prstGeom prst="rect">
              <a:avLst/>
            </a:prstGeom>
            <a:noFill/>
          </p:spPr>
          <p:txBody>
            <a:bodyPr wrap="square" rtlCol="0">
              <a:spAutoFit/>
            </a:bodyPr>
            <a:lstStyle/>
            <a:p>
              <a:pPr algn="ctr"/>
              <a:r>
                <a:rPr lang="en-US" sz="3600" b="1"/>
                <a:t>EAS</a:t>
              </a:r>
            </a:p>
          </p:txBody>
        </p:sp>
      </p:grpSp>
      <p:grpSp>
        <p:nvGrpSpPr>
          <p:cNvPr id="8" name="Group 7" descr="AEI, photo of Advanced Emergency Information on a television. Evacuation roots highlighted on a map.">
            <a:extLst>
              <a:ext uri="{FF2B5EF4-FFF2-40B4-BE49-F238E27FC236}">
                <a16:creationId xmlns:a16="http://schemas.microsoft.com/office/drawing/2014/main" id="{7C03E062-DB77-7C33-A35F-CCF9398747BD}"/>
              </a:ext>
            </a:extLst>
          </p:cNvPr>
          <p:cNvGrpSpPr/>
          <p:nvPr/>
        </p:nvGrpSpPr>
        <p:grpSpPr>
          <a:xfrm>
            <a:off x="5257399" y="1332248"/>
            <a:ext cx="6818491" cy="4725652"/>
            <a:chOff x="5257399" y="1332248"/>
            <a:chExt cx="6818491" cy="4725652"/>
          </a:xfrm>
        </p:grpSpPr>
        <p:pic>
          <p:nvPicPr>
            <p:cNvPr id="9" name="Picture 8" descr="photo of an Evacuation Order Map with an Alert at the top of the screen. Additional information includes the shelter location, road closures, and a link to Twitter updates. ">
              <a:extLst>
                <a:ext uri="{FF2B5EF4-FFF2-40B4-BE49-F238E27FC236}">
                  <a16:creationId xmlns:a16="http://schemas.microsoft.com/office/drawing/2014/main" id="{5F242CA6-7E76-AC84-8FB9-8EA2FB4E1296}"/>
                </a:ext>
              </a:extLst>
            </p:cNvPr>
            <p:cNvPicPr>
              <a:picLocks noChangeAspect="1"/>
            </p:cNvPicPr>
            <p:nvPr/>
          </p:nvPicPr>
          <p:blipFill>
            <a:blip r:embed="rId4"/>
            <a:srcRect/>
            <a:stretch/>
          </p:blipFill>
          <p:spPr>
            <a:xfrm>
              <a:off x="5257399" y="1986920"/>
              <a:ext cx="6818491" cy="4070980"/>
            </a:xfrm>
            <a:prstGeom prst="rect">
              <a:avLst/>
            </a:prstGeom>
            <a:ln>
              <a:noFill/>
            </a:ln>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23A776AA-443B-C32F-64AA-878B85166EA4}"/>
                </a:ext>
              </a:extLst>
            </p:cNvPr>
            <p:cNvSpPr txBox="1"/>
            <p:nvPr/>
          </p:nvSpPr>
          <p:spPr>
            <a:xfrm>
              <a:off x="5311301" y="1332248"/>
              <a:ext cx="6699115" cy="646331"/>
            </a:xfrm>
            <a:prstGeom prst="rect">
              <a:avLst/>
            </a:prstGeom>
            <a:noFill/>
          </p:spPr>
          <p:txBody>
            <a:bodyPr wrap="square" rtlCol="0">
              <a:spAutoFit/>
            </a:bodyPr>
            <a:lstStyle/>
            <a:p>
              <a:pPr algn="ctr"/>
              <a:r>
                <a:rPr lang="en-US" sz="3600" b="1"/>
                <a:t>AEI</a:t>
              </a:r>
            </a:p>
          </p:txBody>
        </p:sp>
      </p:grpSp>
      <p:sp>
        <p:nvSpPr>
          <p:cNvPr id="4" name="Slide Number Placeholder 3">
            <a:extLst>
              <a:ext uri="{FF2B5EF4-FFF2-40B4-BE49-F238E27FC236}">
                <a16:creationId xmlns:a16="http://schemas.microsoft.com/office/drawing/2014/main" id="{55F96086-BAF1-DC05-F10C-6C221FD214C6}"/>
              </a:ext>
            </a:extLst>
          </p:cNvPr>
          <p:cNvSpPr>
            <a:spLocks noGrp="1"/>
          </p:cNvSpPr>
          <p:nvPr>
            <p:ph type="sldNum" sz="quarter" idx="12"/>
          </p:nvPr>
        </p:nvSpPr>
        <p:spPr/>
        <p:txBody>
          <a:bodyPr/>
          <a:lstStyle/>
          <a:p>
            <a:fld id="{8FCC257D-A786-9244-9E17-CE618C8B9275}" type="slidenum">
              <a:rPr lang="en-US" smtClean="0"/>
              <a:pPr/>
              <a:t>57</a:t>
            </a:fld>
            <a:endParaRPr lang="en-US"/>
          </a:p>
        </p:txBody>
      </p:sp>
      <p:sp>
        <p:nvSpPr>
          <p:cNvPr id="2" name="Rectangle 1">
            <a:extLst>
              <a:ext uri="{FF2B5EF4-FFF2-40B4-BE49-F238E27FC236}">
                <a16:creationId xmlns:a16="http://schemas.microsoft.com/office/drawing/2014/main" id="{BF3DD1FC-4018-D234-015A-A46CB9DE05CE}"/>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Tree>
    <p:extLst>
      <p:ext uri="{BB962C8B-B14F-4D97-AF65-F5344CB8AC3E}">
        <p14:creationId xmlns:p14="http://schemas.microsoft.com/office/powerpoint/2010/main" val="2207189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C084C-FEFD-A22E-227F-3A259A1BB26B}"/>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
        <p:nvSpPr>
          <p:cNvPr id="3" name="Title 2">
            <a:extLst>
              <a:ext uri="{FF2B5EF4-FFF2-40B4-BE49-F238E27FC236}">
                <a16:creationId xmlns:a16="http://schemas.microsoft.com/office/drawing/2014/main" id="{D1E591C9-6B12-DC52-BAAC-B57DBCC58953}"/>
              </a:ext>
            </a:extLst>
          </p:cNvPr>
          <p:cNvSpPr>
            <a:spLocks noGrp="1"/>
          </p:cNvSpPr>
          <p:nvPr>
            <p:ph type="title"/>
          </p:nvPr>
        </p:nvSpPr>
        <p:spPr/>
        <p:txBody>
          <a:bodyPr>
            <a:normAutofit/>
          </a:bodyPr>
          <a:lstStyle/>
          <a:p>
            <a:r>
              <a:rPr lang="en-US"/>
              <a:t>Advanced Emergency Information (AEI) Example</a:t>
            </a:r>
            <a:endParaRPr lang="en-US">
              <a:highlight>
                <a:srgbClr val="FFFF00"/>
              </a:highlight>
            </a:endParaRPr>
          </a:p>
        </p:txBody>
      </p:sp>
      <p:sp>
        <p:nvSpPr>
          <p:cNvPr id="5" name="Content Placeholder 4">
            <a:extLst>
              <a:ext uri="{FF2B5EF4-FFF2-40B4-BE49-F238E27FC236}">
                <a16:creationId xmlns:a16="http://schemas.microsoft.com/office/drawing/2014/main" id="{BBDF3F7A-E6FF-F7D7-7158-F5C9A9F6261D}"/>
              </a:ext>
            </a:extLst>
          </p:cNvPr>
          <p:cNvSpPr>
            <a:spLocks noGrp="1"/>
          </p:cNvSpPr>
          <p:nvPr>
            <p:ph sz="half" idx="1"/>
          </p:nvPr>
        </p:nvSpPr>
        <p:spPr>
          <a:xfrm>
            <a:off x="738184" y="1511437"/>
            <a:ext cx="4593404" cy="4320951"/>
          </a:xfrm>
        </p:spPr>
        <p:txBody>
          <a:bodyPr>
            <a:noAutofit/>
          </a:bodyPr>
          <a:lstStyle/>
          <a:p>
            <a:pPr marL="354965" marR="5080" indent="-342900" defTabSz="914400">
              <a:lnSpc>
                <a:spcPct val="102800"/>
              </a:lnSpc>
              <a:spcBef>
                <a:spcPts val="75"/>
              </a:spcBef>
              <a:buClr>
                <a:schemeClr val="tx1"/>
              </a:buClr>
              <a:buFont typeface="Wingdings" panose="05000000000000000000" pitchFamily="2" charset="2"/>
              <a:buChar char="§"/>
              <a:defRPr/>
            </a:pPr>
            <a:r>
              <a:rPr kumimoji="0" lang="en-US" i="0" u="none" strike="noStrike" kern="1200" cap="none" spc="15" normalizeH="0" baseline="0" noProof="0">
                <a:ln>
                  <a:noFill/>
                </a:ln>
                <a:solidFill>
                  <a:prstClr val="black"/>
                </a:solidFill>
                <a:effectLst/>
                <a:uLnTx/>
                <a:uFillTx/>
                <a:cs typeface="Calibri" panose="020F0502020204030204" pitchFamily="34" charset="0"/>
              </a:rPr>
              <a:t>This is an example of Advanced Emergency Information received on  NEXTGEN TV</a:t>
            </a:r>
          </a:p>
          <a:p>
            <a:pPr marL="354965" marR="5080" indent="-342900" defTabSz="914400">
              <a:lnSpc>
                <a:spcPct val="102800"/>
              </a:lnSpc>
              <a:spcBef>
                <a:spcPts val="75"/>
              </a:spcBef>
              <a:buClr>
                <a:schemeClr val="tx1"/>
              </a:buClr>
              <a:buFont typeface="Wingdings" panose="05000000000000000000" pitchFamily="2" charset="2"/>
              <a:buChar char="§"/>
              <a:defRPr/>
            </a:pPr>
            <a:r>
              <a:rPr lang="en-US" spc="15">
                <a:solidFill>
                  <a:prstClr val="black"/>
                </a:solidFill>
                <a:cs typeface="Calibri" panose="020F0502020204030204" pitchFamily="34" charset="0"/>
              </a:rPr>
              <a:t>Viewers can use their remote control to interact with the AEI and choose: </a:t>
            </a:r>
          </a:p>
          <a:p>
            <a:pPr marL="812165" marR="5080" lvl="1" indent="-342900" defTabSz="914400">
              <a:lnSpc>
                <a:spcPct val="102800"/>
              </a:lnSpc>
              <a:spcBef>
                <a:spcPts val="75"/>
              </a:spcBef>
              <a:buClr>
                <a:schemeClr val="tx1"/>
              </a:buClr>
              <a:buFont typeface="Wingdings" panose="05000000000000000000" pitchFamily="2" charset="2"/>
              <a:buChar char="§"/>
              <a:defRPr/>
            </a:pPr>
            <a:r>
              <a:rPr lang="en-US" spc="15">
                <a:solidFill>
                  <a:prstClr val="black"/>
                </a:solidFill>
                <a:cs typeface="Calibri" panose="020F0502020204030204" pitchFamily="34" charset="0"/>
              </a:rPr>
              <a:t>Live Coverage</a:t>
            </a:r>
          </a:p>
          <a:p>
            <a:pPr marL="812165" marR="5080" lvl="1" indent="-342900" defTabSz="914400">
              <a:lnSpc>
                <a:spcPct val="102800"/>
              </a:lnSpc>
              <a:spcBef>
                <a:spcPts val="75"/>
              </a:spcBef>
              <a:buClr>
                <a:schemeClr val="tx1"/>
              </a:buClr>
              <a:buFont typeface="Wingdings" panose="05000000000000000000" pitchFamily="2" charset="2"/>
              <a:buChar char="§"/>
              <a:defRPr/>
            </a:pPr>
            <a:r>
              <a:rPr kumimoji="0" lang="en-US" i="0" u="none" strike="noStrike" kern="1200" cap="none" spc="15" normalizeH="0" baseline="0" noProof="0">
                <a:ln>
                  <a:noFill/>
                </a:ln>
                <a:solidFill>
                  <a:prstClr val="black"/>
                </a:solidFill>
                <a:effectLst/>
                <a:uLnTx/>
                <a:uFillTx/>
                <a:cs typeface="Calibri" panose="020F0502020204030204" pitchFamily="34" charset="0"/>
              </a:rPr>
              <a:t>Evacuation Map</a:t>
            </a:r>
          </a:p>
          <a:p>
            <a:pPr marL="812165" marR="5080" lvl="1" indent="-342900" defTabSz="914400">
              <a:lnSpc>
                <a:spcPct val="102800"/>
              </a:lnSpc>
              <a:spcBef>
                <a:spcPts val="75"/>
              </a:spcBef>
              <a:buClr>
                <a:schemeClr val="tx1"/>
              </a:buClr>
              <a:buFont typeface="Wingdings" panose="05000000000000000000" pitchFamily="2" charset="2"/>
              <a:buChar char="§"/>
              <a:defRPr/>
            </a:pPr>
            <a:r>
              <a:rPr lang="en-US" spc="15">
                <a:solidFill>
                  <a:prstClr val="black"/>
                </a:solidFill>
                <a:cs typeface="Calibri" panose="020F0502020204030204" pitchFamily="34" charset="0"/>
              </a:rPr>
              <a:t>Shelters</a:t>
            </a:r>
          </a:p>
          <a:p>
            <a:pPr marL="812165" marR="5080" lvl="1" indent="-342900" defTabSz="914400">
              <a:lnSpc>
                <a:spcPct val="102800"/>
              </a:lnSpc>
              <a:spcBef>
                <a:spcPts val="75"/>
              </a:spcBef>
              <a:buClr>
                <a:schemeClr val="tx1"/>
              </a:buClr>
              <a:buFont typeface="Wingdings" panose="05000000000000000000" pitchFamily="2" charset="2"/>
              <a:buChar char="§"/>
              <a:defRPr/>
            </a:pPr>
            <a:r>
              <a:rPr kumimoji="0" lang="en-US" i="0" u="none" strike="noStrike" kern="1200" cap="none" spc="15" normalizeH="0" baseline="0" noProof="0">
                <a:ln>
                  <a:noFill/>
                </a:ln>
                <a:solidFill>
                  <a:prstClr val="black"/>
                </a:solidFill>
                <a:effectLst/>
                <a:uLnTx/>
                <a:uFillTx/>
                <a:cs typeface="Calibri" panose="020F0502020204030204" pitchFamily="34" charset="0"/>
              </a:rPr>
              <a:t>Text the shelter address to their mobile</a:t>
            </a:r>
          </a:p>
          <a:p>
            <a:pPr marL="812165" marR="5080" lvl="1" indent="-342900" defTabSz="914400">
              <a:lnSpc>
                <a:spcPct val="102800"/>
              </a:lnSpc>
              <a:spcBef>
                <a:spcPts val="75"/>
              </a:spcBef>
              <a:buClr>
                <a:schemeClr val="tx1"/>
              </a:buClr>
              <a:buFont typeface="Wingdings" panose="05000000000000000000" pitchFamily="2" charset="2"/>
              <a:buChar char="§"/>
              <a:defRPr/>
            </a:pPr>
            <a:r>
              <a:rPr lang="en-US" spc="15">
                <a:solidFill>
                  <a:prstClr val="black"/>
                </a:solidFill>
                <a:cs typeface="Calibri" panose="020F0502020204030204" pitchFamily="34" charset="0"/>
              </a:rPr>
              <a:t>Follow @SBCountyOEM</a:t>
            </a:r>
          </a:p>
          <a:p>
            <a:pPr marL="354965" marR="5080" indent="-342900" defTabSz="914400">
              <a:lnSpc>
                <a:spcPct val="102800"/>
              </a:lnSpc>
              <a:spcBef>
                <a:spcPts val="75"/>
              </a:spcBef>
              <a:buClr>
                <a:schemeClr val="tx1"/>
              </a:buClr>
              <a:buFont typeface="Wingdings" panose="05000000000000000000" pitchFamily="2" charset="2"/>
              <a:buChar char="§"/>
              <a:defRPr/>
            </a:pPr>
            <a:r>
              <a:rPr lang="en-US" spc="15">
                <a:solidFill>
                  <a:prstClr val="black"/>
                </a:solidFill>
                <a:cs typeface="Calibri" panose="020F0502020204030204" pitchFamily="34" charset="0"/>
              </a:rPr>
              <a:t>Broadcasters are encouraged to display addition information using an AEI in conjunction with EAS crawl</a:t>
            </a:r>
            <a:endParaRPr kumimoji="0" lang="en-US" i="0" u="none" strike="noStrike" kern="1200" cap="none" spc="15" normalizeH="0" baseline="0" noProof="0">
              <a:ln>
                <a:noFill/>
              </a:ln>
              <a:solidFill>
                <a:prstClr val="black"/>
              </a:solidFill>
              <a:effectLst/>
              <a:uLnTx/>
              <a:uFillTx/>
              <a:cs typeface="Calibri" panose="020F0502020204030204" pitchFamily="34" charset="0"/>
            </a:endParaRPr>
          </a:p>
        </p:txBody>
      </p:sp>
      <p:sp>
        <p:nvSpPr>
          <p:cNvPr id="20" name="object 25">
            <a:extLst>
              <a:ext uri="{FF2B5EF4-FFF2-40B4-BE49-F238E27FC236}">
                <a16:creationId xmlns:a16="http://schemas.microsoft.com/office/drawing/2014/main" id="{C7ACA001-DF32-957A-9E74-8AE587399DA3}"/>
              </a:ext>
            </a:extLst>
          </p:cNvPr>
          <p:cNvSpPr txBox="1"/>
          <p:nvPr/>
        </p:nvSpPr>
        <p:spPr>
          <a:xfrm>
            <a:off x="2999629" y="6177976"/>
            <a:ext cx="704215" cy="1854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1200" cap="none" spc="-10" normalizeH="0" baseline="0" noProof="0">
                <a:ln>
                  <a:noFill/>
                </a:ln>
                <a:solidFill>
                  <a:srgbClr val="FFFFFF"/>
                </a:solidFill>
                <a:effectLst/>
                <a:uLnTx/>
                <a:uFillTx/>
                <a:latin typeface="Arial"/>
                <a:ea typeface="+mn-ea"/>
                <a:cs typeface="Arial"/>
              </a:rPr>
              <a:t>EAS </a:t>
            </a:r>
            <a:r>
              <a:rPr kumimoji="0" sz="1050" b="1" i="0" u="none" strike="noStrike" kern="1200" cap="none" spc="0" normalizeH="0" baseline="0" noProof="0">
                <a:ln>
                  <a:noFill/>
                </a:ln>
                <a:solidFill>
                  <a:srgbClr val="FFFFFF"/>
                </a:solidFill>
                <a:effectLst/>
                <a:uLnTx/>
                <a:uFillTx/>
                <a:latin typeface="Arial"/>
                <a:ea typeface="+mn-ea"/>
                <a:cs typeface="Arial"/>
              </a:rPr>
              <a:t>/</a:t>
            </a:r>
            <a:r>
              <a:rPr kumimoji="0" sz="1050" b="1" i="0" u="none" strike="noStrike" kern="1200" cap="none" spc="-85" normalizeH="0" baseline="0" noProof="0">
                <a:ln>
                  <a:noFill/>
                </a:ln>
                <a:solidFill>
                  <a:srgbClr val="FFFFFF"/>
                </a:solidFill>
                <a:effectLst/>
                <a:uLnTx/>
                <a:uFillTx/>
                <a:latin typeface="Arial"/>
                <a:ea typeface="+mn-ea"/>
                <a:cs typeface="Arial"/>
              </a:rPr>
              <a:t> </a:t>
            </a:r>
            <a:r>
              <a:rPr kumimoji="0" sz="1050" b="1" i="0" u="none" strike="noStrike" kern="1200" cap="none" spc="40" normalizeH="0" baseline="0" noProof="0">
                <a:ln>
                  <a:noFill/>
                </a:ln>
                <a:solidFill>
                  <a:srgbClr val="FFFFFF"/>
                </a:solidFill>
                <a:effectLst/>
                <a:uLnTx/>
                <a:uFillTx/>
                <a:latin typeface="Arial"/>
                <a:ea typeface="+mn-ea"/>
                <a:cs typeface="Arial"/>
              </a:rPr>
              <a:t>CAP</a:t>
            </a:r>
            <a:endParaRPr kumimoji="0" sz="1050" b="0" i="0" u="none" strike="noStrike" kern="1200" cap="none" spc="0" normalizeH="0" baseline="0" noProof="0">
              <a:ln>
                <a:noFill/>
              </a:ln>
              <a:solidFill>
                <a:prstClr val="black"/>
              </a:solidFill>
              <a:effectLst/>
              <a:uLnTx/>
              <a:uFillTx/>
              <a:latin typeface="Arial"/>
              <a:ea typeface="+mn-ea"/>
              <a:cs typeface="Arial"/>
            </a:endParaRPr>
          </a:p>
        </p:txBody>
      </p:sp>
      <p:pic>
        <p:nvPicPr>
          <p:cNvPr id="7" name="Picture 6" descr="photo of an Evacuation Order Map with an Alert at the top of the screen. Additional information includes the shelter location, road closures, and a link to Twitter updates. ">
            <a:extLst>
              <a:ext uri="{FF2B5EF4-FFF2-40B4-BE49-F238E27FC236}">
                <a16:creationId xmlns:a16="http://schemas.microsoft.com/office/drawing/2014/main" id="{908055D9-F42D-3F2A-3D72-387202FEA0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50022" y="1935829"/>
            <a:ext cx="6003794" cy="3377133"/>
          </a:xfrm>
          <a:prstGeom prst="rect">
            <a:avLst/>
          </a:prstGeom>
          <a:ln>
            <a:noFill/>
          </a:ln>
          <a:effectLst>
            <a:outerShdw blurRad="50800" dist="38100" dir="8100000" algn="tr" rotWithShape="0">
              <a:prstClr val="black">
                <a:alpha val="40000"/>
              </a:prstClr>
            </a:outerShdw>
          </a:effectLst>
        </p:spPr>
      </p:pic>
      <p:sp>
        <p:nvSpPr>
          <p:cNvPr id="6" name="Footer Placeholder 10">
            <a:extLst>
              <a:ext uri="{FF2B5EF4-FFF2-40B4-BE49-F238E27FC236}">
                <a16:creationId xmlns:a16="http://schemas.microsoft.com/office/drawing/2014/main" id="{68C230D4-6F78-4E81-5050-AC44B5A6B367}"/>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3">
            <a:extLst>
              <a:ext uri="{FF2B5EF4-FFF2-40B4-BE49-F238E27FC236}">
                <a16:creationId xmlns:a16="http://schemas.microsoft.com/office/drawing/2014/main" id="{1813E770-F151-901C-9EAF-72B2E23B07B3}"/>
              </a:ext>
            </a:extLst>
          </p:cNvPr>
          <p:cNvSpPr>
            <a:spLocks noGrp="1"/>
          </p:cNvSpPr>
          <p:nvPr>
            <p:ph type="sldNum" sz="quarter" idx="12"/>
          </p:nvPr>
        </p:nvSpPr>
        <p:spPr/>
        <p:txBody>
          <a:bodyPr/>
          <a:lstStyle/>
          <a:p>
            <a:fld id="{8FCC257D-A786-9244-9E17-CE618C8B9275}" type="slidenum">
              <a:rPr lang="en-US" smtClean="0"/>
              <a:pPr/>
              <a:t>58</a:t>
            </a:fld>
            <a:endParaRPr lang="en-US"/>
          </a:p>
        </p:txBody>
      </p:sp>
    </p:spTree>
    <p:extLst>
      <p:ext uri="{BB962C8B-B14F-4D97-AF65-F5344CB8AC3E}">
        <p14:creationId xmlns:p14="http://schemas.microsoft.com/office/powerpoint/2010/main" val="2996306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8A60D-F821-6317-A5F9-E96B93C9A021}"/>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
        <p:nvSpPr>
          <p:cNvPr id="2" name="Title 1"/>
          <p:cNvSpPr>
            <a:spLocks noGrp="1"/>
          </p:cNvSpPr>
          <p:nvPr>
            <p:ph type="title"/>
          </p:nvPr>
        </p:nvSpPr>
        <p:spPr/>
        <p:txBody>
          <a:bodyPr/>
          <a:lstStyle/>
          <a:p>
            <a:r>
              <a:rPr lang="en-US" b="0">
                <a:solidFill>
                  <a:srgbClr val="005188"/>
                </a:solidFill>
                <a:latin typeface="+mj-lt"/>
              </a:rPr>
              <a:t>NEXTGEN TV Robust </a:t>
            </a:r>
            <a:r>
              <a:rPr lang="en-US" b="0">
                <a:latin typeface="+mj-lt"/>
                <a:ea typeface="+mj-ea"/>
                <a:cs typeface="+mj-cs"/>
              </a:rPr>
              <a:t>Emergency</a:t>
            </a:r>
            <a:r>
              <a:rPr lang="en-US" b="0">
                <a:solidFill>
                  <a:srgbClr val="005188"/>
                </a:solidFill>
                <a:latin typeface="+mj-lt"/>
              </a:rPr>
              <a:t> Alerting</a:t>
            </a:r>
          </a:p>
        </p:txBody>
      </p:sp>
      <p:sp>
        <p:nvSpPr>
          <p:cNvPr id="3" name="Rectangle 2">
            <a:extLst>
              <a:ext uri="{FF2B5EF4-FFF2-40B4-BE49-F238E27FC236}">
                <a16:creationId xmlns:a16="http://schemas.microsoft.com/office/drawing/2014/main" id="{85DC26A9-7784-5843-23AD-4CC50E77212C}"/>
              </a:ext>
            </a:extLst>
          </p:cNvPr>
          <p:cNvSpPr/>
          <p:nvPr/>
        </p:nvSpPr>
        <p:spPr>
          <a:xfrm>
            <a:off x="1750250" y="1702360"/>
            <a:ext cx="8428704" cy="4084779"/>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nSpc>
                <a:spcPct val="107000"/>
              </a:lnSpc>
              <a:spcBef>
                <a:spcPts val="0"/>
              </a:spcBef>
              <a:spcAft>
                <a:spcPts val="800"/>
              </a:spcAft>
              <a:buFont typeface="Wingdings" panose="05000000000000000000" pitchFamily="2" charset="2"/>
              <a:buChar char="§"/>
            </a:pPr>
            <a:endPar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ATSC 3 can improve the coverage, particularly for EAS and alerting</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ATSC 3 allows broadcasters to split signals into multiple “pipes”</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Robust low-bitrate pipes improve coverage and indoor penetration</a:t>
            </a:r>
          </a:p>
          <a:p>
            <a:pPr marL="342900" marR="0" lvl="0" indent="-342900">
              <a:lnSpc>
                <a:spcPct val="107000"/>
              </a:lnSpc>
              <a:spcBef>
                <a:spcPts val="0"/>
              </a:spcBef>
              <a:spcAft>
                <a:spcPts val="800"/>
              </a:spcAft>
              <a:buFont typeface="Wingdings" panose="05000000000000000000" pitchFamily="2" charset="2"/>
              <a:buChar char="§"/>
            </a:pPr>
            <a:r>
              <a:rPr lang="en-US" sz="2000">
                <a:solidFill>
                  <a:schemeClr val="tx1"/>
                </a:solidFill>
                <a:latin typeface="Franklin Gothic Book" panose="020B0503020102020204" pitchFamily="34" charset="0"/>
                <a:ea typeface="Calibri" panose="020F0502020204030204" pitchFamily="34" charset="0"/>
                <a:cs typeface="Arial" panose="020B0604020202020204" pitchFamily="34" charset="0"/>
              </a:rPr>
              <a:t>High-bitrate pipes deliver linear high-quality Audio and Video channels</a:t>
            </a:r>
          </a:p>
        </p:txBody>
      </p:sp>
      <p:sp>
        <p:nvSpPr>
          <p:cNvPr id="5" name="Footer Placeholder 10">
            <a:extLst>
              <a:ext uri="{FF2B5EF4-FFF2-40B4-BE49-F238E27FC236}">
                <a16:creationId xmlns:a16="http://schemas.microsoft.com/office/drawing/2014/main" id="{85EE490A-5F26-82D3-D653-E74E1D8A5BEC}"/>
              </a:ext>
            </a:extLst>
          </p:cNvPr>
          <p:cNvSpPr>
            <a:spLocks noGrp="1"/>
          </p:cNvSpPr>
          <p:nvPr>
            <p:ph type="ftr" sz="quarter" idx="11"/>
          </p:nvPr>
        </p:nvSpPr>
        <p:spPr>
          <a:xfrm>
            <a:off x="6276975" y="6168312"/>
            <a:ext cx="4443413" cy="365125"/>
          </a:xfrm>
        </p:spPr>
        <p:txBody>
          <a:bodyPr/>
          <a:lstStyle>
            <a:lvl1pPr>
              <a:defRPr>
                <a:ln>
                  <a:noFill/>
                </a:ln>
                <a:solidFill>
                  <a:srgbClr val="5A5B5D"/>
                </a:solidFill>
              </a:defRPr>
            </a:lvl1pPr>
          </a:lstStyle>
          <a:p>
            <a:r>
              <a:rPr lang="en-US"/>
              <a:t>Federal Emergency Management Agency</a:t>
            </a:r>
          </a:p>
        </p:txBody>
      </p:sp>
      <p:sp>
        <p:nvSpPr>
          <p:cNvPr id="37" name="Slide Number Placeholder 36">
            <a:extLst>
              <a:ext uri="{FF2B5EF4-FFF2-40B4-BE49-F238E27FC236}">
                <a16:creationId xmlns:a16="http://schemas.microsoft.com/office/drawing/2014/main" id="{C469F2CD-948D-0139-ED8F-6072B58A7852}"/>
              </a:ext>
            </a:extLst>
          </p:cNvPr>
          <p:cNvSpPr>
            <a:spLocks noGrp="1"/>
          </p:cNvSpPr>
          <p:nvPr>
            <p:ph type="sldNum" sz="quarter" idx="12"/>
          </p:nvPr>
        </p:nvSpPr>
        <p:spPr/>
        <p:txBody>
          <a:bodyPr/>
          <a:lstStyle/>
          <a:p>
            <a:fld id="{8FCC257D-A786-9244-9E17-CE618C8B9275}" type="slidenum">
              <a:rPr lang="en-US" smtClean="0"/>
              <a:pPr/>
              <a:t>59</a:t>
            </a:fld>
            <a:endParaRPr lang="en-US"/>
          </a:p>
        </p:txBody>
      </p:sp>
    </p:spTree>
    <p:extLst>
      <p:ext uri="{BB962C8B-B14F-4D97-AF65-F5344CB8AC3E}">
        <p14:creationId xmlns:p14="http://schemas.microsoft.com/office/powerpoint/2010/main" val="12099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The FEMA IPAWS Team </a:t>
            </a:r>
          </a:p>
        </p:txBody>
      </p:sp>
      <p:sp>
        <p:nvSpPr>
          <p:cNvPr id="2" name="Content Placeholder 1" descr="Picture of IPAWS Deputy Director, Wade Witmer, and ">
            <a:extLst>
              <a:ext uri="{FF2B5EF4-FFF2-40B4-BE49-F238E27FC236}">
                <a16:creationId xmlns:a16="http://schemas.microsoft.com/office/drawing/2014/main" id="{A7521306-CB15-9345-95A3-514A891A42BE}"/>
              </a:ext>
            </a:extLst>
          </p:cNvPr>
          <p:cNvSpPr>
            <a:spLocks noGrp="1"/>
          </p:cNvSpPr>
          <p:nvPr>
            <p:ph idx="1"/>
          </p:nvPr>
        </p:nvSpPr>
        <p:spPr>
          <a:xfrm>
            <a:off x="465633" y="1332892"/>
            <a:ext cx="10715627" cy="4106412"/>
          </a:xfrm>
        </p:spPr>
        <p:txBody>
          <a:bodyPr>
            <a:noAutofit/>
          </a:bodyPr>
          <a:lstStyle/>
          <a:p>
            <a:endParaRPr lang="en-US" sz="2000"/>
          </a:p>
          <a:p>
            <a:endParaRPr lang="en-US" sz="2000"/>
          </a:p>
          <a:p>
            <a:endParaRPr lang="en-US" sz="2000"/>
          </a:p>
          <a:p>
            <a:endParaRPr lang="en-US" sz="2000"/>
          </a:p>
          <a:p>
            <a:pPr marL="0" indent="0">
              <a:buNone/>
            </a:pPr>
            <a:endParaRPr lang="en-US" sz="2000"/>
          </a:p>
        </p:txBody>
      </p:sp>
      <p:pic>
        <p:nvPicPr>
          <p:cNvPr id="6" name="Picture 5" descr="A picture of FEMA IPAWS Deputy Director Wade Witmer ">
            <a:extLst>
              <a:ext uri="{FF2B5EF4-FFF2-40B4-BE49-F238E27FC236}">
                <a16:creationId xmlns:a16="http://schemas.microsoft.com/office/drawing/2014/main" id="{4C49635E-53F2-7E56-543A-72AF289CD6AA}"/>
              </a:ext>
            </a:extLst>
          </p:cNvPr>
          <p:cNvPicPr>
            <a:picLocks noChangeAspect="1"/>
          </p:cNvPicPr>
          <p:nvPr/>
        </p:nvPicPr>
        <p:blipFill>
          <a:blip r:embed="rId3"/>
          <a:stretch>
            <a:fillRect/>
          </a:stretch>
        </p:blipFill>
        <p:spPr>
          <a:xfrm>
            <a:off x="2240018" y="1651807"/>
            <a:ext cx="2448878" cy="2448878"/>
          </a:xfrm>
          <a:prstGeom prst="rect">
            <a:avLst/>
          </a:prstGeom>
        </p:spPr>
      </p:pic>
      <p:sp>
        <p:nvSpPr>
          <p:cNvPr id="7" name="TextBox 6">
            <a:extLst>
              <a:ext uri="{FF2B5EF4-FFF2-40B4-BE49-F238E27FC236}">
                <a16:creationId xmlns:a16="http://schemas.microsoft.com/office/drawing/2014/main" id="{C60E5B09-4BC4-F5B6-504E-3D8ECEDF8E1C}"/>
              </a:ext>
            </a:extLst>
          </p:cNvPr>
          <p:cNvSpPr txBox="1"/>
          <p:nvPr/>
        </p:nvSpPr>
        <p:spPr>
          <a:xfrm>
            <a:off x="2119687" y="4194393"/>
            <a:ext cx="3322320"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t>Wade Witmer</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Deputy Director, FEMA IPAWS</a:t>
            </a:r>
          </a:p>
        </p:txBody>
      </p:sp>
      <p:pic>
        <p:nvPicPr>
          <p:cNvPr id="3" name="Untitled-17-squashed.png" descr="Photo of John B. Casey, FEMA IPAWS Contractor and Broadcast Engineer">
            <a:extLst>
              <a:ext uri="{FF2B5EF4-FFF2-40B4-BE49-F238E27FC236}">
                <a16:creationId xmlns:a16="http://schemas.microsoft.com/office/drawing/2014/main" id="{FFF79B66-2E2E-8EE8-6D1E-71781DBA3454}"/>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6964516" y="1651808"/>
            <a:ext cx="2525850" cy="2450592"/>
          </a:xfrm>
          <a:prstGeom prst="rect">
            <a:avLst/>
          </a:prstGeom>
        </p:spPr>
      </p:pic>
      <p:sp>
        <p:nvSpPr>
          <p:cNvPr id="9" name="TextBox 8">
            <a:extLst>
              <a:ext uri="{FF2B5EF4-FFF2-40B4-BE49-F238E27FC236}">
                <a16:creationId xmlns:a16="http://schemas.microsoft.com/office/drawing/2014/main" id="{93B56727-40BD-4B3F-E48A-7DE31DAD2177}"/>
              </a:ext>
            </a:extLst>
          </p:cNvPr>
          <p:cNvSpPr txBox="1"/>
          <p:nvPr/>
        </p:nvSpPr>
        <p:spPr>
          <a:xfrm>
            <a:off x="6866862" y="4154220"/>
            <a:ext cx="3322320" cy="101566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ranklin Gothic Book" panose="020B0503020102020204"/>
                <a:ea typeface="+mn-ea"/>
                <a:cs typeface="+mn-cs"/>
              </a:rPr>
              <a:t>John B. Casey</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FEMA IPAWS Contractor  Broadcast Engineer</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4607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0047E-8F60-3700-1614-DDF4A4086A9A}"/>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
        <p:nvSpPr>
          <p:cNvPr id="3" name="Title 2">
            <a:extLst>
              <a:ext uri="{FF2B5EF4-FFF2-40B4-BE49-F238E27FC236}">
                <a16:creationId xmlns:a16="http://schemas.microsoft.com/office/drawing/2014/main" id="{D1E591C9-6B12-DC52-BAAC-B57DBCC58953}"/>
              </a:ext>
            </a:extLst>
          </p:cNvPr>
          <p:cNvSpPr>
            <a:spLocks noGrp="1"/>
          </p:cNvSpPr>
          <p:nvPr>
            <p:ph type="title"/>
          </p:nvPr>
        </p:nvSpPr>
        <p:spPr/>
        <p:txBody>
          <a:bodyPr/>
          <a:lstStyle/>
          <a:p>
            <a:r>
              <a:rPr lang="en-US">
                <a:cs typeface="Calibri" panose="020F0502020204030204" pitchFamily="34" charset="0"/>
              </a:rPr>
              <a:t>EAS and AEI Architecture </a:t>
            </a:r>
          </a:p>
        </p:txBody>
      </p:sp>
      <p:sp>
        <p:nvSpPr>
          <p:cNvPr id="12" name="object 4">
            <a:extLst>
              <a:ext uri="{FF2B5EF4-FFF2-40B4-BE49-F238E27FC236}">
                <a16:creationId xmlns:a16="http://schemas.microsoft.com/office/drawing/2014/main" id="{C85CABDA-529F-4400-2482-343A1C08D6EA}"/>
              </a:ext>
            </a:extLst>
          </p:cNvPr>
          <p:cNvSpPr/>
          <p:nvPr/>
        </p:nvSpPr>
        <p:spPr>
          <a:xfrm>
            <a:off x="519913" y="1430716"/>
            <a:ext cx="9406029" cy="425024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object 5">
            <a:extLst>
              <a:ext uri="{FF2B5EF4-FFF2-40B4-BE49-F238E27FC236}">
                <a16:creationId xmlns:a16="http://schemas.microsoft.com/office/drawing/2014/main" id="{EB4FB433-829A-44F5-5111-5BB3E6F3707D}"/>
              </a:ext>
            </a:extLst>
          </p:cNvPr>
          <p:cNvSpPr/>
          <p:nvPr/>
        </p:nvSpPr>
        <p:spPr>
          <a:xfrm>
            <a:off x="506732" y="1448567"/>
            <a:ext cx="9315450" cy="4165754"/>
          </a:xfrm>
          <a:custGeom>
            <a:avLst/>
            <a:gdLst/>
            <a:ahLst/>
            <a:cxnLst/>
            <a:rect l="l" t="t" r="r" b="b"/>
            <a:pathLst>
              <a:path w="9315450" h="4467225">
                <a:moveTo>
                  <a:pt x="9024493" y="0"/>
                </a:moveTo>
                <a:lnTo>
                  <a:pt x="290906" y="0"/>
                </a:lnTo>
                <a:lnTo>
                  <a:pt x="243718" y="3809"/>
                </a:lnTo>
                <a:lnTo>
                  <a:pt x="198955" y="14836"/>
                </a:lnTo>
                <a:lnTo>
                  <a:pt x="157216" y="32482"/>
                </a:lnTo>
                <a:lnTo>
                  <a:pt x="119098" y="56148"/>
                </a:lnTo>
                <a:lnTo>
                  <a:pt x="85202" y="85232"/>
                </a:lnTo>
                <a:lnTo>
                  <a:pt x="56126" y="119137"/>
                </a:lnTo>
                <a:lnTo>
                  <a:pt x="32469" y="157261"/>
                </a:lnTo>
                <a:lnTo>
                  <a:pt x="14830" y="199005"/>
                </a:lnTo>
                <a:lnTo>
                  <a:pt x="3807" y="243771"/>
                </a:lnTo>
                <a:lnTo>
                  <a:pt x="0" y="290957"/>
                </a:lnTo>
                <a:lnTo>
                  <a:pt x="0" y="4176318"/>
                </a:lnTo>
                <a:lnTo>
                  <a:pt x="3807" y="4223506"/>
                </a:lnTo>
                <a:lnTo>
                  <a:pt x="14830" y="4268269"/>
                </a:lnTo>
                <a:lnTo>
                  <a:pt x="32469" y="4310008"/>
                </a:lnTo>
                <a:lnTo>
                  <a:pt x="56126" y="4348126"/>
                </a:lnTo>
                <a:lnTo>
                  <a:pt x="85202" y="4382022"/>
                </a:lnTo>
                <a:lnTo>
                  <a:pt x="119098" y="4411098"/>
                </a:lnTo>
                <a:lnTo>
                  <a:pt x="157216" y="4434755"/>
                </a:lnTo>
                <a:lnTo>
                  <a:pt x="198955" y="4452394"/>
                </a:lnTo>
                <a:lnTo>
                  <a:pt x="243718" y="4463417"/>
                </a:lnTo>
                <a:lnTo>
                  <a:pt x="290906" y="4467225"/>
                </a:lnTo>
                <a:lnTo>
                  <a:pt x="9024493" y="4467225"/>
                </a:lnTo>
                <a:lnTo>
                  <a:pt x="9071678" y="4463417"/>
                </a:lnTo>
                <a:lnTo>
                  <a:pt x="9116444" y="4452394"/>
                </a:lnTo>
                <a:lnTo>
                  <a:pt x="9158188" y="4434755"/>
                </a:lnTo>
                <a:lnTo>
                  <a:pt x="9196312" y="4411098"/>
                </a:lnTo>
                <a:lnTo>
                  <a:pt x="9230217" y="4382022"/>
                </a:lnTo>
                <a:lnTo>
                  <a:pt x="9259301" y="4348126"/>
                </a:lnTo>
                <a:lnTo>
                  <a:pt x="9282967" y="4310008"/>
                </a:lnTo>
                <a:lnTo>
                  <a:pt x="9300613" y="4268269"/>
                </a:lnTo>
                <a:lnTo>
                  <a:pt x="9311640" y="4223506"/>
                </a:lnTo>
                <a:lnTo>
                  <a:pt x="9315450" y="4176318"/>
                </a:lnTo>
                <a:lnTo>
                  <a:pt x="9315450" y="290957"/>
                </a:lnTo>
                <a:lnTo>
                  <a:pt x="9311640" y="243771"/>
                </a:lnTo>
                <a:lnTo>
                  <a:pt x="9300613" y="199005"/>
                </a:lnTo>
                <a:lnTo>
                  <a:pt x="9282967" y="157261"/>
                </a:lnTo>
                <a:lnTo>
                  <a:pt x="9259301" y="119137"/>
                </a:lnTo>
                <a:lnTo>
                  <a:pt x="9230217" y="85232"/>
                </a:lnTo>
                <a:lnTo>
                  <a:pt x="9196312" y="56148"/>
                </a:lnTo>
                <a:lnTo>
                  <a:pt x="9158188" y="32482"/>
                </a:lnTo>
                <a:lnTo>
                  <a:pt x="9116444" y="14836"/>
                </a:lnTo>
                <a:lnTo>
                  <a:pt x="9071678" y="3809"/>
                </a:lnTo>
                <a:lnTo>
                  <a:pt x="90244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object 6">
            <a:extLst>
              <a:ext uri="{FF2B5EF4-FFF2-40B4-BE49-F238E27FC236}">
                <a16:creationId xmlns:a16="http://schemas.microsoft.com/office/drawing/2014/main" id="{C95951A0-0BF3-5793-69D1-4D12022E6222}"/>
              </a:ext>
            </a:extLst>
          </p:cNvPr>
          <p:cNvSpPr/>
          <p:nvPr/>
        </p:nvSpPr>
        <p:spPr>
          <a:xfrm>
            <a:off x="538978" y="1448567"/>
            <a:ext cx="9315450" cy="4165754"/>
          </a:xfrm>
          <a:custGeom>
            <a:avLst/>
            <a:gdLst/>
            <a:ahLst/>
            <a:cxnLst/>
            <a:rect l="l" t="t" r="r" b="b"/>
            <a:pathLst>
              <a:path w="9315450" h="4467225">
                <a:moveTo>
                  <a:pt x="0" y="290957"/>
                </a:moveTo>
                <a:lnTo>
                  <a:pt x="3807" y="243771"/>
                </a:lnTo>
                <a:lnTo>
                  <a:pt x="14830" y="199005"/>
                </a:lnTo>
                <a:lnTo>
                  <a:pt x="32469" y="157261"/>
                </a:lnTo>
                <a:lnTo>
                  <a:pt x="56126" y="119137"/>
                </a:lnTo>
                <a:lnTo>
                  <a:pt x="85202" y="85232"/>
                </a:lnTo>
                <a:lnTo>
                  <a:pt x="119098" y="56148"/>
                </a:lnTo>
                <a:lnTo>
                  <a:pt x="157216" y="32482"/>
                </a:lnTo>
                <a:lnTo>
                  <a:pt x="198955" y="14836"/>
                </a:lnTo>
                <a:lnTo>
                  <a:pt x="243718" y="3809"/>
                </a:lnTo>
                <a:lnTo>
                  <a:pt x="290906" y="0"/>
                </a:lnTo>
                <a:lnTo>
                  <a:pt x="9024493" y="0"/>
                </a:lnTo>
                <a:lnTo>
                  <a:pt x="9071678" y="3809"/>
                </a:lnTo>
                <a:lnTo>
                  <a:pt x="9116444" y="14836"/>
                </a:lnTo>
                <a:lnTo>
                  <a:pt x="9158188" y="32482"/>
                </a:lnTo>
                <a:lnTo>
                  <a:pt x="9196312" y="56148"/>
                </a:lnTo>
                <a:lnTo>
                  <a:pt x="9230217" y="85232"/>
                </a:lnTo>
                <a:lnTo>
                  <a:pt x="9259301" y="119137"/>
                </a:lnTo>
                <a:lnTo>
                  <a:pt x="9282967" y="157261"/>
                </a:lnTo>
                <a:lnTo>
                  <a:pt x="9300613" y="199005"/>
                </a:lnTo>
                <a:lnTo>
                  <a:pt x="9311640" y="243771"/>
                </a:lnTo>
                <a:lnTo>
                  <a:pt x="9315450" y="290957"/>
                </a:lnTo>
                <a:lnTo>
                  <a:pt x="9315450" y="4176318"/>
                </a:lnTo>
                <a:lnTo>
                  <a:pt x="9311640" y="4223506"/>
                </a:lnTo>
                <a:lnTo>
                  <a:pt x="9300613" y="4268269"/>
                </a:lnTo>
                <a:lnTo>
                  <a:pt x="9282967" y="4310008"/>
                </a:lnTo>
                <a:lnTo>
                  <a:pt x="9259301" y="4348126"/>
                </a:lnTo>
                <a:lnTo>
                  <a:pt x="9230217" y="4382022"/>
                </a:lnTo>
                <a:lnTo>
                  <a:pt x="9196312" y="4411098"/>
                </a:lnTo>
                <a:lnTo>
                  <a:pt x="9158188" y="4434755"/>
                </a:lnTo>
                <a:lnTo>
                  <a:pt x="9116444" y="4452394"/>
                </a:lnTo>
                <a:lnTo>
                  <a:pt x="9071678" y="4463417"/>
                </a:lnTo>
                <a:lnTo>
                  <a:pt x="9024493" y="4467225"/>
                </a:lnTo>
                <a:lnTo>
                  <a:pt x="290906" y="4467225"/>
                </a:lnTo>
                <a:lnTo>
                  <a:pt x="243718" y="4463417"/>
                </a:lnTo>
                <a:lnTo>
                  <a:pt x="198955" y="4452394"/>
                </a:lnTo>
                <a:lnTo>
                  <a:pt x="157216" y="4434755"/>
                </a:lnTo>
                <a:lnTo>
                  <a:pt x="119098" y="4411098"/>
                </a:lnTo>
                <a:lnTo>
                  <a:pt x="85202" y="4382022"/>
                </a:lnTo>
                <a:lnTo>
                  <a:pt x="56126" y="4348126"/>
                </a:lnTo>
                <a:lnTo>
                  <a:pt x="32469" y="4310008"/>
                </a:lnTo>
                <a:lnTo>
                  <a:pt x="14830" y="4268269"/>
                </a:lnTo>
                <a:lnTo>
                  <a:pt x="3807" y="4223506"/>
                </a:lnTo>
                <a:lnTo>
                  <a:pt x="0" y="4176318"/>
                </a:lnTo>
                <a:lnTo>
                  <a:pt x="0" y="290957"/>
                </a:lnTo>
                <a:close/>
              </a:path>
            </a:pathLst>
          </a:custGeom>
          <a:ln w="22225">
            <a:solidFill>
              <a:srgbClr val="003D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object 7">
            <a:extLst>
              <a:ext uri="{FF2B5EF4-FFF2-40B4-BE49-F238E27FC236}">
                <a16:creationId xmlns:a16="http://schemas.microsoft.com/office/drawing/2014/main" id="{034D1A7E-F349-E8CE-78CD-85A6F9DB54CA}"/>
              </a:ext>
            </a:extLst>
          </p:cNvPr>
          <p:cNvSpPr/>
          <p:nvPr/>
        </p:nvSpPr>
        <p:spPr>
          <a:xfrm>
            <a:off x="747438" y="2574508"/>
            <a:ext cx="1187152" cy="1810007"/>
          </a:xfrm>
          <a:custGeom>
            <a:avLst/>
            <a:gdLst/>
            <a:ahLst/>
            <a:cxnLst/>
            <a:rect l="l" t="t" r="r" b="b"/>
            <a:pathLst>
              <a:path w="1247775" h="3371850">
                <a:moveTo>
                  <a:pt x="1039749" y="0"/>
                </a:moveTo>
                <a:lnTo>
                  <a:pt x="207962" y="0"/>
                </a:lnTo>
                <a:lnTo>
                  <a:pt x="160281" y="5491"/>
                </a:lnTo>
                <a:lnTo>
                  <a:pt x="116509" y="21136"/>
                </a:lnTo>
                <a:lnTo>
                  <a:pt x="77896" y="45686"/>
                </a:lnTo>
                <a:lnTo>
                  <a:pt x="45689" y="77897"/>
                </a:lnTo>
                <a:lnTo>
                  <a:pt x="21139" y="116521"/>
                </a:lnTo>
                <a:lnTo>
                  <a:pt x="5492" y="160313"/>
                </a:lnTo>
                <a:lnTo>
                  <a:pt x="0" y="208025"/>
                </a:lnTo>
                <a:lnTo>
                  <a:pt x="0" y="3163824"/>
                </a:lnTo>
                <a:lnTo>
                  <a:pt x="5492" y="3211536"/>
                </a:lnTo>
                <a:lnTo>
                  <a:pt x="21139" y="3255328"/>
                </a:lnTo>
                <a:lnTo>
                  <a:pt x="45689" y="3293952"/>
                </a:lnTo>
                <a:lnTo>
                  <a:pt x="77896" y="3326163"/>
                </a:lnTo>
                <a:lnTo>
                  <a:pt x="116509" y="3350713"/>
                </a:lnTo>
                <a:lnTo>
                  <a:pt x="160281" y="3366358"/>
                </a:lnTo>
                <a:lnTo>
                  <a:pt x="207962" y="3371850"/>
                </a:lnTo>
                <a:lnTo>
                  <a:pt x="1039749" y="3371850"/>
                </a:lnTo>
                <a:lnTo>
                  <a:pt x="1087461" y="3366358"/>
                </a:lnTo>
                <a:lnTo>
                  <a:pt x="1131253" y="3350713"/>
                </a:lnTo>
                <a:lnTo>
                  <a:pt x="1169877" y="3326163"/>
                </a:lnTo>
                <a:lnTo>
                  <a:pt x="1202088" y="3293952"/>
                </a:lnTo>
                <a:lnTo>
                  <a:pt x="1226638" y="3255328"/>
                </a:lnTo>
                <a:lnTo>
                  <a:pt x="1242283" y="3211536"/>
                </a:lnTo>
                <a:lnTo>
                  <a:pt x="1247775" y="3163824"/>
                </a:lnTo>
                <a:lnTo>
                  <a:pt x="1247775" y="208025"/>
                </a:lnTo>
                <a:lnTo>
                  <a:pt x="1242283" y="160313"/>
                </a:lnTo>
                <a:lnTo>
                  <a:pt x="1226638" y="116521"/>
                </a:lnTo>
                <a:lnTo>
                  <a:pt x="1202088" y="77897"/>
                </a:lnTo>
                <a:lnTo>
                  <a:pt x="1169877" y="45686"/>
                </a:lnTo>
                <a:lnTo>
                  <a:pt x="1131253" y="21136"/>
                </a:lnTo>
                <a:lnTo>
                  <a:pt x="1087461" y="5491"/>
                </a:lnTo>
                <a:lnTo>
                  <a:pt x="1039749"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object 8">
            <a:extLst>
              <a:ext uri="{FF2B5EF4-FFF2-40B4-BE49-F238E27FC236}">
                <a16:creationId xmlns:a16="http://schemas.microsoft.com/office/drawing/2014/main" id="{1A482D71-6499-C573-E5A6-7E60D85CA140}"/>
              </a:ext>
            </a:extLst>
          </p:cNvPr>
          <p:cNvSpPr/>
          <p:nvPr/>
        </p:nvSpPr>
        <p:spPr>
          <a:xfrm>
            <a:off x="843512" y="2589133"/>
            <a:ext cx="1082446" cy="1728707"/>
          </a:xfrm>
          <a:custGeom>
            <a:avLst/>
            <a:gdLst/>
            <a:ahLst/>
            <a:cxnLst/>
            <a:rect l="l" t="t" r="r" b="b"/>
            <a:pathLst>
              <a:path w="1247775" h="3371850">
                <a:moveTo>
                  <a:pt x="0" y="208025"/>
                </a:moveTo>
                <a:lnTo>
                  <a:pt x="5492" y="160313"/>
                </a:lnTo>
                <a:lnTo>
                  <a:pt x="21139" y="116521"/>
                </a:lnTo>
                <a:lnTo>
                  <a:pt x="45689" y="77897"/>
                </a:lnTo>
                <a:lnTo>
                  <a:pt x="77896" y="45686"/>
                </a:lnTo>
                <a:lnTo>
                  <a:pt x="116509" y="21136"/>
                </a:lnTo>
                <a:lnTo>
                  <a:pt x="160281" y="5491"/>
                </a:lnTo>
                <a:lnTo>
                  <a:pt x="207962" y="0"/>
                </a:lnTo>
                <a:lnTo>
                  <a:pt x="1039749" y="0"/>
                </a:lnTo>
                <a:lnTo>
                  <a:pt x="1087461" y="5491"/>
                </a:lnTo>
                <a:lnTo>
                  <a:pt x="1131253" y="21136"/>
                </a:lnTo>
                <a:lnTo>
                  <a:pt x="1169877" y="45686"/>
                </a:lnTo>
                <a:lnTo>
                  <a:pt x="1202088" y="77897"/>
                </a:lnTo>
                <a:lnTo>
                  <a:pt x="1226638" y="116521"/>
                </a:lnTo>
                <a:lnTo>
                  <a:pt x="1242283" y="160313"/>
                </a:lnTo>
                <a:lnTo>
                  <a:pt x="1247775" y="208025"/>
                </a:lnTo>
                <a:lnTo>
                  <a:pt x="1247775" y="3163824"/>
                </a:lnTo>
                <a:lnTo>
                  <a:pt x="1242283" y="3211536"/>
                </a:lnTo>
                <a:lnTo>
                  <a:pt x="1226638" y="3255328"/>
                </a:lnTo>
                <a:lnTo>
                  <a:pt x="1202088" y="3293952"/>
                </a:lnTo>
                <a:lnTo>
                  <a:pt x="1169877" y="3326163"/>
                </a:lnTo>
                <a:lnTo>
                  <a:pt x="1131253" y="3350713"/>
                </a:lnTo>
                <a:lnTo>
                  <a:pt x="1087461" y="3366358"/>
                </a:lnTo>
                <a:lnTo>
                  <a:pt x="1039749" y="3371850"/>
                </a:lnTo>
                <a:lnTo>
                  <a:pt x="207962" y="3371850"/>
                </a:lnTo>
                <a:lnTo>
                  <a:pt x="160281" y="3366358"/>
                </a:lnTo>
                <a:lnTo>
                  <a:pt x="116509" y="3350713"/>
                </a:lnTo>
                <a:lnTo>
                  <a:pt x="77896" y="3326163"/>
                </a:lnTo>
                <a:lnTo>
                  <a:pt x="45689" y="3293952"/>
                </a:lnTo>
                <a:lnTo>
                  <a:pt x="21139" y="3255328"/>
                </a:lnTo>
                <a:lnTo>
                  <a:pt x="5492" y="3211536"/>
                </a:lnTo>
                <a:lnTo>
                  <a:pt x="0" y="3163824"/>
                </a:lnTo>
                <a:lnTo>
                  <a:pt x="0" y="208025"/>
                </a:lnTo>
                <a:close/>
              </a:path>
            </a:pathLst>
          </a:custGeom>
          <a:ln w="22225">
            <a:solidFill>
              <a:srgbClr val="003D7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0" name="Group 9" descr="programming, arrow, EAS insertion, arrow, ATSC 3.0 Gateway.&#10;Content Sources, Local News, CAP, EAS, arrow, photo of an EAS Encoder, Emergency Message Authentication, Filtering, Processing, and Routing, Arrow, EAS, Arrow, ATSC 3.0 AEI, Arrow, AEI Insertion, Arrow ATSC 3.0 Gateway, arrow, photo of a Broadcast Tower">
            <a:extLst>
              <a:ext uri="{FF2B5EF4-FFF2-40B4-BE49-F238E27FC236}">
                <a16:creationId xmlns:a16="http://schemas.microsoft.com/office/drawing/2014/main" id="{C13BB53A-49B2-0BED-1FB8-D72CF0A4B7DF}"/>
              </a:ext>
            </a:extLst>
          </p:cNvPr>
          <p:cNvGrpSpPr/>
          <p:nvPr/>
        </p:nvGrpSpPr>
        <p:grpSpPr>
          <a:xfrm>
            <a:off x="816294" y="1775583"/>
            <a:ext cx="8696325" cy="3407855"/>
            <a:chOff x="820165" y="1786821"/>
            <a:chExt cx="8696325" cy="3407855"/>
          </a:xfrm>
        </p:grpSpPr>
        <p:sp>
          <p:nvSpPr>
            <p:cNvPr id="40" name="object 48">
              <a:extLst>
                <a:ext uri="{FF2B5EF4-FFF2-40B4-BE49-F238E27FC236}">
                  <a16:creationId xmlns:a16="http://schemas.microsoft.com/office/drawing/2014/main" id="{AEEDA0C4-DD33-FF88-82CA-161525427FD6}"/>
                </a:ext>
              </a:extLst>
            </p:cNvPr>
            <p:cNvSpPr txBox="1"/>
            <p:nvPr/>
          </p:nvSpPr>
          <p:spPr>
            <a:xfrm>
              <a:off x="820165" y="2003266"/>
              <a:ext cx="1590675" cy="362920"/>
            </a:xfrm>
            <a:prstGeom prst="rect">
              <a:avLst/>
            </a:prstGeom>
            <a:solidFill>
              <a:srgbClr val="0056A6"/>
            </a:solidFill>
            <a:ln w="22225">
              <a:solidFill>
                <a:srgbClr val="003D79"/>
              </a:solidFill>
            </a:ln>
          </p:spPr>
          <p:txBody>
            <a:bodyPr vert="horz" wrap="square" lIns="0" tIns="85090" rIns="0" bIns="0" rtlCol="0">
              <a:spAutoFit/>
            </a:bodyPr>
            <a:lstStyle/>
            <a:p>
              <a:pPr marL="131445" marR="0" lvl="0" indent="0" algn="l" defTabSz="914400" rtl="0" eaLnBrk="1" fontAlgn="auto" latinLnBrk="0" hangingPunct="1">
                <a:lnSpc>
                  <a:spcPct val="100000"/>
                </a:lnSpc>
                <a:spcBef>
                  <a:spcPts val="670"/>
                </a:spcBef>
                <a:spcAft>
                  <a:spcPts val="0"/>
                </a:spcAft>
                <a:buClrTx/>
                <a:buSzTx/>
                <a:buFontTx/>
                <a:buNone/>
                <a:tabLst/>
                <a:defRPr/>
              </a:pPr>
              <a:r>
                <a:rPr kumimoji="0" b="0" i="0" u="none" strike="noStrike" kern="1200" cap="none" spc="-55" normalizeH="0" baseline="0" noProof="0">
                  <a:ln>
                    <a:noFill/>
                  </a:ln>
                  <a:solidFill>
                    <a:srgbClr val="FFFFFF"/>
                  </a:solidFill>
                  <a:effectLst/>
                  <a:uLnTx/>
                  <a:uFillTx/>
                  <a:cs typeface="Calibri" panose="020F0502020204030204" pitchFamily="34" charset="0"/>
                </a:rPr>
                <a:t>Program</a:t>
              </a:r>
              <a:r>
                <a:rPr kumimoji="0" lang="en-US" b="0" i="0" u="none" strike="noStrike" kern="1200" cap="none" spc="-55" normalizeH="0" baseline="0" noProof="0">
                  <a:ln>
                    <a:noFill/>
                  </a:ln>
                  <a:solidFill>
                    <a:srgbClr val="FFFFFF"/>
                  </a:solidFill>
                  <a:effectLst/>
                  <a:uLnTx/>
                  <a:uFillTx/>
                  <a:cs typeface="Calibri" panose="020F0502020204030204" pitchFamily="34" charset="0"/>
                </a:rPr>
                <a:t>ming</a:t>
              </a:r>
              <a:endParaRPr kumimoji="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33" name="object 38">
              <a:extLst>
                <a:ext uri="{FF2B5EF4-FFF2-40B4-BE49-F238E27FC236}">
                  <a16:creationId xmlns:a16="http://schemas.microsoft.com/office/drawing/2014/main" id="{1A0F5B64-AD4B-8C42-C11D-19B13EB6F327}"/>
                </a:ext>
              </a:extLst>
            </p:cNvPr>
            <p:cNvSpPr txBox="1"/>
            <p:nvPr/>
          </p:nvSpPr>
          <p:spPr>
            <a:xfrm>
              <a:off x="5174220" y="1786821"/>
              <a:ext cx="1590675" cy="710451"/>
            </a:xfrm>
            <a:prstGeom prst="rect">
              <a:avLst/>
            </a:prstGeom>
            <a:solidFill>
              <a:schemeClr val="accent6">
                <a:lumMod val="20000"/>
                <a:lumOff val="80000"/>
              </a:schemeClr>
            </a:solidFill>
            <a:ln w="22225">
              <a:solidFill>
                <a:srgbClr val="003D79"/>
              </a:solidFill>
            </a:ln>
          </p:spPr>
          <p:txBody>
            <a:bodyPr vert="horz" wrap="square" lIns="0" tIns="137160" rIns="0" bIns="0" rtlCol="0">
              <a:spAutoFit/>
            </a:bodyPr>
            <a:lstStyle/>
            <a:p>
              <a:pPr marL="241935" marR="0" lvl="0" indent="0" algn="l" defTabSz="914400" rtl="0" eaLnBrk="1" fontAlgn="auto" latinLnBrk="0" hangingPunct="1">
                <a:lnSpc>
                  <a:spcPct val="100000"/>
                </a:lnSpc>
                <a:spcBef>
                  <a:spcPts val="1080"/>
                </a:spcBef>
                <a:spcAft>
                  <a:spcPts val="0"/>
                </a:spcAft>
                <a:buClrTx/>
                <a:buSzTx/>
                <a:buFontTx/>
                <a:buNone/>
                <a:tabLst/>
                <a:defRPr/>
              </a:pPr>
              <a:r>
                <a:rPr kumimoji="0" lang="en-US" b="1" i="0" u="none" strike="noStrike" kern="1200" cap="none" spc="30" normalizeH="0" baseline="0" noProof="0">
                  <a:ln>
                    <a:noFill/>
                  </a:ln>
                  <a:effectLst/>
                  <a:uLnTx/>
                  <a:uFillTx/>
                  <a:cs typeface="Calibri" panose="020F0502020204030204" pitchFamily="34" charset="0"/>
                </a:rPr>
                <a:t>EAS</a:t>
              </a:r>
              <a:r>
                <a:rPr kumimoji="0" lang="en-US" b="1" i="0" u="none" strike="noStrike" kern="1200" cap="none" spc="-15" normalizeH="0" baseline="0" noProof="0">
                  <a:ln>
                    <a:noFill/>
                  </a:ln>
                  <a:effectLst/>
                  <a:uLnTx/>
                  <a:uFillTx/>
                  <a:cs typeface="Calibri" panose="020F0502020204030204" pitchFamily="34" charset="0"/>
                </a:rPr>
                <a:t> </a:t>
              </a:r>
              <a:r>
                <a:rPr kumimoji="0" lang="en-US" b="1" i="0" u="none" strike="noStrike" kern="1200" cap="none" spc="-45" normalizeH="0" baseline="0" noProof="0">
                  <a:ln>
                    <a:noFill/>
                  </a:ln>
                  <a:effectLst/>
                  <a:uLnTx/>
                  <a:uFillTx/>
                  <a:cs typeface="Calibri" panose="020F0502020204030204" pitchFamily="34" charset="0"/>
                </a:rPr>
                <a:t>Insertion</a:t>
              </a:r>
            </a:p>
            <a:p>
              <a:pPr marL="241935" marR="0" lvl="0" indent="0" algn="l" defTabSz="914400" rtl="0" eaLnBrk="1" fontAlgn="auto" latinLnBrk="0" hangingPunct="1">
                <a:lnSpc>
                  <a:spcPct val="100000"/>
                </a:lnSpc>
                <a:spcBef>
                  <a:spcPts val="1080"/>
                </a:spcBef>
                <a:spcAft>
                  <a:spcPts val="0"/>
                </a:spcAft>
                <a:buClrTx/>
                <a:buSzTx/>
                <a:buFontTx/>
                <a:buNone/>
                <a:tabLst/>
                <a:defRPr/>
              </a:pPr>
              <a:endParaRPr kumimoji="0" lang="en-US" sz="9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1" name="object 36">
              <a:extLst>
                <a:ext uri="{FF2B5EF4-FFF2-40B4-BE49-F238E27FC236}">
                  <a16:creationId xmlns:a16="http://schemas.microsoft.com/office/drawing/2014/main" id="{6BD67766-0AE7-76DF-4BEE-5E4C60BE9253}"/>
                </a:ext>
              </a:extLst>
            </p:cNvPr>
            <p:cNvSpPr/>
            <p:nvPr/>
          </p:nvSpPr>
          <p:spPr>
            <a:xfrm>
              <a:off x="2410840" y="2217642"/>
              <a:ext cx="2529205" cy="0"/>
            </a:xfrm>
            <a:custGeom>
              <a:avLst/>
              <a:gdLst/>
              <a:ahLst/>
              <a:cxnLst/>
              <a:rect l="l" t="t" r="r" b="b"/>
              <a:pathLst>
                <a:path w="2529204">
                  <a:moveTo>
                    <a:pt x="0" y="0"/>
                  </a:moveTo>
                  <a:lnTo>
                    <a:pt x="2528951" y="0"/>
                  </a:lnTo>
                </a:path>
              </a:pathLst>
            </a:custGeom>
            <a:ln w="63500">
              <a:solidFill>
                <a:srgbClr val="5884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7" name="object 9">
              <a:extLst>
                <a:ext uri="{FF2B5EF4-FFF2-40B4-BE49-F238E27FC236}">
                  <a16:creationId xmlns:a16="http://schemas.microsoft.com/office/drawing/2014/main" id="{10329F50-D2D0-F50D-D3F1-0F79C62F32D4}"/>
                </a:ext>
              </a:extLst>
            </p:cNvPr>
            <p:cNvSpPr txBox="1"/>
            <p:nvPr/>
          </p:nvSpPr>
          <p:spPr>
            <a:xfrm>
              <a:off x="983415" y="2675718"/>
              <a:ext cx="802640" cy="503408"/>
            </a:xfrm>
            <a:prstGeom prst="rect">
              <a:avLst/>
            </a:prstGeom>
          </p:spPr>
          <p:txBody>
            <a:bodyPr vert="horz" wrap="square" lIns="0" tIns="13970" rIns="0" bIns="0" rtlCol="0">
              <a:spAutoFit/>
            </a:bodyPr>
            <a:lstStyle/>
            <a:p>
              <a:pPr marL="41275" marR="5080" lvl="0" indent="-28575" algn="l" defTabSz="914400" rtl="0" eaLnBrk="1" fontAlgn="auto" latinLnBrk="0" hangingPunct="1">
                <a:lnSpc>
                  <a:spcPct val="100899"/>
                </a:lnSpc>
                <a:spcBef>
                  <a:spcPts val="110"/>
                </a:spcBef>
                <a:spcAft>
                  <a:spcPts val="0"/>
                </a:spcAft>
                <a:buClrTx/>
                <a:buSzTx/>
                <a:buFontTx/>
                <a:buNone/>
                <a:tabLst/>
                <a:defRPr/>
              </a:pPr>
              <a:r>
                <a:rPr kumimoji="0" sz="1600" b="1" i="0" u="none" strike="noStrike" kern="1200" cap="none" spc="75" normalizeH="0" baseline="0" noProof="0">
                  <a:ln>
                    <a:noFill/>
                  </a:ln>
                  <a:solidFill>
                    <a:prstClr val="black"/>
                  </a:solidFill>
                  <a:effectLst/>
                  <a:uLnTx/>
                  <a:uFillTx/>
                  <a:cs typeface="Calibri" panose="020F0502020204030204" pitchFamily="34" charset="0"/>
                </a:rPr>
                <a:t>C</a:t>
              </a:r>
              <a:r>
                <a:rPr kumimoji="0" sz="1600" b="1" i="0" u="none" strike="noStrike" kern="1200" cap="none" spc="-50" normalizeH="0" baseline="0" noProof="0">
                  <a:ln>
                    <a:noFill/>
                  </a:ln>
                  <a:solidFill>
                    <a:prstClr val="black"/>
                  </a:solidFill>
                  <a:effectLst/>
                  <a:uLnTx/>
                  <a:uFillTx/>
                  <a:cs typeface="Calibri" panose="020F0502020204030204" pitchFamily="34" charset="0"/>
                </a:rPr>
                <a:t>on</a:t>
              </a:r>
              <a:r>
                <a:rPr kumimoji="0" sz="1600" b="1" i="0" u="none" strike="noStrike" kern="1200" cap="none" spc="150" normalizeH="0" baseline="0" noProof="0">
                  <a:ln>
                    <a:noFill/>
                  </a:ln>
                  <a:solidFill>
                    <a:prstClr val="black"/>
                  </a:solidFill>
                  <a:effectLst/>
                  <a:uLnTx/>
                  <a:uFillTx/>
                  <a:cs typeface="Calibri" panose="020F0502020204030204" pitchFamily="34" charset="0"/>
                </a:rPr>
                <a:t>t</a:t>
              </a:r>
              <a:r>
                <a:rPr kumimoji="0" sz="1600" b="1" i="0" u="none" strike="noStrike" kern="1200" cap="none" spc="30" normalizeH="0" baseline="0" noProof="0">
                  <a:ln>
                    <a:noFill/>
                  </a:ln>
                  <a:solidFill>
                    <a:prstClr val="black"/>
                  </a:solidFill>
                  <a:effectLst/>
                  <a:uLnTx/>
                  <a:uFillTx/>
                  <a:cs typeface="Calibri" panose="020F0502020204030204" pitchFamily="34" charset="0"/>
                </a:rPr>
                <a:t>e</a:t>
              </a:r>
              <a:r>
                <a:rPr kumimoji="0" sz="1600" b="1" i="0" u="none" strike="noStrike" kern="1200" cap="none" spc="-50" normalizeH="0" baseline="0" noProof="0">
                  <a:ln>
                    <a:noFill/>
                  </a:ln>
                  <a:solidFill>
                    <a:prstClr val="black"/>
                  </a:solidFill>
                  <a:effectLst/>
                  <a:uLnTx/>
                  <a:uFillTx/>
                  <a:cs typeface="Calibri" panose="020F0502020204030204" pitchFamily="34" charset="0"/>
                </a:rPr>
                <a:t>n</a:t>
              </a:r>
              <a:r>
                <a:rPr kumimoji="0" sz="1600" b="1" i="0" u="none" strike="noStrike" kern="1200" cap="none" spc="110" normalizeH="0" baseline="0" noProof="0">
                  <a:ln>
                    <a:noFill/>
                  </a:ln>
                  <a:solidFill>
                    <a:prstClr val="black"/>
                  </a:solidFill>
                  <a:effectLst/>
                  <a:uLnTx/>
                  <a:uFillTx/>
                  <a:cs typeface="Calibri" panose="020F0502020204030204" pitchFamily="34" charset="0"/>
                </a:rPr>
                <a:t>t  </a:t>
              </a:r>
              <a:r>
                <a:rPr kumimoji="0" sz="1600" b="1" i="0" u="none" strike="noStrike" kern="1200" cap="none" spc="-55" normalizeH="0" baseline="0" noProof="0">
                  <a:ln>
                    <a:noFill/>
                  </a:ln>
                  <a:solidFill>
                    <a:prstClr val="black"/>
                  </a:solidFill>
                  <a:effectLst/>
                  <a:uLnTx/>
                  <a:uFillTx/>
                  <a:cs typeface="Calibri" panose="020F0502020204030204" pitchFamily="34" charset="0"/>
                </a:rPr>
                <a:t>Sources</a:t>
              </a:r>
              <a:endParaRPr kumimoji="0" sz="160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18" name="object 10" descr="graphic of a broadcast tower">
              <a:extLst>
                <a:ext uri="{FF2B5EF4-FFF2-40B4-BE49-F238E27FC236}">
                  <a16:creationId xmlns:a16="http://schemas.microsoft.com/office/drawing/2014/main" id="{DE0C1D81-992E-4B0B-8847-C129D56D8688}"/>
                </a:ext>
              </a:extLst>
            </p:cNvPr>
            <p:cNvSpPr/>
            <p:nvPr/>
          </p:nvSpPr>
          <p:spPr>
            <a:xfrm>
              <a:off x="8278240" y="2879566"/>
              <a:ext cx="1238250" cy="139065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object 34">
              <a:extLst>
                <a:ext uri="{FF2B5EF4-FFF2-40B4-BE49-F238E27FC236}">
                  <a16:creationId xmlns:a16="http://schemas.microsoft.com/office/drawing/2014/main" id="{21AB9666-8CAC-3317-3DC7-ED5A4767C207}"/>
                </a:ext>
              </a:extLst>
            </p:cNvPr>
            <p:cNvSpPr/>
            <p:nvPr/>
          </p:nvSpPr>
          <p:spPr>
            <a:xfrm>
              <a:off x="1920366" y="3493992"/>
              <a:ext cx="266700" cy="0"/>
            </a:xfrm>
            <a:custGeom>
              <a:avLst/>
              <a:gdLst/>
              <a:ahLst/>
              <a:cxnLst/>
              <a:rect l="l" t="t" r="r" b="b"/>
              <a:pathLst>
                <a:path w="266700">
                  <a:moveTo>
                    <a:pt x="0" y="0"/>
                  </a:moveTo>
                  <a:lnTo>
                    <a:pt x="0" y="0"/>
                  </a:lnTo>
                  <a:lnTo>
                    <a:pt x="266700" y="0"/>
                  </a:lnTo>
                </a:path>
              </a:pathLst>
            </a:custGeom>
            <a:ln w="50800">
              <a:solidFill>
                <a:srgbClr val="FABE0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object 35">
              <a:extLst>
                <a:ext uri="{FF2B5EF4-FFF2-40B4-BE49-F238E27FC236}">
                  <a16:creationId xmlns:a16="http://schemas.microsoft.com/office/drawing/2014/main" id="{58FF5870-F95E-7076-1CDB-4295D4E810E5}"/>
                </a:ext>
              </a:extLst>
            </p:cNvPr>
            <p:cNvSpPr/>
            <p:nvPr/>
          </p:nvSpPr>
          <p:spPr>
            <a:xfrm>
              <a:off x="2161666" y="3411442"/>
              <a:ext cx="212725" cy="17462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object 37">
              <a:extLst>
                <a:ext uri="{FF2B5EF4-FFF2-40B4-BE49-F238E27FC236}">
                  <a16:creationId xmlns:a16="http://schemas.microsoft.com/office/drawing/2014/main" id="{AF62B491-CD08-BA9C-D836-34BEA8EAFF17}"/>
                </a:ext>
              </a:extLst>
            </p:cNvPr>
            <p:cNvSpPr/>
            <p:nvPr/>
          </p:nvSpPr>
          <p:spPr>
            <a:xfrm>
              <a:off x="4908041" y="2119217"/>
              <a:ext cx="244475" cy="19685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4" name="object 41">
              <a:extLst>
                <a:ext uri="{FF2B5EF4-FFF2-40B4-BE49-F238E27FC236}">
                  <a16:creationId xmlns:a16="http://schemas.microsoft.com/office/drawing/2014/main" id="{6F87017A-263D-33FB-3562-ABE91E7C6EED}"/>
                </a:ext>
                <a:ext uri="{C183D7F6-B498-43B3-948B-1728B52AA6E4}">
                  <adec:decorative xmlns:adec="http://schemas.microsoft.com/office/drawing/2017/decorative" val="1"/>
                </a:ext>
              </a:extLst>
            </p:cNvPr>
            <p:cNvGrpSpPr/>
            <p:nvPr/>
          </p:nvGrpSpPr>
          <p:grpSpPr>
            <a:xfrm>
              <a:off x="2490407" y="2146140"/>
              <a:ext cx="5118543" cy="2880851"/>
              <a:chOff x="2241742" y="1809749"/>
              <a:chExt cx="5118543" cy="2880851"/>
            </a:xfrm>
          </p:grpSpPr>
          <p:sp>
            <p:nvSpPr>
              <p:cNvPr id="35" name="object 42">
                <a:extLst>
                  <a:ext uri="{FF2B5EF4-FFF2-40B4-BE49-F238E27FC236}">
                    <a16:creationId xmlns:a16="http://schemas.microsoft.com/office/drawing/2014/main" id="{ADDF0D92-DB86-CAD2-F319-DBCB806C02A8}"/>
                  </a:ext>
                </a:extLst>
              </p:cNvPr>
              <p:cNvSpPr/>
              <p:nvPr/>
            </p:nvSpPr>
            <p:spPr>
              <a:xfrm>
                <a:off x="4705350" y="1809749"/>
                <a:ext cx="2653030" cy="1267460"/>
              </a:xfrm>
              <a:custGeom>
                <a:avLst/>
                <a:gdLst/>
                <a:ahLst/>
                <a:cxnLst/>
                <a:rect l="l" t="t" r="r" b="b"/>
                <a:pathLst>
                  <a:path w="2653029" h="1267460">
                    <a:moveTo>
                      <a:pt x="1119505" y="447675"/>
                    </a:moveTo>
                    <a:lnTo>
                      <a:pt x="1090930" y="390525"/>
                    </a:lnTo>
                    <a:lnTo>
                      <a:pt x="1033780" y="276225"/>
                    </a:lnTo>
                    <a:lnTo>
                      <a:pt x="948055" y="447675"/>
                    </a:lnTo>
                    <a:lnTo>
                      <a:pt x="1005205" y="447675"/>
                    </a:lnTo>
                    <a:lnTo>
                      <a:pt x="1005205" y="1210183"/>
                    </a:lnTo>
                    <a:lnTo>
                      <a:pt x="28575" y="1210183"/>
                    </a:lnTo>
                    <a:lnTo>
                      <a:pt x="17462" y="1212443"/>
                    </a:lnTo>
                    <a:lnTo>
                      <a:pt x="8382" y="1218577"/>
                    </a:lnTo>
                    <a:lnTo>
                      <a:pt x="2247" y="1227658"/>
                    </a:lnTo>
                    <a:lnTo>
                      <a:pt x="0" y="1238758"/>
                    </a:lnTo>
                    <a:lnTo>
                      <a:pt x="2247" y="1249921"/>
                    </a:lnTo>
                    <a:lnTo>
                      <a:pt x="8382" y="1259001"/>
                    </a:lnTo>
                    <a:lnTo>
                      <a:pt x="17462" y="1265110"/>
                    </a:lnTo>
                    <a:lnTo>
                      <a:pt x="28575" y="1267333"/>
                    </a:lnTo>
                    <a:lnTo>
                      <a:pt x="1033780" y="1267333"/>
                    </a:lnTo>
                    <a:lnTo>
                      <a:pt x="1044879" y="1265110"/>
                    </a:lnTo>
                    <a:lnTo>
                      <a:pt x="1053960" y="1259001"/>
                    </a:lnTo>
                    <a:lnTo>
                      <a:pt x="1060094" y="1249921"/>
                    </a:lnTo>
                    <a:lnTo>
                      <a:pt x="1062355" y="1238758"/>
                    </a:lnTo>
                    <a:lnTo>
                      <a:pt x="1062355" y="1210183"/>
                    </a:lnTo>
                    <a:lnTo>
                      <a:pt x="1062355" y="447675"/>
                    </a:lnTo>
                    <a:lnTo>
                      <a:pt x="1119505" y="447675"/>
                    </a:lnTo>
                    <a:close/>
                  </a:path>
                  <a:path w="2653029" h="1267460">
                    <a:moveTo>
                      <a:pt x="2653030" y="765302"/>
                    </a:moveTo>
                    <a:lnTo>
                      <a:pt x="2595880" y="765302"/>
                    </a:lnTo>
                    <a:lnTo>
                      <a:pt x="2595880" y="57150"/>
                    </a:lnTo>
                    <a:lnTo>
                      <a:pt x="2595880" y="28575"/>
                    </a:lnTo>
                    <a:lnTo>
                      <a:pt x="2593644" y="17475"/>
                    </a:lnTo>
                    <a:lnTo>
                      <a:pt x="2587536" y="8382"/>
                    </a:lnTo>
                    <a:lnTo>
                      <a:pt x="2578455" y="2260"/>
                    </a:lnTo>
                    <a:lnTo>
                      <a:pt x="2567305" y="0"/>
                    </a:lnTo>
                    <a:lnTo>
                      <a:pt x="1828800" y="0"/>
                    </a:lnTo>
                    <a:lnTo>
                      <a:pt x="1817687" y="2260"/>
                    </a:lnTo>
                    <a:lnTo>
                      <a:pt x="1808594" y="8382"/>
                    </a:lnTo>
                    <a:lnTo>
                      <a:pt x="1802472" y="17475"/>
                    </a:lnTo>
                    <a:lnTo>
                      <a:pt x="1800225" y="28575"/>
                    </a:lnTo>
                    <a:lnTo>
                      <a:pt x="1802472" y="39687"/>
                    </a:lnTo>
                    <a:lnTo>
                      <a:pt x="1808594" y="48768"/>
                    </a:lnTo>
                    <a:lnTo>
                      <a:pt x="1817687" y="54902"/>
                    </a:lnTo>
                    <a:lnTo>
                      <a:pt x="1828800" y="57150"/>
                    </a:lnTo>
                    <a:lnTo>
                      <a:pt x="2538730" y="57150"/>
                    </a:lnTo>
                    <a:lnTo>
                      <a:pt x="2538730" y="765302"/>
                    </a:lnTo>
                    <a:lnTo>
                      <a:pt x="2481580" y="765302"/>
                    </a:lnTo>
                    <a:lnTo>
                      <a:pt x="2567305" y="936752"/>
                    </a:lnTo>
                    <a:lnTo>
                      <a:pt x="2624455" y="822452"/>
                    </a:lnTo>
                    <a:lnTo>
                      <a:pt x="2653030" y="765302"/>
                    </a:lnTo>
                    <a:close/>
                  </a:path>
                </a:pathLst>
              </a:custGeom>
              <a:solidFill>
                <a:srgbClr val="FF3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6" name="object 43">
                <a:extLst>
                  <a:ext uri="{FF2B5EF4-FFF2-40B4-BE49-F238E27FC236}">
                    <a16:creationId xmlns:a16="http://schemas.microsoft.com/office/drawing/2014/main" id="{8AE4FD56-8984-ADE3-0E05-7D3086224318}"/>
                  </a:ext>
                </a:extLst>
              </p:cNvPr>
              <p:cNvSpPr/>
              <p:nvPr/>
            </p:nvSpPr>
            <p:spPr>
              <a:xfrm>
                <a:off x="4705350" y="3219449"/>
                <a:ext cx="2654935" cy="1149985"/>
              </a:xfrm>
              <a:custGeom>
                <a:avLst/>
                <a:gdLst/>
                <a:ahLst/>
                <a:cxnLst/>
                <a:rect l="l" t="t" r="r" b="b"/>
                <a:pathLst>
                  <a:path w="2654934" h="1149985">
                    <a:moveTo>
                      <a:pt x="1125982" y="587502"/>
                    </a:moveTo>
                    <a:lnTo>
                      <a:pt x="1068832" y="587502"/>
                    </a:lnTo>
                    <a:lnTo>
                      <a:pt x="1068832" y="57150"/>
                    </a:lnTo>
                    <a:lnTo>
                      <a:pt x="1068832" y="28575"/>
                    </a:lnTo>
                    <a:lnTo>
                      <a:pt x="1066596" y="17475"/>
                    </a:lnTo>
                    <a:lnTo>
                      <a:pt x="1060488" y="8382"/>
                    </a:lnTo>
                    <a:lnTo>
                      <a:pt x="1051407" y="2260"/>
                    </a:lnTo>
                    <a:lnTo>
                      <a:pt x="1040257" y="0"/>
                    </a:lnTo>
                    <a:lnTo>
                      <a:pt x="28575" y="0"/>
                    </a:lnTo>
                    <a:lnTo>
                      <a:pt x="17462" y="2260"/>
                    </a:lnTo>
                    <a:lnTo>
                      <a:pt x="8382" y="8382"/>
                    </a:lnTo>
                    <a:lnTo>
                      <a:pt x="2247" y="17475"/>
                    </a:lnTo>
                    <a:lnTo>
                      <a:pt x="0" y="28575"/>
                    </a:lnTo>
                    <a:lnTo>
                      <a:pt x="2247" y="39687"/>
                    </a:lnTo>
                    <a:lnTo>
                      <a:pt x="8382" y="48768"/>
                    </a:lnTo>
                    <a:lnTo>
                      <a:pt x="17462" y="54902"/>
                    </a:lnTo>
                    <a:lnTo>
                      <a:pt x="28575" y="57150"/>
                    </a:lnTo>
                    <a:lnTo>
                      <a:pt x="1011682" y="57150"/>
                    </a:lnTo>
                    <a:lnTo>
                      <a:pt x="1011682" y="587502"/>
                    </a:lnTo>
                    <a:lnTo>
                      <a:pt x="954532" y="587502"/>
                    </a:lnTo>
                    <a:lnTo>
                      <a:pt x="1040257" y="758952"/>
                    </a:lnTo>
                    <a:lnTo>
                      <a:pt x="1097407" y="644652"/>
                    </a:lnTo>
                    <a:lnTo>
                      <a:pt x="1125982" y="587502"/>
                    </a:lnTo>
                    <a:close/>
                  </a:path>
                  <a:path w="2654934" h="1149985">
                    <a:moveTo>
                      <a:pt x="2654808" y="419100"/>
                    </a:moveTo>
                    <a:lnTo>
                      <a:pt x="2626233" y="361950"/>
                    </a:lnTo>
                    <a:lnTo>
                      <a:pt x="2569083" y="247650"/>
                    </a:lnTo>
                    <a:lnTo>
                      <a:pt x="2483358" y="419100"/>
                    </a:lnTo>
                    <a:lnTo>
                      <a:pt x="2540508" y="419100"/>
                    </a:lnTo>
                    <a:lnTo>
                      <a:pt x="2540508" y="1092454"/>
                    </a:lnTo>
                    <a:lnTo>
                      <a:pt x="1828800" y="1092454"/>
                    </a:lnTo>
                    <a:lnTo>
                      <a:pt x="1817687" y="1094714"/>
                    </a:lnTo>
                    <a:lnTo>
                      <a:pt x="1808594" y="1100836"/>
                    </a:lnTo>
                    <a:lnTo>
                      <a:pt x="1802472" y="1109929"/>
                    </a:lnTo>
                    <a:lnTo>
                      <a:pt x="1800225" y="1121029"/>
                    </a:lnTo>
                    <a:lnTo>
                      <a:pt x="1802472" y="1132141"/>
                    </a:lnTo>
                    <a:lnTo>
                      <a:pt x="1808594" y="1141222"/>
                    </a:lnTo>
                    <a:lnTo>
                      <a:pt x="1817687" y="1147356"/>
                    </a:lnTo>
                    <a:lnTo>
                      <a:pt x="1828800" y="1149604"/>
                    </a:lnTo>
                    <a:lnTo>
                      <a:pt x="2569083" y="1149604"/>
                    </a:lnTo>
                    <a:lnTo>
                      <a:pt x="2580182" y="1147356"/>
                    </a:lnTo>
                    <a:lnTo>
                      <a:pt x="2589276" y="1141222"/>
                    </a:lnTo>
                    <a:lnTo>
                      <a:pt x="2595397" y="1132141"/>
                    </a:lnTo>
                    <a:lnTo>
                      <a:pt x="2597658" y="1121029"/>
                    </a:lnTo>
                    <a:lnTo>
                      <a:pt x="2597658" y="1092454"/>
                    </a:lnTo>
                    <a:lnTo>
                      <a:pt x="2597658" y="419100"/>
                    </a:lnTo>
                    <a:lnTo>
                      <a:pt x="2654808" y="419100"/>
                    </a:lnTo>
                    <a:close/>
                  </a:path>
                </a:pathLst>
              </a:custGeom>
              <a:solidFill>
                <a:srgbClr val="6F2F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object 45">
                <a:extLst>
                  <a:ext uri="{FF2B5EF4-FFF2-40B4-BE49-F238E27FC236}">
                    <a16:creationId xmlns:a16="http://schemas.microsoft.com/office/drawing/2014/main" id="{A24CECA0-B678-D3E0-7A1E-8F09B133DED4}"/>
                  </a:ext>
                </a:extLst>
              </p:cNvPr>
              <p:cNvSpPr/>
              <p:nvPr/>
            </p:nvSpPr>
            <p:spPr>
              <a:xfrm>
                <a:off x="2241742" y="2800350"/>
                <a:ext cx="2492183" cy="1890250"/>
              </a:xfrm>
              <a:custGeom>
                <a:avLst/>
                <a:gdLst/>
                <a:ahLst/>
                <a:cxnLst/>
                <a:rect l="l" t="t" r="r" b="b"/>
                <a:pathLst>
                  <a:path w="2476500" h="1247775">
                    <a:moveTo>
                      <a:pt x="2476500" y="0"/>
                    </a:moveTo>
                    <a:lnTo>
                      <a:pt x="0" y="0"/>
                    </a:lnTo>
                    <a:lnTo>
                      <a:pt x="0" y="1247775"/>
                    </a:lnTo>
                    <a:lnTo>
                      <a:pt x="2476500" y="1247775"/>
                    </a:lnTo>
                    <a:lnTo>
                      <a:pt x="2476500"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1" name="object 49" descr="photo of an EAS Encoder/Decoder ">
              <a:extLst>
                <a:ext uri="{FF2B5EF4-FFF2-40B4-BE49-F238E27FC236}">
                  <a16:creationId xmlns:a16="http://schemas.microsoft.com/office/drawing/2014/main" id="{8DCE92DB-DA7C-1D3F-B421-6A649E1A5DBB}"/>
                </a:ext>
              </a:extLst>
            </p:cNvPr>
            <p:cNvSpPr/>
            <p:nvPr/>
          </p:nvSpPr>
          <p:spPr>
            <a:xfrm>
              <a:off x="2144140" y="2542879"/>
              <a:ext cx="3028950" cy="104153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3" name="object 13">
              <a:extLst>
                <a:ext uri="{FF2B5EF4-FFF2-40B4-BE49-F238E27FC236}">
                  <a16:creationId xmlns:a16="http://schemas.microsoft.com/office/drawing/2014/main" id="{86ADF95C-0EE2-7F70-AF9E-20C75F3A754A}"/>
                </a:ext>
              </a:extLst>
            </p:cNvPr>
            <p:cNvSpPr txBox="1"/>
            <p:nvPr/>
          </p:nvSpPr>
          <p:spPr>
            <a:xfrm>
              <a:off x="5319774" y="3009360"/>
              <a:ext cx="391795" cy="262251"/>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600" b="1" i="0" u="none" strike="noStrike" kern="1200" cap="none" spc="-35" normalizeH="0" baseline="0" noProof="0">
                  <a:ln>
                    <a:noFill/>
                  </a:ln>
                  <a:solidFill>
                    <a:prstClr val="black"/>
                  </a:solidFill>
                  <a:effectLst/>
                  <a:uLnTx/>
                  <a:uFillTx/>
                  <a:cs typeface="Calibri" panose="020F0502020204030204" pitchFamily="34" charset="0"/>
                </a:rPr>
                <a:t>E</a:t>
              </a:r>
              <a:r>
                <a:rPr kumimoji="0" sz="1600" b="1" i="0" u="none" strike="noStrike" kern="1200" cap="none" spc="110" normalizeH="0" baseline="0" noProof="0">
                  <a:ln>
                    <a:noFill/>
                  </a:ln>
                  <a:solidFill>
                    <a:prstClr val="black"/>
                  </a:solidFill>
                  <a:effectLst/>
                  <a:uLnTx/>
                  <a:uFillTx/>
                  <a:cs typeface="Calibri" panose="020F0502020204030204" pitchFamily="34" charset="0"/>
                </a:rPr>
                <a:t>A</a:t>
              </a:r>
              <a:r>
                <a:rPr kumimoji="0" sz="1600" b="1" i="0" u="none" strike="noStrike" kern="1200" cap="none" spc="-75" normalizeH="0" baseline="0" noProof="0">
                  <a:ln>
                    <a:noFill/>
                  </a:ln>
                  <a:solidFill>
                    <a:prstClr val="black"/>
                  </a:solidFill>
                  <a:effectLst/>
                  <a:uLnTx/>
                  <a:uFillTx/>
                  <a:cs typeface="Calibri" panose="020F0502020204030204" pitchFamily="34" charset="0"/>
                </a:rPr>
                <a:t>S</a:t>
              </a:r>
              <a:endParaRPr kumimoji="0" sz="160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44" name="object 14">
              <a:extLst>
                <a:ext uri="{FF2B5EF4-FFF2-40B4-BE49-F238E27FC236}">
                  <a16:creationId xmlns:a16="http://schemas.microsoft.com/office/drawing/2014/main" id="{1E72422E-A6F8-F54E-0CF3-18D04799324F}"/>
                </a:ext>
              </a:extLst>
            </p:cNvPr>
            <p:cNvSpPr txBox="1"/>
            <p:nvPr/>
          </p:nvSpPr>
          <p:spPr>
            <a:xfrm>
              <a:off x="5206999" y="3603148"/>
              <a:ext cx="734543" cy="444930"/>
            </a:xfrm>
            <a:prstGeom prst="rect">
              <a:avLst/>
            </a:prstGeom>
          </p:spPr>
          <p:txBody>
            <a:bodyPr vert="horz" wrap="square" lIns="0" tIns="15875" rIns="0" bIns="0" rtlCol="0">
              <a:spAutoFit/>
            </a:bodyPr>
            <a:lstStyle/>
            <a:p>
              <a:pPr marL="50800" marR="0" lvl="0" indent="0" algn="l" defTabSz="914400" rtl="0" eaLnBrk="1" fontAlgn="auto" latinLnBrk="0" hangingPunct="1">
                <a:lnSpc>
                  <a:spcPts val="1664"/>
                </a:lnSpc>
                <a:spcBef>
                  <a:spcPts val="125"/>
                </a:spcBef>
                <a:spcAft>
                  <a:spcPts val="0"/>
                </a:spcAft>
                <a:buClrTx/>
                <a:buSzTx/>
                <a:buFontTx/>
                <a:buNone/>
                <a:tabLst/>
                <a:defRPr/>
              </a:pPr>
              <a:r>
                <a:rPr kumimoji="0" sz="1400" b="1" i="0" u="none" strike="noStrike" kern="1200" cap="none" spc="30" normalizeH="0" baseline="0" noProof="0">
                  <a:ln>
                    <a:noFill/>
                  </a:ln>
                  <a:solidFill>
                    <a:prstClr val="black"/>
                  </a:solidFill>
                  <a:effectLst/>
                  <a:uLnTx/>
                  <a:uFillTx/>
                  <a:cs typeface="Calibri" panose="020F0502020204030204" pitchFamily="34" charset="0"/>
                </a:rPr>
                <a:t>ATSC</a:t>
              </a:r>
              <a:endParaRPr kumimoji="0" sz="1400" b="1" i="0" u="none" strike="noStrike" kern="1200" cap="none" spc="0" normalizeH="0" baseline="0" noProof="0">
                <a:ln>
                  <a:noFill/>
                </a:ln>
                <a:solidFill>
                  <a:prstClr val="black"/>
                </a:solidFill>
                <a:effectLst/>
                <a:uLnTx/>
                <a:uFillTx/>
                <a:cs typeface="Calibri" panose="020F0502020204030204" pitchFamily="34" charset="0"/>
              </a:endParaRPr>
            </a:p>
            <a:p>
              <a:pPr marL="12700" marR="0" lvl="0" indent="0" algn="l" defTabSz="914400" rtl="0" eaLnBrk="1" fontAlgn="auto" latinLnBrk="0" hangingPunct="1">
                <a:lnSpc>
                  <a:spcPts val="1664"/>
                </a:lnSpc>
                <a:spcBef>
                  <a:spcPts val="0"/>
                </a:spcBef>
                <a:spcAft>
                  <a:spcPts val="0"/>
                </a:spcAft>
                <a:buClrTx/>
                <a:buSzTx/>
                <a:buFontTx/>
                <a:buNone/>
                <a:tabLst/>
                <a:defRPr/>
              </a:pPr>
              <a:r>
                <a:rPr kumimoji="0" sz="1400" b="1" i="0" u="none" strike="noStrike" kern="1200" cap="none" spc="-15" normalizeH="0" baseline="0" noProof="0">
                  <a:ln>
                    <a:noFill/>
                  </a:ln>
                  <a:solidFill>
                    <a:prstClr val="black"/>
                  </a:solidFill>
                  <a:effectLst/>
                  <a:uLnTx/>
                  <a:uFillTx/>
                  <a:cs typeface="Calibri" panose="020F0502020204030204" pitchFamily="34" charset="0"/>
                </a:rPr>
                <a:t>3.0</a:t>
              </a:r>
              <a:r>
                <a:rPr kumimoji="0" sz="1400" b="1" i="0" u="none" strike="noStrike" kern="1200" cap="none" spc="-190" normalizeH="0" baseline="0" noProof="0">
                  <a:ln>
                    <a:noFill/>
                  </a:ln>
                  <a:solidFill>
                    <a:prstClr val="black"/>
                  </a:solidFill>
                  <a:effectLst/>
                  <a:uLnTx/>
                  <a:uFillTx/>
                  <a:cs typeface="Calibri" panose="020F0502020204030204" pitchFamily="34" charset="0"/>
                </a:rPr>
                <a:t> </a:t>
              </a:r>
              <a:r>
                <a:rPr kumimoji="0" lang="en-US" sz="1400" b="1" i="0" u="none" strike="noStrike" kern="1200" cap="none" spc="50" normalizeH="0" baseline="0" noProof="0">
                  <a:ln>
                    <a:noFill/>
                  </a:ln>
                  <a:solidFill>
                    <a:prstClr val="black"/>
                  </a:solidFill>
                  <a:effectLst/>
                  <a:uLnTx/>
                  <a:uFillTx/>
                  <a:cs typeface="Calibri" panose="020F0502020204030204" pitchFamily="34" charset="0"/>
                </a:rPr>
                <a:t>AEI</a:t>
              </a:r>
              <a:endParaRPr kumimoji="0" sz="1400" b="1" i="0" u="none" strike="noStrike" kern="1200" cap="none" spc="0" normalizeH="0" baseline="0" noProof="0">
                <a:ln>
                  <a:noFill/>
                </a:ln>
                <a:solidFill>
                  <a:prstClr val="black"/>
                </a:solidFill>
                <a:effectLst/>
                <a:uLnTx/>
                <a:uFillTx/>
                <a:cs typeface="Calibri" panose="020F0502020204030204" pitchFamily="34" charset="0"/>
              </a:endParaRPr>
            </a:p>
          </p:txBody>
        </p:sp>
        <p:sp>
          <p:nvSpPr>
            <p:cNvPr id="46" name="object 39">
              <a:extLst>
                <a:ext uri="{FF2B5EF4-FFF2-40B4-BE49-F238E27FC236}">
                  <a16:creationId xmlns:a16="http://schemas.microsoft.com/office/drawing/2014/main" id="{0E7649F6-5C29-40DC-0046-A982B6F02978}"/>
                </a:ext>
              </a:extLst>
            </p:cNvPr>
            <p:cNvSpPr txBox="1"/>
            <p:nvPr/>
          </p:nvSpPr>
          <p:spPr>
            <a:xfrm>
              <a:off x="6725665" y="3079591"/>
              <a:ext cx="1600200" cy="681596"/>
            </a:xfrm>
            <a:prstGeom prst="rect">
              <a:avLst/>
            </a:prstGeom>
            <a:solidFill>
              <a:srgbClr val="0056A6"/>
            </a:solidFill>
            <a:ln w="22225">
              <a:solidFill>
                <a:srgbClr val="003D79"/>
              </a:solidFill>
            </a:ln>
          </p:spPr>
          <p:txBody>
            <a:bodyPr vert="horz" wrap="square" lIns="0" tIns="126364" rIns="0" bIns="0" rtlCol="0">
              <a:spAutoFit/>
            </a:bodyPr>
            <a:lstStyle/>
            <a:p>
              <a:pPr marL="406400" marR="0" lvl="0" indent="0" algn="l" defTabSz="914400" rtl="0" eaLnBrk="1" fontAlgn="auto" latinLnBrk="0" hangingPunct="1">
                <a:lnSpc>
                  <a:spcPct val="100000"/>
                </a:lnSpc>
                <a:spcBef>
                  <a:spcPts val="994"/>
                </a:spcBef>
                <a:spcAft>
                  <a:spcPts val="0"/>
                </a:spcAft>
                <a:buClrTx/>
                <a:buSzTx/>
                <a:buFontTx/>
                <a:buNone/>
                <a:tabLst/>
                <a:defRPr/>
              </a:pPr>
              <a:r>
                <a:rPr kumimoji="0" b="0" i="0" u="none" strike="noStrike" kern="1200" cap="none" spc="60" normalizeH="0" baseline="0" noProof="0">
                  <a:ln>
                    <a:noFill/>
                  </a:ln>
                  <a:solidFill>
                    <a:srgbClr val="FFFFFF"/>
                  </a:solidFill>
                  <a:effectLst/>
                  <a:uLnTx/>
                  <a:uFillTx/>
                  <a:cs typeface="Calibri" panose="020F0502020204030204" pitchFamily="34" charset="0"/>
                </a:rPr>
                <a:t>ATSC</a:t>
              </a:r>
              <a:r>
                <a:rPr kumimoji="0" b="0" i="0" u="none" strike="noStrike" kern="1200" cap="none" spc="-30" normalizeH="0" baseline="0" noProof="0">
                  <a:ln>
                    <a:noFill/>
                  </a:ln>
                  <a:solidFill>
                    <a:srgbClr val="FFFFFF"/>
                  </a:solidFill>
                  <a:effectLst/>
                  <a:uLnTx/>
                  <a:uFillTx/>
                  <a:cs typeface="Calibri" panose="020F0502020204030204" pitchFamily="34" charset="0"/>
                </a:rPr>
                <a:t> </a:t>
              </a:r>
              <a:r>
                <a:rPr kumimoji="0" b="0" i="0" u="none" strike="noStrike" kern="1200" cap="none" spc="-75" normalizeH="0" baseline="0" noProof="0">
                  <a:ln>
                    <a:noFill/>
                  </a:ln>
                  <a:solidFill>
                    <a:srgbClr val="FFFFFF"/>
                  </a:solidFill>
                  <a:effectLst/>
                  <a:uLnTx/>
                  <a:uFillTx/>
                  <a:cs typeface="Calibri" panose="020F0502020204030204" pitchFamily="34" charset="0"/>
                </a:rPr>
                <a:t>3.0</a:t>
              </a:r>
              <a:endParaRPr kumimoji="0" b="0" i="0" u="none" strike="noStrike" kern="1200" cap="none" spc="0" normalizeH="0" baseline="0" noProof="0">
                <a:ln>
                  <a:noFill/>
                </a:ln>
                <a:solidFill>
                  <a:prstClr val="black"/>
                </a:solidFill>
                <a:effectLst/>
                <a:uLnTx/>
                <a:uFillTx/>
                <a:cs typeface="Calibri" panose="020F0502020204030204" pitchFamily="34" charset="0"/>
              </a:endParaRPr>
            </a:p>
            <a:p>
              <a:pPr marL="454025" marR="0" lvl="0" indent="0" algn="l" defTabSz="914400" rtl="0" eaLnBrk="1" fontAlgn="auto" latinLnBrk="0" hangingPunct="1">
                <a:lnSpc>
                  <a:spcPct val="100000"/>
                </a:lnSpc>
                <a:spcBef>
                  <a:spcPts val="15"/>
                </a:spcBef>
                <a:spcAft>
                  <a:spcPts val="0"/>
                </a:spcAft>
                <a:buClrTx/>
                <a:buSzTx/>
                <a:buFontTx/>
                <a:buNone/>
                <a:tabLst/>
                <a:defRPr/>
              </a:pPr>
              <a:r>
                <a:rPr kumimoji="0" b="0" i="0" u="none" strike="noStrike" kern="1200" cap="none" spc="-75" normalizeH="0" baseline="0" noProof="0">
                  <a:ln>
                    <a:noFill/>
                  </a:ln>
                  <a:solidFill>
                    <a:srgbClr val="FFFFFF"/>
                  </a:solidFill>
                  <a:effectLst/>
                  <a:uLnTx/>
                  <a:uFillTx/>
                  <a:cs typeface="Calibri" panose="020F0502020204030204" pitchFamily="34" charset="0"/>
                </a:rPr>
                <a:t>Gateway</a:t>
              </a:r>
              <a:endParaRPr kumimoji="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47" name="object 40">
              <a:extLst>
                <a:ext uri="{FF2B5EF4-FFF2-40B4-BE49-F238E27FC236}">
                  <a16:creationId xmlns:a16="http://schemas.microsoft.com/office/drawing/2014/main" id="{73642F51-CB4E-DC68-1072-1B879653A122}"/>
                </a:ext>
              </a:extLst>
            </p:cNvPr>
            <p:cNvSpPr txBox="1"/>
            <p:nvPr/>
          </p:nvSpPr>
          <p:spPr>
            <a:xfrm>
              <a:off x="5192140" y="4317840"/>
              <a:ext cx="1600200" cy="618824"/>
            </a:xfrm>
            <a:prstGeom prst="rect">
              <a:avLst/>
            </a:prstGeom>
            <a:solidFill>
              <a:schemeClr val="accent4">
                <a:lumMod val="40000"/>
                <a:lumOff val="60000"/>
              </a:schemeClr>
            </a:solidFill>
            <a:ln w="22225">
              <a:solidFill>
                <a:srgbClr val="003D79"/>
              </a:solidFill>
            </a:ln>
          </p:spPr>
          <p:txBody>
            <a:bodyPr vert="horz" wrap="square" lIns="0" tIns="123825" rIns="0" bIns="0" rtlCol="0">
              <a:spAutoFit/>
            </a:bodyPr>
            <a:lstStyle/>
            <a:p>
              <a:pPr marL="287655" marR="250190" lvl="0" indent="-28575" algn="l" defTabSz="914400" rtl="0" eaLnBrk="1" fontAlgn="auto" latinLnBrk="0" hangingPunct="1">
                <a:lnSpc>
                  <a:spcPct val="101000"/>
                </a:lnSpc>
                <a:spcBef>
                  <a:spcPts val="975"/>
                </a:spcBef>
                <a:spcAft>
                  <a:spcPts val="0"/>
                </a:spcAft>
                <a:buClrTx/>
                <a:buSzTx/>
                <a:buFontTx/>
                <a:buNone/>
                <a:tabLst/>
                <a:defRPr/>
              </a:pPr>
              <a:r>
                <a:rPr kumimoji="0" lang="en-US" sz="1600" b="1" i="0" u="none" strike="noStrike" kern="1200" cap="none" spc="-35" normalizeH="0" baseline="0" noProof="0">
                  <a:ln>
                    <a:noFill/>
                  </a:ln>
                  <a:effectLst/>
                  <a:uLnTx/>
                  <a:uFillTx/>
                  <a:cs typeface="Calibri" panose="020F0502020204030204" pitchFamily="34" charset="0"/>
                </a:rPr>
                <a:t>AEI Insertion</a:t>
              </a:r>
              <a:endParaRPr lang="en-US" sz="1600" b="1">
                <a:cs typeface="Calibri" panose="020F0502020204030204" pitchFamily="34" charset="0"/>
              </a:endParaRPr>
            </a:p>
            <a:p>
              <a:pPr marL="287655" marR="250190" lvl="0" indent="-28575" algn="l" defTabSz="914400" rtl="0" eaLnBrk="1" fontAlgn="auto" latinLnBrk="0" hangingPunct="1">
                <a:lnSpc>
                  <a:spcPct val="101000"/>
                </a:lnSpc>
                <a:spcBef>
                  <a:spcPts val="975"/>
                </a:spcBef>
                <a:spcAft>
                  <a:spcPts val="0"/>
                </a:spcAft>
                <a:buClrTx/>
                <a:buSzTx/>
                <a:buFontTx/>
                <a:buNone/>
                <a:tabLst/>
                <a:defRPr/>
              </a:pPr>
              <a:endParaRPr kumimoji="0" lang="en-US" sz="800" b="1" i="0" u="none" strike="noStrike" kern="1200" cap="none" spc="-75" normalizeH="0" baseline="0" noProof="0">
                <a:ln>
                  <a:noFill/>
                </a:ln>
                <a:effectLst/>
                <a:uLnTx/>
                <a:uFillTx/>
                <a:latin typeface="Calibri" panose="020F0502020204030204" pitchFamily="34" charset="0"/>
                <a:cs typeface="Calibri" panose="020F0502020204030204" pitchFamily="34" charset="0"/>
              </a:endParaRPr>
            </a:p>
          </p:txBody>
        </p:sp>
        <p:sp>
          <p:nvSpPr>
            <p:cNvPr id="59" name="object 20">
              <a:extLst>
                <a:ext uri="{FF2B5EF4-FFF2-40B4-BE49-F238E27FC236}">
                  <a16:creationId xmlns:a16="http://schemas.microsoft.com/office/drawing/2014/main" id="{E3883B31-05DC-8FC6-FB7B-881236FD330A}"/>
                </a:ext>
              </a:extLst>
            </p:cNvPr>
            <p:cNvSpPr txBox="1"/>
            <p:nvPr/>
          </p:nvSpPr>
          <p:spPr>
            <a:xfrm>
              <a:off x="886888" y="3418226"/>
              <a:ext cx="1161588" cy="684803"/>
            </a:xfrm>
            <a:prstGeom prst="rect">
              <a:avLst/>
            </a:prstGeom>
          </p:spPr>
          <p:txBody>
            <a:bodyPr vert="horz" wrap="square" lIns="0" tIns="12700" rIns="0" bIns="0" rtlCol="0">
              <a:spAutoFit/>
            </a:bodyPr>
            <a:lstStyle/>
            <a:p>
              <a:pPr marL="179070" marR="0" lvl="0" indent="-17145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400" b="1" spc="-20">
                  <a:solidFill>
                    <a:prstClr val="black"/>
                  </a:solidFill>
                  <a:cs typeface="Calibri" panose="020F0502020204030204" pitchFamily="34" charset="0"/>
                </a:rPr>
                <a:t>Local News</a:t>
              </a:r>
            </a:p>
            <a:p>
              <a:pPr marL="179070" marR="0" lvl="0" indent="-17145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1" i="0" u="none" strike="noStrike" kern="1200" cap="none" spc="-20" normalizeH="0" baseline="0" noProof="0">
                  <a:ln>
                    <a:noFill/>
                  </a:ln>
                  <a:solidFill>
                    <a:prstClr val="black"/>
                  </a:solidFill>
                  <a:effectLst/>
                  <a:uLnTx/>
                  <a:uFillTx/>
                  <a:cs typeface="Calibri" panose="020F0502020204030204" pitchFamily="34" charset="0"/>
                </a:rPr>
                <a:t>CAP</a:t>
              </a:r>
            </a:p>
            <a:p>
              <a:pPr marL="179070" marR="0" lvl="0" indent="-17145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400" b="1" spc="-20">
                  <a:solidFill>
                    <a:prstClr val="black"/>
                  </a:solidFill>
                  <a:cs typeface="Calibri" panose="020F0502020204030204" pitchFamily="34" charset="0"/>
                </a:rPr>
                <a:t>EAS</a:t>
              </a:r>
              <a:endParaRPr kumimoji="0" lang="en-US" sz="1400" b="1" i="0" u="none" strike="noStrike" kern="1200" cap="none" spc="0" normalizeH="0" baseline="0" noProof="0">
                <a:ln>
                  <a:noFill/>
                </a:ln>
                <a:solidFill>
                  <a:prstClr val="black"/>
                </a:solidFill>
                <a:effectLst/>
                <a:uLnTx/>
                <a:uFillTx/>
                <a:cs typeface="Calibri" panose="020F0502020204030204" pitchFamily="34" charset="0"/>
              </a:endParaRPr>
            </a:p>
          </p:txBody>
        </p:sp>
        <p:sp>
          <p:nvSpPr>
            <p:cNvPr id="61" name="TextBox 60">
              <a:extLst>
                <a:ext uri="{FF2B5EF4-FFF2-40B4-BE49-F238E27FC236}">
                  <a16:creationId xmlns:a16="http://schemas.microsoft.com/office/drawing/2014/main" id="{9F535257-33A7-84A2-7805-104439C4658E}"/>
                </a:ext>
              </a:extLst>
            </p:cNvPr>
            <p:cNvSpPr txBox="1"/>
            <p:nvPr/>
          </p:nvSpPr>
          <p:spPr>
            <a:xfrm>
              <a:off x="2626473" y="3501905"/>
              <a:ext cx="2301977" cy="1692771"/>
            </a:xfrm>
            <a:prstGeom prst="rect">
              <a:avLst/>
            </a:prstGeom>
            <a:noFill/>
          </p:spPr>
          <p:txBody>
            <a:bodyPr wrap="square" rtlCol="0">
              <a:spAutoFit/>
            </a:bodyPr>
            <a:lstStyle/>
            <a:p>
              <a:r>
                <a:rPr kumimoji="0" lang="en-US" sz="2000" b="1" i="0" u="none" strike="noStrike" kern="1200" cap="none" spc="-70" normalizeH="0" baseline="0" noProof="0">
                  <a:ln>
                    <a:noFill/>
                  </a:ln>
                  <a:effectLst/>
                  <a:uLnTx/>
                  <a:uFillTx/>
                  <a:cs typeface="Calibri" panose="020F0502020204030204" pitchFamily="34" charset="0"/>
                </a:rPr>
                <a:t>Emergency </a:t>
              </a:r>
              <a:r>
                <a:rPr kumimoji="0" lang="en-US" sz="2000" b="1" i="0" u="none" strike="noStrike" kern="1200" cap="none" spc="-60" normalizeH="0" baseline="0" noProof="0">
                  <a:ln>
                    <a:noFill/>
                  </a:ln>
                  <a:effectLst/>
                  <a:uLnTx/>
                  <a:uFillTx/>
                  <a:cs typeface="Calibri" panose="020F0502020204030204" pitchFamily="34" charset="0"/>
                </a:rPr>
                <a:t>Message Authentication, </a:t>
              </a:r>
              <a:r>
                <a:rPr kumimoji="0" lang="en-US" sz="2000" b="1" i="0" u="none" strike="noStrike" kern="1200" cap="none" spc="-85" normalizeH="0" baseline="0" noProof="0">
                  <a:ln>
                    <a:noFill/>
                  </a:ln>
                  <a:effectLst/>
                  <a:uLnTx/>
                  <a:uFillTx/>
                  <a:cs typeface="Calibri" panose="020F0502020204030204" pitchFamily="34" charset="0"/>
                </a:rPr>
                <a:t>Filtering,  </a:t>
              </a:r>
              <a:r>
                <a:rPr kumimoji="0" lang="en-US" sz="2000" b="1" i="0" u="none" strike="noStrike" kern="1200" cap="none" spc="-55" normalizeH="0" baseline="0" noProof="0">
                  <a:ln>
                    <a:noFill/>
                  </a:ln>
                  <a:effectLst/>
                  <a:uLnTx/>
                  <a:uFillTx/>
                  <a:cs typeface="Calibri" panose="020F0502020204030204" pitchFamily="34" charset="0"/>
                </a:rPr>
                <a:t>Processing </a:t>
              </a:r>
              <a:r>
                <a:rPr kumimoji="0" lang="en-US" sz="2000" b="1" i="0" u="none" strike="noStrike" kern="1200" cap="none" spc="-75" normalizeH="0" baseline="0" noProof="0">
                  <a:ln>
                    <a:noFill/>
                  </a:ln>
                  <a:effectLst/>
                  <a:uLnTx/>
                  <a:uFillTx/>
                  <a:cs typeface="Calibri" panose="020F0502020204030204" pitchFamily="34" charset="0"/>
                </a:rPr>
                <a:t>and</a:t>
              </a:r>
              <a:r>
                <a:rPr kumimoji="0" lang="en-US" sz="2000" b="1" i="0" u="none" strike="noStrike" kern="1200" cap="none" spc="80" normalizeH="0" baseline="0" noProof="0">
                  <a:ln>
                    <a:noFill/>
                  </a:ln>
                  <a:effectLst/>
                  <a:uLnTx/>
                  <a:uFillTx/>
                  <a:cs typeface="Calibri" panose="020F0502020204030204" pitchFamily="34" charset="0"/>
                </a:rPr>
                <a:t> </a:t>
              </a:r>
              <a:r>
                <a:rPr kumimoji="0" lang="en-US" sz="2000" b="1" i="0" u="none" strike="noStrike" kern="1200" cap="none" spc="-30" normalizeH="0" baseline="0" noProof="0">
                  <a:ln>
                    <a:noFill/>
                  </a:ln>
                  <a:effectLst/>
                  <a:uLnTx/>
                  <a:uFillTx/>
                  <a:cs typeface="Calibri" panose="020F0502020204030204" pitchFamily="34" charset="0"/>
                </a:rPr>
                <a:t>Routing</a:t>
              </a:r>
              <a:endParaRPr kumimoji="0" lang="en-US" sz="2000" b="1" i="0" u="none" strike="noStrike" kern="1200" cap="none" spc="0" normalizeH="0" baseline="0" noProof="0">
                <a:ln>
                  <a:noFill/>
                </a:ln>
                <a:effectLst/>
                <a:uLnTx/>
                <a:uFillTx/>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FFA15344-6E02-0236-A014-B2B0CB0B64AC}"/>
                </a:ext>
                <a:ext uri="{C183D7F6-B498-43B3-948B-1728B52AA6E4}">
                  <adec:decorative xmlns:adec="http://schemas.microsoft.com/office/drawing/2017/decorative" val="1"/>
                </a:ext>
              </a:extLst>
            </p:cNvPr>
            <p:cNvSpPr/>
            <p:nvPr/>
          </p:nvSpPr>
          <p:spPr>
            <a:xfrm rot="21294310">
              <a:off x="2991140" y="2992972"/>
              <a:ext cx="647341" cy="268394"/>
            </a:xfrm>
            <a:prstGeom prst="rect">
              <a:avLst/>
            </a:prstGeom>
            <a:solidFill>
              <a:srgbClr val="1F232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7E64F02-CFF0-3BC6-32EA-D83B8E1CFDD9}"/>
                </a:ext>
                <a:ext uri="{C183D7F6-B498-43B3-948B-1728B52AA6E4}">
                  <adec:decorative xmlns:adec="http://schemas.microsoft.com/office/drawing/2017/decorative" val="1"/>
                </a:ext>
              </a:extLst>
            </p:cNvPr>
            <p:cNvSpPr/>
            <p:nvPr/>
          </p:nvSpPr>
          <p:spPr>
            <a:xfrm rot="21004626">
              <a:off x="4737426" y="2870237"/>
              <a:ext cx="301792" cy="159105"/>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0" name="object 25">
            <a:extLst>
              <a:ext uri="{FF2B5EF4-FFF2-40B4-BE49-F238E27FC236}">
                <a16:creationId xmlns:a16="http://schemas.microsoft.com/office/drawing/2014/main" id="{C7ACA001-DF32-957A-9E74-8AE587399DA3}"/>
              </a:ext>
            </a:extLst>
          </p:cNvPr>
          <p:cNvSpPr txBox="1"/>
          <p:nvPr/>
        </p:nvSpPr>
        <p:spPr>
          <a:xfrm>
            <a:off x="2999629" y="6177976"/>
            <a:ext cx="704215" cy="17440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050" b="1" i="0" u="none" strike="noStrike" kern="1200" cap="none" spc="-10" normalizeH="0" baseline="0" noProof="0">
                <a:ln>
                  <a:noFill/>
                </a:ln>
                <a:solidFill>
                  <a:srgbClr val="FFFFFF"/>
                </a:solidFill>
                <a:effectLst/>
                <a:uLnTx/>
                <a:uFillTx/>
                <a:latin typeface="Calibri" panose="020F0502020204030204" pitchFamily="34" charset="0"/>
                <a:cs typeface="Calibri" panose="020F0502020204030204" pitchFamily="34" charset="0"/>
              </a:rPr>
              <a:t>EAS </a:t>
            </a:r>
            <a:r>
              <a:rPr kumimoji="0" lang="en-US" sz="105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t>
            </a:r>
            <a:r>
              <a:rPr kumimoji="0" lang="en-US" sz="1050" b="1" i="0" u="none" strike="noStrike" kern="1200" cap="none" spc="-85" normalizeH="0" baseline="0" noProof="0">
                <a:ln>
                  <a:noFill/>
                </a:ln>
                <a:solidFill>
                  <a:srgbClr val="FFFFFF"/>
                </a:solidFill>
                <a:effectLst/>
                <a:uLnTx/>
                <a:uFillTx/>
                <a:latin typeface="Calibri" panose="020F0502020204030204" pitchFamily="34" charset="0"/>
                <a:cs typeface="Calibri" panose="020F0502020204030204" pitchFamily="34" charset="0"/>
              </a:rPr>
              <a:t> </a:t>
            </a:r>
            <a:r>
              <a:rPr kumimoji="0" lang="en-US" sz="1050" b="1" i="0" u="none" strike="noStrike" kern="1200" cap="none" spc="40" normalizeH="0" baseline="0" noProof="0">
                <a:ln>
                  <a:noFill/>
                </a:ln>
                <a:solidFill>
                  <a:srgbClr val="FFFFFF"/>
                </a:solidFill>
                <a:effectLst/>
                <a:uLnTx/>
                <a:uFillTx/>
                <a:latin typeface="Calibri" panose="020F0502020204030204" pitchFamily="34" charset="0"/>
                <a:cs typeface="Calibri" panose="020F0502020204030204" pitchFamily="34" charset="0"/>
              </a:rPr>
              <a:t>CAP</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48" name="object 16" descr="photo of a TV showing an emergency alert ">
            <a:extLst>
              <a:ext uri="{FF2B5EF4-FFF2-40B4-BE49-F238E27FC236}">
                <a16:creationId xmlns:a16="http://schemas.microsoft.com/office/drawing/2014/main" id="{292678DF-ACD1-8F0A-81F2-068D9DB816EA}"/>
              </a:ext>
            </a:extLst>
          </p:cNvPr>
          <p:cNvGrpSpPr/>
          <p:nvPr/>
        </p:nvGrpSpPr>
        <p:grpSpPr>
          <a:xfrm>
            <a:off x="10026796" y="1814708"/>
            <a:ext cx="1820052" cy="1181099"/>
            <a:chOff x="9953625" y="2038350"/>
            <a:chExt cx="1952625" cy="1304925"/>
          </a:xfrm>
        </p:grpSpPr>
        <p:sp>
          <p:nvSpPr>
            <p:cNvPr id="49" name="object 17">
              <a:extLst>
                <a:ext uri="{FF2B5EF4-FFF2-40B4-BE49-F238E27FC236}">
                  <a16:creationId xmlns:a16="http://schemas.microsoft.com/office/drawing/2014/main" id="{AD7BC94B-072A-F019-F298-90E77B32496E}"/>
                </a:ext>
              </a:extLst>
            </p:cNvPr>
            <p:cNvSpPr/>
            <p:nvPr/>
          </p:nvSpPr>
          <p:spPr>
            <a:xfrm>
              <a:off x="9953625" y="2038350"/>
              <a:ext cx="1952625" cy="130492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0" name="object 18">
              <a:extLst>
                <a:ext uri="{FF2B5EF4-FFF2-40B4-BE49-F238E27FC236}">
                  <a16:creationId xmlns:a16="http://schemas.microsoft.com/office/drawing/2014/main" id="{1CB1689F-86BA-8C7D-2B73-7D5311F669B9}"/>
                </a:ext>
              </a:extLst>
            </p:cNvPr>
            <p:cNvSpPr/>
            <p:nvPr/>
          </p:nvSpPr>
          <p:spPr>
            <a:xfrm>
              <a:off x="10086975" y="2190750"/>
              <a:ext cx="314325" cy="31432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2" name="object 46">
            <a:extLst>
              <a:ext uri="{FF2B5EF4-FFF2-40B4-BE49-F238E27FC236}">
                <a16:creationId xmlns:a16="http://schemas.microsoft.com/office/drawing/2014/main" id="{B8AC69A6-0376-2745-2FEA-B87581A20EA6}"/>
              </a:ext>
            </a:extLst>
          </p:cNvPr>
          <p:cNvSpPr txBox="1"/>
          <p:nvPr/>
        </p:nvSpPr>
        <p:spPr>
          <a:xfrm>
            <a:off x="10477888" y="3053321"/>
            <a:ext cx="1117958" cy="262251"/>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lang="en-US" sz="1600" b="1" i="0" u="none" strike="noStrike" kern="1200" cap="none" spc="15" normalizeH="0" baseline="0" noProof="0">
                <a:ln>
                  <a:noFill/>
                </a:ln>
                <a:solidFill>
                  <a:prstClr val="black"/>
                </a:solidFill>
                <a:effectLst/>
                <a:uLnTx/>
                <a:uFillTx/>
                <a:cs typeface="Calibri" panose="020F0502020204030204" pitchFamily="34" charset="0"/>
              </a:rPr>
              <a:t>EAS</a:t>
            </a:r>
            <a:r>
              <a:rPr kumimoji="0" lang="en-US" sz="1600" b="1" i="0" u="none" strike="noStrike" kern="1200" cap="none" spc="-155" normalizeH="0" baseline="0" noProof="0">
                <a:ln>
                  <a:noFill/>
                </a:ln>
                <a:solidFill>
                  <a:prstClr val="black"/>
                </a:solidFill>
                <a:effectLst/>
                <a:uLnTx/>
                <a:uFillTx/>
                <a:cs typeface="Calibri" panose="020F0502020204030204" pitchFamily="34" charset="0"/>
              </a:rPr>
              <a:t> </a:t>
            </a:r>
            <a:r>
              <a:rPr kumimoji="0" lang="en-US" sz="1600" b="1" i="0" u="none" strike="noStrike" kern="1200" cap="none" spc="10" normalizeH="0" baseline="0" noProof="0">
                <a:ln>
                  <a:noFill/>
                </a:ln>
                <a:solidFill>
                  <a:prstClr val="black"/>
                </a:solidFill>
                <a:effectLst/>
                <a:uLnTx/>
                <a:uFillTx/>
                <a:cs typeface="Calibri" panose="020F0502020204030204" pitchFamily="34" charset="0"/>
              </a:rPr>
              <a:t>Display</a:t>
            </a:r>
            <a:endParaRPr kumimoji="0" lang="en-US" sz="160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53" name="object 51" descr="photo of a TV with Advanced Emergency Information (AEI) on NextGen TV">
            <a:extLst>
              <a:ext uri="{FF2B5EF4-FFF2-40B4-BE49-F238E27FC236}">
                <a16:creationId xmlns:a16="http://schemas.microsoft.com/office/drawing/2014/main" id="{504177B1-CB63-1A56-A047-1DBAAD50FE37}"/>
              </a:ext>
            </a:extLst>
          </p:cNvPr>
          <p:cNvSpPr/>
          <p:nvPr/>
        </p:nvSpPr>
        <p:spPr>
          <a:xfrm>
            <a:off x="9988090" y="3411441"/>
            <a:ext cx="2017048" cy="119845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object 19">
            <a:extLst>
              <a:ext uri="{FF2B5EF4-FFF2-40B4-BE49-F238E27FC236}">
                <a16:creationId xmlns:a16="http://schemas.microsoft.com/office/drawing/2014/main" id="{C47E13D1-EFE6-54FA-CA3E-9221211DD3CE}"/>
              </a:ext>
            </a:extLst>
          </p:cNvPr>
          <p:cNvSpPr txBox="1"/>
          <p:nvPr/>
        </p:nvSpPr>
        <p:spPr>
          <a:xfrm>
            <a:off x="9988090" y="4775209"/>
            <a:ext cx="2133847" cy="507575"/>
          </a:xfrm>
          <a:prstGeom prst="rect">
            <a:avLst/>
          </a:prstGeom>
        </p:spPr>
        <p:txBody>
          <a:bodyPr vert="horz" wrap="square" lIns="0" tIns="9525" rIns="0" bIns="0" rtlCol="0" anchor="t">
            <a:spAutoFit/>
          </a:bodyPr>
          <a:lstStyle/>
          <a:p>
            <a:pPr marL="59690" marR="5080" indent="-47625" algn="ctr" defTabSz="914400">
              <a:lnSpc>
                <a:spcPct val="102800"/>
              </a:lnSpc>
              <a:spcBef>
                <a:spcPts val="75"/>
              </a:spcBef>
              <a:defRPr/>
            </a:pPr>
            <a:r>
              <a:rPr kumimoji="0" lang="en-US" sz="1600" b="1" i="0" u="none" strike="noStrike" kern="1200" cap="none" spc="15" normalizeH="0" baseline="0" noProof="0">
                <a:ln>
                  <a:noFill/>
                </a:ln>
                <a:solidFill>
                  <a:prstClr val="black"/>
                </a:solidFill>
                <a:effectLst/>
                <a:uLnTx/>
                <a:uFillTx/>
                <a:cs typeface="Calibri" panose="020F0502020204030204" pitchFamily="34" charset="0"/>
              </a:rPr>
              <a:t>AEI</a:t>
            </a:r>
            <a:r>
              <a:rPr kumimoji="0" lang="en-US" sz="1600" b="1" i="0" u="none" strike="noStrike" kern="1200" cap="none" spc="-50" normalizeH="0" baseline="0" noProof="0">
                <a:ln>
                  <a:noFill/>
                </a:ln>
                <a:solidFill>
                  <a:prstClr val="black"/>
                </a:solidFill>
                <a:effectLst/>
                <a:uLnTx/>
                <a:uFillTx/>
                <a:cs typeface="Calibri" panose="020F0502020204030204" pitchFamily="34" charset="0"/>
              </a:rPr>
              <a:t> m</a:t>
            </a:r>
            <a:r>
              <a:rPr kumimoji="0" lang="en-US" sz="1600" b="1" i="0" u="none" strike="noStrike" kern="1200" cap="none" spc="15" normalizeH="0" baseline="0" noProof="0">
                <a:ln>
                  <a:noFill/>
                </a:ln>
                <a:solidFill>
                  <a:prstClr val="black"/>
                </a:solidFill>
                <a:effectLst/>
                <a:uLnTx/>
                <a:uFillTx/>
                <a:cs typeface="Calibri" panose="020F0502020204030204" pitchFamily="34" charset="0"/>
              </a:rPr>
              <a:t>essage</a:t>
            </a:r>
            <a:r>
              <a:rPr kumimoji="0" lang="en-US" sz="1600" b="1" i="0" u="none" strike="noStrike" kern="1200" cap="none" spc="-85" normalizeH="0" baseline="0" noProof="0">
                <a:ln>
                  <a:noFill/>
                </a:ln>
                <a:solidFill>
                  <a:prstClr val="black"/>
                </a:solidFill>
                <a:effectLst/>
                <a:uLnTx/>
                <a:uFillTx/>
                <a:cs typeface="Calibri" panose="020F0502020204030204" pitchFamily="34" charset="0"/>
              </a:rPr>
              <a:t> </a:t>
            </a:r>
            <a:r>
              <a:rPr kumimoji="0" lang="en-US" sz="1600" b="1" i="0" u="none" strike="noStrike" kern="1200" cap="none" spc="5" normalizeH="0" baseline="0" noProof="0">
                <a:ln>
                  <a:noFill/>
                </a:ln>
                <a:solidFill>
                  <a:prstClr val="black"/>
                </a:solidFill>
                <a:effectLst/>
                <a:uLnTx/>
                <a:uFillTx/>
                <a:cs typeface="Calibri" panose="020F0502020204030204" pitchFamily="34" charset="0"/>
              </a:rPr>
              <a:t>received</a:t>
            </a:r>
            <a:r>
              <a:rPr kumimoji="0" lang="en-US" sz="1600" b="1" i="0" u="none" strike="noStrike" kern="1200" cap="none" spc="-130" normalizeH="0" baseline="0" noProof="0">
                <a:ln>
                  <a:noFill/>
                </a:ln>
                <a:solidFill>
                  <a:prstClr val="black"/>
                </a:solidFill>
                <a:effectLst/>
                <a:uLnTx/>
                <a:uFillTx/>
                <a:cs typeface="Calibri" panose="020F0502020204030204" pitchFamily="34" charset="0"/>
              </a:rPr>
              <a:t> </a:t>
            </a:r>
            <a:r>
              <a:rPr kumimoji="0" lang="en-US" sz="1600" b="1" i="0" u="none" strike="noStrike" kern="1200" cap="none" spc="0" normalizeH="0" baseline="0" noProof="0">
                <a:ln>
                  <a:noFill/>
                </a:ln>
                <a:solidFill>
                  <a:prstClr val="black"/>
                </a:solidFill>
                <a:effectLst/>
                <a:uLnTx/>
                <a:uFillTx/>
                <a:cs typeface="Calibri" panose="020F0502020204030204" pitchFamily="34" charset="0"/>
              </a:rPr>
              <a:t>on </a:t>
            </a:r>
            <a:r>
              <a:rPr lang="en-US" sz="1600" b="1" spc="20">
                <a:solidFill>
                  <a:prstClr val="black"/>
                </a:solidFill>
                <a:cs typeface="Calibri" panose="020F0502020204030204" pitchFamily="34" charset="0"/>
              </a:rPr>
              <a:t>NEXTGEN TV</a:t>
            </a:r>
            <a:endParaRPr kumimoji="0" lang="en-US" sz="1600" b="0" i="0" u="none" strike="noStrike" kern="1200" cap="none" spc="0" normalizeH="0" baseline="0" noProof="0">
              <a:ln>
                <a:noFill/>
              </a:ln>
              <a:solidFill>
                <a:prstClr val="black"/>
              </a:solidFill>
              <a:effectLst/>
              <a:uLnTx/>
              <a:uFillTx/>
              <a:cs typeface="Calibri" panose="020F0502020204030204" pitchFamily="34" charset="0"/>
            </a:endParaRPr>
          </a:p>
        </p:txBody>
      </p:sp>
      <p:sp>
        <p:nvSpPr>
          <p:cNvPr id="7" name="Slide Number Placeholder 36">
            <a:extLst>
              <a:ext uri="{FF2B5EF4-FFF2-40B4-BE49-F238E27FC236}">
                <a16:creationId xmlns:a16="http://schemas.microsoft.com/office/drawing/2014/main" id="{F718BA53-7E8D-72DF-A5BB-E1C31CA3BFE5}"/>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pPr/>
              <a:t>60</a:t>
            </a:fld>
            <a:endParaRPr lang="en-US"/>
          </a:p>
        </p:txBody>
      </p:sp>
    </p:spTree>
    <p:extLst>
      <p:ext uri="{BB962C8B-B14F-4D97-AF65-F5344CB8AC3E}">
        <p14:creationId xmlns:p14="http://schemas.microsoft.com/office/powerpoint/2010/main" val="3228679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A491DA-489B-F57B-C1A9-FFE020E56B91}"/>
              </a:ext>
            </a:extLst>
          </p:cNvPr>
          <p:cNvSpPr/>
          <p:nvPr/>
        </p:nvSpPr>
        <p:spPr>
          <a:xfrm>
            <a:off x="9809921" y="0"/>
            <a:ext cx="2382079" cy="452440"/>
          </a:xfrm>
          <a:prstGeom prst="rect">
            <a:avLst/>
          </a:prstGeom>
          <a:solidFill>
            <a:srgbClr val="161A2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Support for Emergency Alerts in ATSC 3.0</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solidFill>
                  <a:schemeClr val="tx2"/>
                </a:solidFill>
              </a:rPr>
              <a:t>Support for Emergency Alerts in ATSC 3.0</a:t>
            </a:r>
            <a:r>
              <a:rPr lang="en-US">
                <a:solidFill>
                  <a:srgbClr val="005188"/>
                </a:solidFill>
              </a:rPr>
              <a:t> Key Takeaways</a:t>
            </a:r>
            <a:endParaRPr lang="en-US">
              <a:solidFill>
                <a:srgbClr val="005188"/>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CAEA7F1-C1E8-BED9-0972-DF84F93C97D8}"/>
              </a:ext>
            </a:extLst>
          </p:cNvPr>
          <p:cNvSpPr/>
          <p:nvPr/>
        </p:nvSpPr>
        <p:spPr>
          <a:xfrm>
            <a:off x="738189" y="1554864"/>
            <a:ext cx="7446016" cy="3959243"/>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The grant funding is focused on Emergency Alerting and the addition of NEXTGEN TV Advanced Emergency Information</a:t>
            </a:r>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ATSC 3.0 provides better robustness and reach </a:t>
            </a:r>
            <a:r>
              <a:rPr lang="en-US" sz="2000">
                <a:solidFill>
                  <a:srgbClr val="000000"/>
                </a:solidFill>
                <a:latin typeface="Franklin Gothic Book" panose="020B0503020102020204"/>
              </a:rPr>
              <a:t>making alerts available to more people</a:t>
            </a:r>
          </a:p>
          <a:p>
            <a:pPr marL="342900" indent="-342900" defTabSz="914400" eaLnBrk="0" fontAlgn="base" hangingPunct="0">
              <a:spcBef>
                <a:spcPts val="1800"/>
              </a:spcBef>
              <a:spcAft>
                <a:spcPct val="0"/>
              </a:spcAft>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Advanced Emergency Information (AEI) delivers video, maps and escape routes to geotargeted areas</a:t>
            </a:r>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The Broadcast App is essential for branding and deploying Advanced Emergency Information</a:t>
            </a:r>
          </a:p>
        </p:txBody>
      </p:sp>
      <p:sp>
        <p:nvSpPr>
          <p:cNvPr id="6" name="Rectangle 5">
            <a:extLst>
              <a:ext uri="{FF2B5EF4-FFF2-40B4-BE49-F238E27FC236}">
                <a16:creationId xmlns:a16="http://schemas.microsoft.com/office/drawing/2014/main" id="{008FFDE8-6C8C-E3E7-CB1E-0066AF3CAF23}"/>
              </a:ext>
            </a:extLst>
          </p:cNvPr>
          <p:cNvSpPr/>
          <p:nvPr/>
        </p:nvSpPr>
        <p:spPr>
          <a:xfrm>
            <a:off x="8332791" y="1554866"/>
            <a:ext cx="3121020" cy="1729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Source Sans Pro" panose="020B0503030403020204" pitchFamily="34" charset="0"/>
              </a:rPr>
              <a:t>Discussion Questions:</a:t>
            </a:r>
          </a:p>
          <a:p>
            <a:endParaRPr lang="en-US" sz="2000" b="1">
              <a:solidFill>
                <a:schemeClr val="bg1"/>
              </a:solidFill>
              <a:ea typeface="Source Sans Pro" panose="020B0503030403020204" pitchFamily="34" charset="0"/>
            </a:endParaRPr>
          </a:p>
          <a:p>
            <a:r>
              <a:rPr lang="en-US" sz="2000">
                <a:solidFill>
                  <a:schemeClr val="bg1"/>
                </a:solidFill>
                <a:ea typeface="Source Sans Pro" panose="020B0503030403020204" pitchFamily="34" charset="0"/>
              </a:rPr>
              <a:t>What excites you most about NEXTGEN TV?</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61</a:t>
            </a:fld>
            <a:endParaRPr lang="en-US"/>
          </a:p>
        </p:txBody>
      </p:sp>
    </p:spTree>
    <p:extLst>
      <p:ext uri="{BB962C8B-B14F-4D97-AF65-F5344CB8AC3E}">
        <p14:creationId xmlns:p14="http://schemas.microsoft.com/office/powerpoint/2010/main" val="720486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30892"/>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 uri="{C183D7F6-B498-43B3-948B-1728B52AA6E4}">
                <adec:decorative xmlns:adec="http://schemas.microsoft.com/office/drawing/2017/decorative" val="1"/>
              </a:ext>
            </a:extLst>
          </p:cNvPr>
          <p:cNvSpPr/>
          <p:nvPr/>
        </p:nvSpPr>
        <p:spPr>
          <a:xfrm>
            <a:off x="0" y="-30480"/>
            <a:ext cx="12208647" cy="428205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5E83153-70AE-4D92-395D-6F2A696A6FCB}"/>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Module 7: Fiscal Responsibility</a:t>
            </a:r>
          </a:p>
        </p:txBody>
      </p:sp>
      <p:sp>
        <p:nvSpPr>
          <p:cNvPr id="11" name="TextBox 11"/>
          <p:cNvSpPr txBox="1">
            <a:spLocks noGrp="1"/>
          </p:cNvSpPr>
          <p:nvPr>
            <p:ph type="title" idx="4294967295"/>
          </p:nvPr>
        </p:nvSpPr>
        <p:spPr>
          <a:xfrm>
            <a:off x="1661875" y="2061636"/>
            <a:ext cx="5974167" cy="420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Fiscal Responsibility </a:t>
            </a:r>
          </a:p>
        </p:txBody>
      </p:sp>
      <p:sp>
        <p:nvSpPr>
          <p:cNvPr id="12" name="TextBox 12"/>
          <p:cNvSpPr txBox="1"/>
          <p:nvPr/>
        </p:nvSpPr>
        <p:spPr>
          <a:xfrm>
            <a:off x="6431280" y="4536907"/>
            <a:ext cx="5425576" cy="312714"/>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50" b="0" i="0" u="none" strike="noStrike" kern="1200" cap="none" spc="0" normalizeH="0" baseline="0" noProof="0">
                <a:ln>
                  <a:noFill/>
                </a:ln>
                <a:solidFill>
                  <a:srgbClr val="000000"/>
                </a:solidFill>
                <a:effectLst/>
                <a:uLnTx/>
                <a:uFillTx/>
                <a:latin typeface="TeX Gyre Adventor 2"/>
                <a:ea typeface="+mn-ea"/>
                <a:cs typeface="+mn-cs"/>
              </a:rPr>
              <a:t>Kyle Cromer, Budget &amp; Compliance, NGWS</a:t>
            </a:r>
          </a:p>
        </p:txBody>
      </p:sp>
      <p:sp>
        <p:nvSpPr>
          <p:cNvPr id="9" name="Freeform 9" descr="Corporation for Public Broadcasting logo"/>
          <p:cNvSpPr/>
          <p:nvPr/>
        </p:nvSpPr>
        <p:spPr>
          <a:xfrm>
            <a:off x="9144068" y="6223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Corporation for Public Broadcasting logo">
            <a:extLst>
              <a:ext uri="{FF2B5EF4-FFF2-40B4-BE49-F238E27FC236}">
                <a16:creationId xmlns:a16="http://schemas.microsoft.com/office/drawing/2014/main" id="{379BD7A2-C53C-589B-3C33-2521F8E58ED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extLst>
      <p:ext uri="{BB962C8B-B14F-4D97-AF65-F5344CB8AC3E}">
        <p14:creationId xmlns:p14="http://schemas.microsoft.com/office/powerpoint/2010/main" val="2825051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D4DD91AE-D338-BD65-E5F4-80E0337C9344}"/>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7: Fiscal Responsibility</a:t>
            </a:r>
          </a:p>
        </p:txBody>
      </p:sp>
      <p:sp>
        <p:nvSpPr>
          <p:cNvPr id="22" name="TextBox 5">
            <a:extLst>
              <a:ext uri="{FF2B5EF4-FFF2-40B4-BE49-F238E27FC236}">
                <a16:creationId xmlns:a16="http://schemas.microsoft.com/office/drawing/2014/main" id="{A8006748-3F57-2EB2-1AB7-4CD8F8C16A3B}"/>
              </a:ext>
            </a:extLst>
          </p:cNvPr>
          <p:cNvSpPr txBox="1">
            <a:spLocks noGrp="1"/>
          </p:cNvSpPr>
          <p:nvPr>
            <p:ph type="title" idx="4294967295"/>
          </p:nvPr>
        </p:nvSpPr>
        <p:spPr>
          <a:xfrm>
            <a:off x="852711" y="1106416"/>
            <a:ext cx="4828193" cy="16158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Project Scope </a:t>
            </a:r>
          </a:p>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and Eligible Equipment</a:t>
            </a:r>
          </a:p>
        </p:txBody>
      </p:sp>
      <p:sp>
        <p:nvSpPr>
          <p:cNvPr id="15" name="TextBox 15"/>
          <p:cNvSpPr txBox="1"/>
          <p:nvPr/>
        </p:nvSpPr>
        <p:spPr>
          <a:xfrm>
            <a:off x="877637" y="2865847"/>
            <a:ext cx="4339311" cy="1166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Applications should focus on transmission equipment that would improve a station’s air-chain infrastructure or resiliency to establish or enhance emergency alerting.</a:t>
            </a:r>
          </a:p>
        </p:txBody>
      </p:sp>
      <p:sp>
        <p:nvSpPr>
          <p:cNvPr id="7" name="TextBox 7"/>
          <p:cNvSpPr txBox="1"/>
          <p:nvPr/>
        </p:nvSpPr>
        <p:spPr>
          <a:xfrm>
            <a:off x="5588731" y="833804"/>
            <a:ext cx="6268124" cy="320601"/>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 Eligible equipment scope/allowable costs can include: </a:t>
            </a:r>
          </a:p>
        </p:txBody>
      </p:sp>
      <p:sp>
        <p:nvSpPr>
          <p:cNvPr id="8" name="AutoShape 8">
            <a:extLst>
              <a:ext uri="{C183D7F6-B498-43B3-948B-1728B52AA6E4}">
                <adec:decorative xmlns:adec="http://schemas.microsoft.com/office/drawing/2017/decorative" val="1"/>
              </a:ext>
            </a:extLst>
          </p:cNvPr>
          <p:cNvSpPr/>
          <p:nvPr/>
        </p:nvSpPr>
        <p:spPr>
          <a:xfrm flipV="1">
            <a:off x="8127" y="6159597"/>
            <a:ext cx="12175745"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C183D7F6-B498-43B3-948B-1728B52AA6E4}">
                <adec:decorative xmlns:adec="http://schemas.microsoft.com/office/drawing/2017/decorative" val="1"/>
              </a:ext>
            </a:extLst>
          </p:cNvPr>
          <p:cNvSpPr/>
          <p:nvPr/>
        </p:nvSpPr>
        <p:spPr>
          <a:xfrm rot="1108879">
            <a:off x="5724132" y="1278890"/>
            <a:ext cx="1008071" cy="1248385"/>
          </a:xfrm>
          <a:custGeom>
            <a:avLst/>
            <a:gdLst/>
            <a:ahLst/>
            <a:cxnLst/>
            <a:rect l="l" t="t" r="r" b="b"/>
            <a:pathLst>
              <a:path w="1512106" h="1872577">
                <a:moveTo>
                  <a:pt x="0" y="0"/>
                </a:moveTo>
                <a:lnTo>
                  <a:pt x="1512105" y="0"/>
                </a:lnTo>
                <a:lnTo>
                  <a:pt x="1512105" y="1872577"/>
                </a:lnTo>
                <a:lnTo>
                  <a:pt x="0" y="1872577"/>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graphic of a circuit board"/>
          <p:cNvSpPr/>
          <p:nvPr/>
        </p:nvSpPr>
        <p:spPr>
          <a:xfrm>
            <a:off x="5745245" y="1449061"/>
            <a:ext cx="933443" cy="933443"/>
          </a:xfrm>
          <a:custGeom>
            <a:avLst/>
            <a:gdLst/>
            <a:ahLst/>
            <a:cxnLst/>
            <a:rect l="l" t="t" r="r" b="b"/>
            <a:pathLst>
              <a:path w="1400165" h="1400165">
                <a:moveTo>
                  <a:pt x="0" y="0"/>
                </a:moveTo>
                <a:lnTo>
                  <a:pt x="1400165" y="0"/>
                </a:lnTo>
                <a:lnTo>
                  <a:pt x="1400165" y="1400165"/>
                </a:lnTo>
                <a:lnTo>
                  <a:pt x="0" y="1400165"/>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904074" y="1541132"/>
            <a:ext cx="4932244"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Advanced technology to enable IPAWS alerting capability </a:t>
            </a:r>
          </a:p>
        </p:txBody>
      </p:sp>
      <p:sp>
        <p:nvSpPr>
          <p:cNvPr id="10" name="Freeform 10" descr="graphic of a triangle with an exclamation point at the center"/>
          <p:cNvSpPr/>
          <p:nvPr/>
        </p:nvSpPr>
        <p:spPr>
          <a:xfrm rot="-1703919" flipH="1">
            <a:off x="5724132" y="2585485"/>
            <a:ext cx="1008071" cy="1248385"/>
          </a:xfrm>
          <a:custGeom>
            <a:avLst/>
            <a:gdLst/>
            <a:ahLst/>
            <a:cxnLst/>
            <a:rect l="l" t="t" r="r" b="b"/>
            <a:pathLst>
              <a:path w="1512106" h="1872577">
                <a:moveTo>
                  <a:pt x="1512105" y="0"/>
                </a:moveTo>
                <a:lnTo>
                  <a:pt x="0" y="0"/>
                </a:lnTo>
                <a:lnTo>
                  <a:pt x="0" y="1872576"/>
                </a:lnTo>
                <a:lnTo>
                  <a:pt x="1512105" y="1872576"/>
                </a:lnTo>
                <a:lnTo>
                  <a:pt x="1512105"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916309" y="2847727"/>
            <a:ext cx="4360224"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Common Alert Protocol (CAP) compliant </a:t>
            </a:r>
          </a:p>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EAS boxes</a:t>
            </a:r>
          </a:p>
        </p:txBody>
      </p:sp>
      <p:sp>
        <p:nvSpPr>
          <p:cNvPr id="11" name="Freeform 11" descr="graphic of a generator with a lightening bolt in the center "/>
          <p:cNvSpPr/>
          <p:nvPr/>
        </p:nvSpPr>
        <p:spPr>
          <a:xfrm rot="-2383659" flipH="1" flipV="1">
            <a:off x="5724132" y="3976925"/>
            <a:ext cx="1008071" cy="1248385"/>
          </a:xfrm>
          <a:custGeom>
            <a:avLst/>
            <a:gdLst/>
            <a:ahLst/>
            <a:cxnLst/>
            <a:rect l="l" t="t" r="r" b="b"/>
            <a:pathLst>
              <a:path w="1512106" h="1872577">
                <a:moveTo>
                  <a:pt x="1512105" y="1872576"/>
                </a:moveTo>
                <a:lnTo>
                  <a:pt x="0" y="1872576"/>
                </a:lnTo>
                <a:lnTo>
                  <a:pt x="0" y="0"/>
                </a:lnTo>
                <a:lnTo>
                  <a:pt x="1512105" y="0"/>
                </a:lnTo>
                <a:lnTo>
                  <a:pt x="1512105" y="1872576"/>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904075" y="4241800"/>
            <a:ext cx="4743651"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Generators and other equipment enabling operation during disasters</a:t>
            </a:r>
          </a:p>
        </p:txBody>
      </p:sp>
      <p:sp>
        <p:nvSpPr>
          <p:cNvPr id="12" name="Freeform 12">
            <a:extLst>
              <a:ext uri="{C183D7F6-B498-43B3-948B-1728B52AA6E4}">
                <adec:decorative xmlns:adec="http://schemas.microsoft.com/office/drawing/2017/decorative" val="1"/>
              </a:ext>
            </a:extLst>
          </p:cNvPr>
          <p:cNvSpPr/>
          <p:nvPr/>
        </p:nvSpPr>
        <p:spPr>
          <a:xfrm>
            <a:off x="5745245" y="2718449"/>
            <a:ext cx="965845" cy="858394"/>
          </a:xfrm>
          <a:custGeom>
            <a:avLst/>
            <a:gdLst/>
            <a:ahLst/>
            <a:cxnLst/>
            <a:rect l="l" t="t" r="r" b="b"/>
            <a:pathLst>
              <a:path w="1448767" h="1287591">
                <a:moveTo>
                  <a:pt x="0" y="0"/>
                </a:moveTo>
                <a:lnTo>
                  <a:pt x="1448767" y="0"/>
                </a:lnTo>
                <a:lnTo>
                  <a:pt x="1448767" y="1287592"/>
                </a:lnTo>
                <a:lnTo>
                  <a:pt x="0" y="12875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C183D7F6-B498-43B3-948B-1728B52AA6E4}">
                <adec:decorative xmlns:adec="http://schemas.microsoft.com/office/drawing/2017/decorative" val="1"/>
              </a:ext>
            </a:extLst>
          </p:cNvPr>
          <p:cNvSpPr/>
          <p:nvPr/>
        </p:nvSpPr>
        <p:spPr>
          <a:xfrm>
            <a:off x="5696573" y="4226105"/>
            <a:ext cx="1063189" cy="812011"/>
          </a:xfrm>
          <a:custGeom>
            <a:avLst/>
            <a:gdLst/>
            <a:ahLst/>
            <a:cxnLst/>
            <a:rect l="l" t="t" r="r" b="b"/>
            <a:pathLst>
              <a:path w="1594784" h="1218016">
                <a:moveTo>
                  <a:pt x="0" y="0"/>
                </a:moveTo>
                <a:lnTo>
                  <a:pt x="1594783" y="0"/>
                </a:lnTo>
                <a:lnTo>
                  <a:pt x="1594783" y="1218016"/>
                </a:lnTo>
                <a:lnTo>
                  <a:pt x="0" y="121801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2" descr="Corporation for Public Broadcasting logo">
            <a:extLst>
              <a:ext uri="{FF2B5EF4-FFF2-40B4-BE49-F238E27FC236}">
                <a16:creationId xmlns:a16="http://schemas.microsoft.com/office/drawing/2014/main" id="{43F2BE7F-C528-A381-0181-89F78A1BACC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17" name="TextBox 1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1804" y="0"/>
            <a:ext cx="12213803" cy="685835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BEBDBA28-B6C9-0AA0-A3BD-6A948B86D064}"/>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7: Fiscal Responsibility</a:t>
            </a:r>
          </a:p>
        </p:txBody>
      </p:sp>
      <p:sp>
        <p:nvSpPr>
          <p:cNvPr id="18" name="Title 17">
            <a:extLst>
              <a:ext uri="{FF2B5EF4-FFF2-40B4-BE49-F238E27FC236}">
                <a16:creationId xmlns:a16="http://schemas.microsoft.com/office/drawing/2014/main" id="{33971059-9E18-E83F-12EE-C539271964FD}"/>
              </a:ext>
            </a:extLst>
          </p:cNvPr>
          <p:cNvSpPr>
            <a:spLocks noGrp="1"/>
          </p:cNvSpPr>
          <p:nvPr>
            <p:ph type="title" idx="4294967295"/>
          </p:nvPr>
        </p:nvSpPr>
        <p:spPr>
          <a:xfrm>
            <a:off x="304800" y="-762000"/>
            <a:ext cx="5486400" cy="762000"/>
          </a:xfrm>
        </p:spPr>
        <p:txBody>
          <a:bodyPr vert="horz" lIns="91440" tIns="45720" rIns="91440" bIns="45720" rtlCol="0" anchor="b">
            <a:normAutofit fontScale="90000"/>
          </a:bodyPr>
          <a:lstStyle/>
          <a:p>
            <a:r>
              <a:rPr lang="en-US"/>
              <a:t>Project Scope and Eligible Equipment</a:t>
            </a:r>
          </a:p>
        </p:txBody>
      </p:sp>
      <p:sp>
        <p:nvSpPr>
          <p:cNvPr id="6" name="TextBox 6"/>
          <p:cNvSpPr txBox="1"/>
          <p:nvPr/>
        </p:nvSpPr>
        <p:spPr>
          <a:xfrm>
            <a:off x="5597947" y="892147"/>
            <a:ext cx="626812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 Non-allowable costs will include, but are not limited to: </a:t>
            </a:r>
          </a:p>
        </p:txBody>
      </p:sp>
      <p:sp>
        <p:nvSpPr>
          <p:cNvPr id="7" name="AutoShape 7">
            <a:extLst>
              <a:ext uri="{C183D7F6-B498-43B3-948B-1728B52AA6E4}">
                <adec:decorative xmlns:adec="http://schemas.microsoft.com/office/drawing/2017/decorative" val="1"/>
              </a:ext>
            </a:extLst>
          </p:cNvPr>
          <p:cNvSpPr/>
          <p:nvPr/>
        </p:nvSpPr>
        <p:spPr>
          <a:xfrm>
            <a:off x="0" y="6168501"/>
            <a:ext cx="12213803" cy="27431"/>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rot="1108879">
            <a:off x="5987584" y="1304110"/>
            <a:ext cx="746365" cy="924291"/>
          </a:xfrm>
          <a:custGeom>
            <a:avLst/>
            <a:gdLst/>
            <a:ahLst/>
            <a:cxnLst/>
            <a:rect l="l" t="t" r="r" b="b"/>
            <a:pathLst>
              <a:path w="1119547" h="1386436">
                <a:moveTo>
                  <a:pt x="0" y="0"/>
                </a:moveTo>
                <a:lnTo>
                  <a:pt x="1119547" y="0"/>
                </a:lnTo>
                <a:lnTo>
                  <a:pt x="1119547" y="1386435"/>
                </a:lnTo>
                <a:lnTo>
                  <a:pt x="0" y="1386435"/>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C183D7F6-B498-43B3-948B-1728B52AA6E4}">
                <adec:decorative xmlns:adec="http://schemas.microsoft.com/office/drawing/2017/decorative" val="1"/>
              </a:ext>
            </a:extLst>
          </p:cNvPr>
          <p:cNvSpPr/>
          <p:nvPr/>
        </p:nvSpPr>
        <p:spPr>
          <a:xfrm rot="-1703919" flipH="1">
            <a:off x="5987584" y="2185005"/>
            <a:ext cx="746365" cy="924291"/>
          </a:xfrm>
          <a:custGeom>
            <a:avLst/>
            <a:gdLst/>
            <a:ahLst/>
            <a:cxnLst/>
            <a:rect l="l" t="t" r="r" b="b"/>
            <a:pathLst>
              <a:path w="1119547" h="1386436">
                <a:moveTo>
                  <a:pt x="1119547" y="0"/>
                </a:moveTo>
                <a:lnTo>
                  <a:pt x="0" y="0"/>
                </a:lnTo>
                <a:lnTo>
                  <a:pt x="0" y="1386435"/>
                </a:lnTo>
                <a:lnTo>
                  <a:pt x="1119547" y="1386435"/>
                </a:lnTo>
                <a:lnTo>
                  <a:pt x="1119547"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rot="-2383659" flipH="1" flipV="1">
            <a:off x="5987584" y="3142495"/>
            <a:ext cx="746365" cy="924291"/>
          </a:xfrm>
          <a:custGeom>
            <a:avLst/>
            <a:gdLst/>
            <a:ahLst/>
            <a:cxnLst/>
            <a:rect l="l" t="t" r="r" b="b"/>
            <a:pathLst>
              <a:path w="1119547" h="1386436">
                <a:moveTo>
                  <a:pt x="1119547" y="1386435"/>
                </a:moveTo>
                <a:lnTo>
                  <a:pt x="0" y="1386435"/>
                </a:lnTo>
                <a:lnTo>
                  <a:pt x="0" y="0"/>
                </a:lnTo>
                <a:lnTo>
                  <a:pt x="1119547" y="0"/>
                </a:lnTo>
                <a:lnTo>
                  <a:pt x="1119547" y="1386435"/>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C183D7F6-B498-43B3-948B-1728B52AA6E4}">
                <adec:decorative xmlns:adec="http://schemas.microsoft.com/office/drawing/2017/decorative" val="1"/>
              </a:ext>
            </a:extLst>
          </p:cNvPr>
          <p:cNvSpPr/>
          <p:nvPr/>
        </p:nvSpPr>
        <p:spPr>
          <a:xfrm rot="-1703919" flipH="1">
            <a:off x="5987584" y="3973835"/>
            <a:ext cx="746365" cy="924291"/>
          </a:xfrm>
          <a:custGeom>
            <a:avLst/>
            <a:gdLst/>
            <a:ahLst/>
            <a:cxnLst/>
            <a:rect l="l" t="t" r="r" b="b"/>
            <a:pathLst>
              <a:path w="1119547" h="1386436">
                <a:moveTo>
                  <a:pt x="1119547" y="0"/>
                </a:moveTo>
                <a:lnTo>
                  <a:pt x="0" y="0"/>
                </a:lnTo>
                <a:lnTo>
                  <a:pt x="0" y="1386436"/>
                </a:lnTo>
                <a:lnTo>
                  <a:pt x="1119547" y="1386436"/>
                </a:lnTo>
                <a:lnTo>
                  <a:pt x="1119547"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rot="1108879">
            <a:off x="5987584" y="4877250"/>
            <a:ext cx="746365" cy="924291"/>
          </a:xfrm>
          <a:custGeom>
            <a:avLst/>
            <a:gdLst/>
            <a:ahLst/>
            <a:cxnLst/>
            <a:rect l="l" t="t" r="r" b="b"/>
            <a:pathLst>
              <a:path w="1119547" h="1386436">
                <a:moveTo>
                  <a:pt x="0" y="0"/>
                </a:moveTo>
                <a:lnTo>
                  <a:pt x="1119547" y="0"/>
                </a:lnTo>
                <a:lnTo>
                  <a:pt x="1119547" y="1386435"/>
                </a:lnTo>
                <a:lnTo>
                  <a:pt x="0" y="1386435"/>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graphic of vehicles"/>
          <p:cNvSpPr/>
          <p:nvPr/>
        </p:nvSpPr>
        <p:spPr>
          <a:xfrm>
            <a:off x="5935938" y="1475637"/>
            <a:ext cx="849657" cy="658484"/>
          </a:xfrm>
          <a:custGeom>
            <a:avLst/>
            <a:gdLst/>
            <a:ahLst/>
            <a:cxnLst/>
            <a:rect l="l" t="t" r="r" b="b"/>
            <a:pathLst>
              <a:path w="1274485" h="987726">
                <a:moveTo>
                  <a:pt x="0" y="0"/>
                </a:moveTo>
                <a:lnTo>
                  <a:pt x="1274485" y="0"/>
                </a:lnTo>
                <a:lnTo>
                  <a:pt x="1274485" y="987726"/>
                </a:lnTo>
                <a:lnTo>
                  <a:pt x="0" y="987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023978" y="1611204"/>
            <a:ext cx="493224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Vehicles</a:t>
            </a:r>
          </a:p>
        </p:txBody>
      </p:sp>
      <p:sp>
        <p:nvSpPr>
          <p:cNvPr id="14" name="Freeform 14" descr="graphic of people"/>
          <p:cNvSpPr/>
          <p:nvPr/>
        </p:nvSpPr>
        <p:spPr>
          <a:xfrm>
            <a:off x="5935938" y="2372605"/>
            <a:ext cx="893354" cy="577330"/>
          </a:xfrm>
          <a:custGeom>
            <a:avLst/>
            <a:gdLst/>
            <a:ahLst/>
            <a:cxnLst/>
            <a:rect l="l" t="t" r="r" b="b"/>
            <a:pathLst>
              <a:path w="1340031" h="865995">
                <a:moveTo>
                  <a:pt x="0" y="0"/>
                </a:moveTo>
                <a:lnTo>
                  <a:pt x="1340031" y="0"/>
                </a:lnTo>
                <a:lnTo>
                  <a:pt x="1340031" y="865994"/>
                </a:lnTo>
                <a:lnTo>
                  <a:pt x="0" y="865994"/>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7023978" y="2357087"/>
            <a:ext cx="436022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Funding of staff positions</a:t>
            </a:r>
          </a:p>
        </p:txBody>
      </p:sp>
      <p:sp>
        <p:nvSpPr>
          <p:cNvPr id="15" name="Freeform 15" descr="graphic of a hammer and a wrench"/>
          <p:cNvSpPr/>
          <p:nvPr/>
        </p:nvSpPr>
        <p:spPr>
          <a:xfrm>
            <a:off x="5968536" y="3166908"/>
            <a:ext cx="784461" cy="725626"/>
          </a:xfrm>
          <a:custGeom>
            <a:avLst/>
            <a:gdLst/>
            <a:ahLst/>
            <a:cxnLst/>
            <a:rect l="l" t="t" r="r" b="b"/>
            <a:pathLst>
              <a:path w="1176691" h="1088439">
                <a:moveTo>
                  <a:pt x="0" y="0"/>
                </a:moveTo>
                <a:lnTo>
                  <a:pt x="1176691" y="0"/>
                </a:lnTo>
                <a:lnTo>
                  <a:pt x="1176691" y="1088439"/>
                </a:lnTo>
                <a:lnTo>
                  <a:pt x="0" y="1088439"/>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023979" y="3074637"/>
            <a:ext cx="4743651" cy="654603"/>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General cosmetic and structural station upgrades and maintenance</a:t>
            </a:r>
          </a:p>
        </p:txBody>
      </p:sp>
      <p:sp>
        <p:nvSpPr>
          <p:cNvPr id="16" name="Freeform 16" descr="graphic of dollar signs "/>
          <p:cNvSpPr/>
          <p:nvPr/>
        </p:nvSpPr>
        <p:spPr>
          <a:xfrm rot="1174420">
            <a:off x="5771199" y="4219576"/>
            <a:ext cx="1179135" cy="479023"/>
          </a:xfrm>
          <a:custGeom>
            <a:avLst/>
            <a:gdLst/>
            <a:ahLst/>
            <a:cxnLst/>
            <a:rect l="l" t="t" r="r" b="b"/>
            <a:pathLst>
              <a:path w="1768702" h="718535">
                <a:moveTo>
                  <a:pt x="0" y="0"/>
                </a:moveTo>
                <a:lnTo>
                  <a:pt x="1768702" y="0"/>
                </a:lnTo>
                <a:lnTo>
                  <a:pt x="1768702" y="718535"/>
                </a:lnTo>
                <a:lnTo>
                  <a:pt x="0" y="7185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023978" y="4128737"/>
            <a:ext cx="3645668" cy="654603"/>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Any cost incurred prior to award, and prior to CPB approval</a:t>
            </a:r>
          </a:p>
        </p:txBody>
      </p:sp>
      <p:sp>
        <p:nvSpPr>
          <p:cNvPr id="17" name="Freeform 17" descr="graphic of gears"/>
          <p:cNvSpPr/>
          <p:nvPr/>
        </p:nvSpPr>
        <p:spPr>
          <a:xfrm>
            <a:off x="5927017" y="4977461"/>
            <a:ext cx="825979" cy="798103"/>
          </a:xfrm>
          <a:custGeom>
            <a:avLst/>
            <a:gdLst/>
            <a:ahLst/>
            <a:cxnLst/>
            <a:rect l="l" t="t" r="r" b="b"/>
            <a:pathLst>
              <a:path w="1238969" h="1197154">
                <a:moveTo>
                  <a:pt x="0" y="0"/>
                </a:moveTo>
                <a:lnTo>
                  <a:pt x="1238969" y="0"/>
                </a:lnTo>
                <a:lnTo>
                  <a:pt x="1238969" y="1197154"/>
                </a:lnTo>
                <a:lnTo>
                  <a:pt x="0" y="1197154"/>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7023979" y="5182837"/>
            <a:ext cx="4743651"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Covered equipment</a:t>
            </a:r>
          </a:p>
        </p:txBody>
      </p:sp>
      <p:pic>
        <p:nvPicPr>
          <p:cNvPr id="1026" name="Picture 2" descr="Corporation for Public Broadcasting Logo">
            <a:extLst>
              <a:ext uri="{FF2B5EF4-FFF2-40B4-BE49-F238E27FC236}">
                <a16:creationId xmlns:a16="http://schemas.microsoft.com/office/drawing/2014/main" id="{5211CC5F-CFDF-061A-BC79-8A0151D87A4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2"/>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1" name="TextBox 21"/>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5" name="TextBox 5">
            <a:extLst>
              <a:ext uri="{FF2B5EF4-FFF2-40B4-BE49-F238E27FC236}">
                <a16:creationId xmlns:a16="http://schemas.microsoft.com/office/drawing/2014/main" id="{74A309FE-9C4C-2073-5F0C-7FC6A4C9CBA8}"/>
              </a:ext>
              <a:ext uri="{C183D7F6-B498-43B3-948B-1728B52AA6E4}">
                <adec:decorative xmlns:adec="http://schemas.microsoft.com/office/drawing/2017/decorative" val="1"/>
              </a:ext>
            </a:extLst>
          </p:cNvPr>
          <p:cNvSpPr txBox="1"/>
          <p:nvPr/>
        </p:nvSpPr>
        <p:spPr>
          <a:xfrm>
            <a:off x="852712" y="1106416"/>
            <a:ext cx="4199824" cy="1615827"/>
          </a:xfrm>
          <a:prstGeom prst="rect">
            <a:avLst/>
          </a:prstGeom>
        </p:spPr>
        <p:txBody>
          <a:bodyPr wrap="square" lIns="0" tIns="0" rIns="0" bIns="0" rtlCol="0" anchor="t">
            <a:spAutoFit/>
          </a:bodyPr>
          <a:lstStyle/>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Project Scope </a:t>
            </a:r>
          </a:p>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and Eligible Equipment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3793-D0B3-EBAB-08F2-B887D4DAAC50}"/>
              </a:ext>
            </a:extLst>
          </p:cNvPr>
          <p:cNvSpPr>
            <a:spLocks noGrp="1"/>
          </p:cNvSpPr>
          <p:nvPr>
            <p:ph type="title"/>
          </p:nvPr>
        </p:nvSpPr>
        <p:spPr/>
        <p:txBody>
          <a:bodyPr/>
          <a:lstStyle/>
          <a:p>
            <a:r>
              <a:rPr lang="en-US"/>
              <a:t>Question and Answer</a:t>
            </a:r>
          </a:p>
        </p:txBody>
      </p:sp>
    </p:spTree>
    <p:extLst>
      <p:ext uri="{BB962C8B-B14F-4D97-AF65-F5344CB8AC3E}">
        <p14:creationId xmlns:p14="http://schemas.microsoft.com/office/powerpoint/2010/main" val="4172898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1270143" y="923792"/>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C183D7F6-B498-43B3-948B-1728B52AA6E4}">
                <adec:decorative xmlns:adec="http://schemas.microsoft.com/office/drawing/2017/decorative" val="1"/>
              </a:ext>
            </a:extLst>
          </p:cNvPr>
          <p:cNvSpPr/>
          <p:nvPr/>
        </p:nvSpPr>
        <p:spPr>
          <a:xfrm rot="-5376337">
            <a:off x="10859575" y="2251725"/>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a:off x="5122932" y="-97635"/>
            <a:ext cx="1430145" cy="45368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a:spLocks noGrp="1"/>
          </p:cNvSpPr>
          <p:nvPr>
            <p:ph type="title" idx="4294967295"/>
          </p:nvPr>
        </p:nvSpPr>
        <p:spPr>
          <a:xfrm>
            <a:off x="879238" y="732835"/>
            <a:ext cx="4127742" cy="16026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239"/>
              </a:lnSpc>
              <a:spcBef>
                <a:spcPct val="0"/>
              </a:spcBef>
              <a:spcAft>
                <a:spcPts val="0"/>
              </a:spcAft>
              <a:buClrTx/>
              <a:buSzTx/>
              <a:buFontTx/>
              <a:buNone/>
              <a:tabLst/>
              <a:defRPr/>
            </a:pPr>
            <a:r>
              <a:rPr kumimoji="0" lang="en-US" sz="6239" b="0" i="0" u="none" strike="noStrike" kern="1200" cap="none" spc="0" normalizeH="0" baseline="0" noProof="0">
                <a:ln>
                  <a:noFill/>
                </a:ln>
                <a:solidFill>
                  <a:srgbClr val="003399"/>
                </a:solidFill>
                <a:effectLst/>
                <a:uLnTx/>
                <a:uFillTx/>
                <a:latin typeface="TeX Gyre Adventor 1"/>
                <a:ea typeface="+mn-ea"/>
                <a:cs typeface="+mn-cs"/>
              </a:rPr>
              <a:t>Contact Information</a:t>
            </a:r>
            <a:endParaRPr kumimoji="0" lang="en-US" sz="4800" b="0" i="0" u="none" strike="noStrike" kern="1200" cap="none" spc="0" normalizeH="0" baseline="0" noProof="0">
              <a:ln>
                <a:noFill/>
              </a:ln>
              <a:solidFill>
                <a:srgbClr val="003399"/>
              </a:solidFill>
              <a:effectLst/>
              <a:uLnTx/>
              <a:uFillTx/>
              <a:latin typeface="TeX Gyre Adventor 1"/>
              <a:ea typeface="+mn-ea"/>
              <a:cs typeface="+mn-cs"/>
            </a:endParaRPr>
          </a:p>
        </p:txBody>
      </p:sp>
      <p:grpSp>
        <p:nvGrpSpPr>
          <p:cNvPr id="16" name="Group 16" descr="Women speaking on phone"/>
          <p:cNvGrpSpPr/>
          <p:nvPr/>
        </p:nvGrpSpPr>
        <p:grpSpPr>
          <a:xfrm>
            <a:off x="0" y="2862746"/>
            <a:ext cx="5838004" cy="3995254"/>
            <a:chOff x="0" y="0"/>
            <a:chExt cx="12052568" cy="7990508"/>
          </a:xfrm>
        </p:grpSpPr>
        <p:pic>
          <p:nvPicPr>
            <p:cNvPr id="17" name="Picture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12052568" cy="7990508"/>
            </a:xfrm>
            <a:prstGeom prst="rect">
              <a:avLst/>
            </a:prstGeom>
          </p:spPr>
        </p:pic>
      </p:grpSp>
      <p:sp>
        <p:nvSpPr>
          <p:cNvPr id="6" name="TextBox 6"/>
          <p:cNvSpPr txBox="1"/>
          <p:nvPr/>
        </p:nvSpPr>
        <p:spPr>
          <a:xfrm>
            <a:off x="7218050" y="1905000"/>
            <a:ext cx="4204005" cy="2776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Contact us for more information!</a:t>
            </a:r>
          </a:p>
        </p:txBody>
      </p:sp>
      <p:sp>
        <p:nvSpPr>
          <p:cNvPr id="7" name="Freeform 7">
            <a:extLst>
              <a:ext uri="{C183D7F6-B498-43B3-948B-1728B52AA6E4}">
                <adec:decorative xmlns:adec="http://schemas.microsoft.com/office/drawing/2017/decorative" val="1"/>
              </a:ext>
            </a:extLst>
          </p:cNvPr>
          <p:cNvSpPr/>
          <p:nvPr/>
        </p:nvSpPr>
        <p:spPr>
          <a:xfrm>
            <a:off x="7218049" y="2501236"/>
            <a:ext cx="319004" cy="22449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a:off x="7202969" y="2978440"/>
            <a:ext cx="366231" cy="366233"/>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874889" y="2456852"/>
            <a:ext cx="3866375" cy="2776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ngws@cpb.org</a:t>
            </a:r>
          </a:p>
        </p:txBody>
      </p:sp>
      <p:sp>
        <p:nvSpPr>
          <p:cNvPr id="14" name="TextBox 14"/>
          <p:cNvSpPr txBox="1"/>
          <p:nvPr/>
        </p:nvSpPr>
        <p:spPr>
          <a:xfrm>
            <a:off x="7848268" y="3004923"/>
            <a:ext cx="3819965" cy="867545"/>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Info + Helpful Links:</a:t>
            </a:r>
          </a:p>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hlinkClick r:id="rId10"/>
              </a:rPr>
              <a:t>https://www.cpb.org/Next-Generation-Warning-System-Grant-Program</a:t>
            </a:r>
            <a:endParaRPr kumimoji="0" lang="en-US" sz="1666"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flipV="1">
            <a:off x="1" y="6145224"/>
            <a:ext cx="12192000" cy="81404"/>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4">
            <a:extLst>
              <a:ext uri="{FF2B5EF4-FFF2-40B4-BE49-F238E27FC236}">
                <a16:creationId xmlns:a16="http://schemas.microsoft.com/office/drawing/2014/main" id="{D7B91B73-5AE2-31F1-457A-4243C6AFD35D}"/>
              </a:ext>
            </a:extLst>
          </p:cNvPr>
          <p:cNvSpPr txBox="1"/>
          <p:nvPr/>
        </p:nvSpPr>
        <p:spPr>
          <a:xfrm>
            <a:off x="7848268" y="4057377"/>
            <a:ext cx="3819965" cy="564835"/>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Complete brief survey about your experience today</a:t>
            </a:r>
          </a:p>
        </p:txBody>
      </p:sp>
      <p:sp>
        <p:nvSpPr>
          <p:cNvPr id="18" name="TextBox 18"/>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A778-FE4B-4A99-F18B-A16CBE1C977A}"/>
              </a:ext>
            </a:extLst>
          </p:cNvPr>
          <p:cNvSpPr>
            <a:spLocks noGrp="1"/>
          </p:cNvSpPr>
          <p:nvPr>
            <p:ph type="title"/>
          </p:nvPr>
        </p:nvSpPr>
        <p:spPr/>
        <p:txBody>
          <a:bodyPr/>
          <a:lstStyle/>
          <a:p>
            <a:r>
              <a:rPr lang="en-US"/>
              <a:t>Appendix A</a:t>
            </a:r>
          </a:p>
        </p:txBody>
      </p:sp>
      <p:sp>
        <p:nvSpPr>
          <p:cNvPr id="3" name="Subtitle 2">
            <a:extLst>
              <a:ext uri="{FF2B5EF4-FFF2-40B4-BE49-F238E27FC236}">
                <a16:creationId xmlns:a16="http://schemas.microsoft.com/office/drawing/2014/main" id="{42BB3ECF-6A0F-9A8C-5878-3D5C50A75B67}"/>
              </a:ext>
            </a:extLst>
          </p:cNvPr>
          <p:cNvSpPr>
            <a:spLocks noGrp="1"/>
          </p:cNvSpPr>
          <p:nvPr>
            <p:ph type="body" sz="quarter" idx="10"/>
          </p:nvPr>
        </p:nvSpPr>
        <p:spPr/>
        <p:txBody>
          <a:bodyPr/>
          <a:lstStyle/>
          <a:p>
            <a:r>
              <a:rPr lang="en-US"/>
              <a:t>References</a:t>
            </a:r>
          </a:p>
        </p:txBody>
      </p:sp>
    </p:spTree>
    <p:extLst>
      <p:ext uri="{BB962C8B-B14F-4D97-AF65-F5344CB8AC3E}">
        <p14:creationId xmlns:p14="http://schemas.microsoft.com/office/powerpoint/2010/main" val="3409193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129346-D99E-6ABB-F21A-1946B274FE19}"/>
              </a:ext>
            </a:extLst>
          </p:cNvPr>
          <p:cNvSpPr>
            <a:spLocks noGrp="1"/>
          </p:cNvSpPr>
          <p:nvPr>
            <p:ph type="title" idx="4294967295"/>
          </p:nvPr>
        </p:nvSpPr>
        <p:spPr>
          <a:xfrm>
            <a:off x="738187" y="484638"/>
            <a:ext cx="10715625" cy="742950"/>
          </a:xfrm>
        </p:spPr>
        <p:txBody>
          <a:bodyPr/>
          <a:lstStyle/>
          <a:p>
            <a:r>
              <a:rPr lang="en-US">
                <a:solidFill>
                  <a:srgbClr val="005188"/>
                </a:solidFill>
              </a:rPr>
              <a:t>Reference Material</a:t>
            </a:r>
          </a:p>
        </p:txBody>
      </p:sp>
      <p:sp>
        <p:nvSpPr>
          <p:cNvPr id="2" name="Content Placeholder 1">
            <a:extLst>
              <a:ext uri="{FF2B5EF4-FFF2-40B4-BE49-F238E27FC236}">
                <a16:creationId xmlns:a16="http://schemas.microsoft.com/office/drawing/2014/main" id="{7B2968D4-2A24-BB31-195B-00F779BCAD0D}"/>
              </a:ext>
            </a:extLst>
          </p:cNvPr>
          <p:cNvSpPr>
            <a:spLocks noGrp="1"/>
          </p:cNvSpPr>
          <p:nvPr>
            <p:ph idx="1"/>
          </p:nvPr>
        </p:nvSpPr>
        <p:spPr>
          <a:xfrm>
            <a:off x="738189" y="1524000"/>
            <a:ext cx="5495557" cy="4106412"/>
          </a:xfrm>
        </p:spPr>
        <p:txBody>
          <a:bodyPr>
            <a:normAutofit/>
          </a:bodyPr>
          <a:lstStyle/>
          <a:p>
            <a:pPr marL="452438" indent="-338138">
              <a:buFont typeface="+mj-lt"/>
              <a:buAutoNum type="arabicPeriod"/>
            </a:pPr>
            <a:r>
              <a:rPr lang="en-US" sz="1100" i="0" u="none" strike="noStrike" kern="1200">
                <a:effectLst/>
                <a:cs typeface="Arial" panose="020B0604020202020204" pitchFamily="34" charset="0"/>
                <a:hlinkClick r:id="rId3"/>
              </a:rPr>
              <a:t>ATSC 3.0 and Public Broadcasting, a Case for Flash Cut</a:t>
            </a:r>
            <a:endParaRPr lang="en-US" sz="1100" i="0" u="none" strike="noStrike" kern="1200">
              <a:effectLst/>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4"/>
              </a:rPr>
              <a:t>ATSC 3.0 File Delivery to Multiple Markets</a:t>
            </a:r>
            <a:endParaRPr lang="en-US" sz="1100">
              <a:cs typeface="Arial" panose="020B0604020202020204" pitchFamily="34" charset="0"/>
            </a:endParaRPr>
          </a:p>
          <a:p>
            <a:pPr marL="452438" indent="-338138">
              <a:buFont typeface="+mj-lt"/>
              <a:buAutoNum type="arabicPeriod"/>
            </a:pPr>
            <a:r>
              <a:rPr lang="en-US" sz="1100" i="0" u="none" strike="noStrike">
                <a:effectLst/>
                <a:cs typeface="Arial" panose="020B0604020202020204" pitchFamily="34" charset="0"/>
                <a:hlinkClick r:id="rId5"/>
              </a:rPr>
              <a:t>Current Post Incentive Auction Television Transition Data Files</a:t>
            </a:r>
            <a:endParaRPr lang="en-US" sz="1100" i="0" u="none" strike="noStrike">
              <a:effectLst/>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6"/>
              </a:rPr>
              <a:t>Host Station Manual, Phoenix Model Market v12</a:t>
            </a:r>
            <a:endParaRPr lang="en-US" sz="1100">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7"/>
              </a:rPr>
              <a:t>Next Gen TV Considerations for Public Media </a:t>
            </a:r>
            <a:endParaRPr lang="en-US" sz="1100">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8"/>
              </a:rPr>
              <a:t>Your Guide to NEXTGEN TV Powered by ATSC 3.0</a:t>
            </a:r>
            <a:endParaRPr lang="en-US" sz="1100">
              <a:cs typeface="Arial" panose="020B0604020202020204" pitchFamily="34" charset="0"/>
            </a:endParaRPr>
          </a:p>
          <a:p>
            <a:pPr marL="452438" indent="-338138">
              <a:buFont typeface="+mj-lt"/>
              <a:buAutoNum type="arabicPeriod"/>
            </a:pPr>
            <a:r>
              <a:rPr lang="en-US" sz="1100" i="0" u="none" strike="noStrike">
                <a:effectLst/>
                <a:cs typeface="Arial" panose="020B0604020202020204" pitchFamily="34" charset="0"/>
                <a:hlinkClick r:id="rId9"/>
              </a:rPr>
              <a:t>Public Media Serving Public Safety 2020 White Paper</a:t>
            </a:r>
            <a:endParaRPr lang="en-US" sz="1100" i="0" u="none" strike="noStrike">
              <a:effectLst/>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10"/>
              </a:rPr>
              <a:t>ATSC 3.0 Automotive Opportunity</a:t>
            </a:r>
            <a:endParaRPr lang="en-US" sz="1100">
              <a:cs typeface="Arial" panose="020B0604020202020204" pitchFamily="34" charset="0"/>
            </a:endParaRPr>
          </a:p>
          <a:p>
            <a:pPr marL="452438" indent="-338138">
              <a:buFont typeface="+mj-lt"/>
              <a:buAutoNum type="arabicPeriod"/>
            </a:pPr>
            <a:r>
              <a:rPr lang="en-US" sz="1100">
                <a:cs typeface="Arial" panose="020B0604020202020204" pitchFamily="34" charset="0"/>
                <a:hlinkClick r:id="rId11"/>
              </a:rPr>
              <a:t>ATSC 3.0 Deployment Map</a:t>
            </a:r>
            <a:endParaRPr lang="en-US" sz="1100">
              <a:cs typeface="Arial" panose="020B0604020202020204" pitchFamily="34" charset="0"/>
            </a:endParaRPr>
          </a:p>
          <a:p>
            <a:pPr marL="452438" indent="-338138">
              <a:buFont typeface="+mj-lt"/>
              <a:buAutoNum type="arabicPeriod"/>
            </a:pPr>
            <a:endParaRPr lang="en-US" sz="11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8790FB0-DE26-4847-E557-5411535472E3}"/>
              </a:ext>
            </a:extLst>
          </p:cNvPr>
          <p:cNvSpPr txBox="1"/>
          <p:nvPr/>
        </p:nvSpPr>
        <p:spPr>
          <a:xfrm>
            <a:off x="6462346" y="1521069"/>
            <a:ext cx="4991470" cy="1025922"/>
          </a:xfrm>
          <a:prstGeom prst="rect">
            <a:avLst/>
          </a:prstGeom>
          <a:noFill/>
        </p:spPr>
        <p:txBody>
          <a:bodyPr wrap="square" rtlCol="0">
            <a:spAutoFit/>
          </a:bodyPr>
          <a:lstStyle/>
          <a:p>
            <a:pPr marL="452438" indent="-338138">
              <a:spcBef>
                <a:spcPts val="1000"/>
              </a:spcBef>
              <a:buClr>
                <a:schemeClr val="accent3">
                  <a:lumMod val="75000"/>
                </a:schemeClr>
              </a:buClr>
              <a:buFont typeface="+mj-lt"/>
              <a:buAutoNum type="arabicPeriod" startAt="10"/>
            </a:pPr>
            <a:r>
              <a:rPr lang="en-US" sz="1100">
                <a:cs typeface="Arial" panose="020B0604020202020204" pitchFamily="34" charset="0"/>
                <a:hlinkClick r:id="rId12"/>
              </a:rPr>
              <a:t>A Report To The Corporation for Public Broadcasting Regarding ATSC 3.0 Digital Television Implementation for Public Television</a:t>
            </a:r>
            <a:endParaRPr lang="en-US" sz="1100">
              <a:cs typeface="Arial" panose="020B0604020202020204" pitchFamily="34" charset="0"/>
            </a:endParaRPr>
          </a:p>
          <a:p>
            <a:pPr marL="452438" indent="-338138">
              <a:spcBef>
                <a:spcPts val="1000"/>
              </a:spcBef>
              <a:buClr>
                <a:schemeClr val="accent3">
                  <a:lumMod val="75000"/>
                </a:schemeClr>
              </a:buClr>
              <a:buFont typeface="+mj-lt"/>
              <a:buAutoNum type="arabicPeriod" startAt="10"/>
            </a:pPr>
            <a:r>
              <a:rPr lang="en-US" sz="1100">
                <a:solidFill>
                  <a:schemeClr val="accent1"/>
                </a:solidFill>
                <a:cs typeface="Arial" panose="020B0604020202020204" pitchFamily="34" charset="0"/>
                <a:hlinkClick r:id="rId13"/>
              </a:rPr>
              <a:t>FCC SECOND REPORT AND ORDER AND ORDER ON RECONSIDERATION</a:t>
            </a:r>
            <a:endParaRPr lang="en-US" sz="1100">
              <a:solidFill>
                <a:schemeClr val="accent1"/>
              </a:solidFill>
              <a:cs typeface="Arial" panose="020B0604020202020204" pitchFamily="34" charset="0"/>
            </a:endParaRPr>
          </a:p>
          <a:p>
            <a:pPr marL="452438" indent="-338138">
              <a:spcBef>
                <a:spcPts val="1000"/>
              </a:spcBef>
              <a:buClr>
                <a:schemeClr val="accent3">
                  <a:lumMod val="75000"/>
                </a:schemeClr>
              </a:buClr>
              <a:buFont typeface="+mj-lt"/>
              <a:buAutoNum type="arabicPeriod" startAt="10"/>
            </a:pPr>
            <a:r>
              <a:rPr lang="en-US" sz="1100">
                <a:cs typeface="Arial" panose="020B0604020202020204" pitchFamily="34" charset="0"/>
                <a:hlinkClick r:id="rId14"/>
              </a:rPr>
              <a:t>FCC Rule for ATSC 1.0 Sunset</a:t>
            </a:r>
            <a:endParaRPr lang="en-US" sz="1100">
              <a:cs typeface="Arial" panose="020B0604020202020204" pitchFamily="34" charset="0"/>
            </a:endParaRPr>
          </a:p>
        </p:txBody>
      </p:sp>
      <p:sp>
        <p:nvSpPr>
          <p:cNvPr id="6" name="Slide Number Placeholder 5">
            <a:extLst>
              <a:ext uri="{FF2B5EF4-FFF2-40B4-BE49-F238E27FC236}">
                <a16:creationId xmlns:a16="http://schemas.microsoft.com/office/drawing/2014/main" id="{63D13292-DF21-DD44-DB5D-862B157938B8}"/>
              </a:ext>
            </a:extLst>
          </p:cNvPr>
          <p:cNvSpPr>
            <a:spLocks noGrp="1"/>
          </p:cNvSpPr>
          <p:nvPr>
            <p:ph type="sldNum" sz="quarter" idx="12"/>
          </p:nvPr>
        </p:nvSpPr>
        <p:spPr/>
        <p:txBody>
          <a:bodyPr/>
          <a:lstStyle/>
          <a:p>
            <a:fld id="{8FCC257D-A786-9244-9E17-CE618C8B9275}" type="slidenum">
              <a:rPr lang="en-US" smtClean="0"/>
              <a:pPr/>
              <a:t>68</a:t>
            </a:fld>
            <a:endParaRPr lang="en-US"/>
          </a:p>
        </p:txBody>
      </p:sp>
    </p:spTree>
    <p:extLst>
      <p:ext uri="{BB962C8B-B14F-4D97-AF65-F5344CB8AC3E}">
        <p14:creationId xmlns:p14="http://schemas.microsoft.com/office/powerpoint/2010/main" val="3107250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A778-FE4B-4A99-F18B-A16CBE1C977A}"/>
              </a:ext>
            </a:extLst>
          </p:cNvPr>
          <p:cNvSpPr>
            <a:spLocks noGrp="1"/>
          </p:cNvSpPr>
          <p:nvPr>
            <p:ph type="title"/>
          </p:nvPr>
        </p:nvSpPr>
        <p:spPr/>
        <p:txBody>
          <a:bodyPr/>
          <a:lstStyle/>
          <a:p>
            <a:r>
              <a:rPr lang="en-US"/>
              <a:t>Appendix B</a:t>
            </a:r>
          </a:p>
        </p:txBody>
      </p:sp>
      <p:sp>
        <p:nvSpPr>
          <p:cNvPr id="3" name="Subtitle 2">
            <a:extLst>
              <a:ext uri="{FF2B5EF4-FFF2-40B4-BE49-F238E27FC236}">
                <a16:creationId xmlns:a16="http://schemas.microsoft.com/office/drawing/2014/main" id="{42BB3ECF-6A0F-9A8C-5878-3D5C50A75B67}"/>
              </a:ext>
            </a:extLst>
          </p:cNvPr>
          <p:cNvSpPr>
            <a:spLocks noGrp="1"/>
          </p:cNvSpPr>
          <p:nvPr>
            <p:ph type="body" sz="quarter" idx="10"/>
          </p:nvPr>
        </p:nvSpPr>
        <p:spPr/>
        <p:txBody>
          <a:bodyPr/>
          <a:lstStyle/>
          <a:p>
            <a:r>
              <a:rPr lang="en-US"/>
              <a:t>CPB Existing Training</a:t>
            </a:r>
          </a:p>
        </p:txBody>
      </p:sp>
    </p:spTree>
    <p:extLst>
      <p:ext uri="{BB962C8B-B14F-4D97-AF65-F5344CB8AC3E}">
        <p14:creationId xmlns:p14="http://schemas.microsoft.com/office/powerpoint/2010/main" val="337922049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387DC1-F813-58F8-D513-926A8BF58F70}"/>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a:t>Introduction to FEMA’s Integrated Public Alert and Warning System (IPAWS)</a:t>
            </a:r>
          </a:p>
        </p:txBody>
      </p:sp>
      <p:sp>
        <p:nvSpPr>
          <p:cNvPr id="7" name="Rectangle 6">
            <a:extLst>
              <a:ext uri="{FF2B5EF4-FFF2-40B4-BE49-F238E27FC236}">
                <a16:creationId xmlns:a16="http://schemas.microsoft.com/office/drawing/2014/main" id="{0DE318F7-2013-65D9-ED5B-892A3C679101}"/>
              </a:ext>
            </a:extLst>
          </p:cNvPr>
          <p:cNvSpPr/>
          <p:nvPr/>
        </p:nvSpPr>
        <p:spPr>
          <a:xfrm>
            <a:off x="738189" y="1539069"/>
            <a:ext cx="7604533" cy="3779861"/>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Agenda</a:t>
            </a:r>
            <a:r>
              <a:rPr kumimoji="0" lang="en-US" sz="2000" b="1" i="0" u="none" strike="noStrike" kern="1200" cap="none" spc="0" normalizeH="0" baseline="0" noProof="0">
                <a:ln>
                  <a:noFill/>
                </a:ln>
                <a:solidFill>
                  <a:srgbClr val="0062A7"/>
                </a:solidFill>
                <a:effectLst/>
                <a:uLnTx/>
                <a:uFillTx/>
                <a:latin typeface="Franklin Gothic Book" panose="020B0503020102020204"/>
                <a:ea typeface="Source Sans Pro" panose="020B0503030403020204" pitchFamily="34" charset="0"/>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What is IPAWS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IPAWS Architecture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Emergency Alert System (EAS)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Alerting Authorities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Continuity of Broadcast Operations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Relationship between Alerting Authorities and Broadcasters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62A7"/>
              </a:solidFill>
              <a:effectLst/>
              <a:uLnTx/>
              <a:uFillTx/>
              <a:latin typeface="Franklin Gothic Book" panose="020B0503020102020204"/>
              <a:ea typeface="Source Sans Pro" panose="020B0503030403020204" pitchFamily="34" charset="0"/>
              <a:cs typeface="+mn-cs"/>
            </a:endParaRPr>
          </a:p>
        </p:txBody>
      </p:sp>
      <p:sp>
        <p:nvSpPr>
          <p:cNvPr id="9" name="Rectangle 8">
            <a:extLst>
              <a:ext uri="{FF2B5EF4-FFF2-40B4-BE49-F238E27FC236}">
                <a16:creationId xmlns:a16="http://schemas.microsoft.com/office/drawing/2014/main" id="{7E9EB39C-EFDD-C89E-EC74-8B78AAF1A37F}"/>
              </a:ext>
            </a:extLst>
          </p:cNvPr>
          <p:cNvSpPr/>
          <p:nvPr/>
        </p:nvSpPr>
        <p:spPr>
          <a:xfrm>
            <a:off x="8481372" y="1539069"/>
            <a:ext cx="2972439" cy="17885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are your policies and procedures for redistributing emergency alerts sent by local public safety officials in your community?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2575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129346-D99E-6ABB-F21A-1946B274FE19}"/>
              </a:ext>
            </a:extLst>
          </p:cNvPr>
          <p:cNvSpPr>
            <a:spLocks noGrp="1"/>
          </p:cNvSpPr>
          <p:nvPr>
            <p:ph type="title"/>
          </p:nvPr>
        </p:nvSpPr>
        <p:spPr/>
        <p:txBody>
          <a:bodyPr/>
          <a:lstStyle/>
          <a:p>
            <a:r>
              <a:rPr lang="en-US"/>
              <a:t>Additional CPB Training Material</a:t>
            </a:r>
          </a:p>
        </p:txBody>
      </p:sp>
      <p:sp>
        <p:nvSpPr>
          <p:cNvPr id="8" name="Text Placeholder 7">
            <a:extLst>
              <a:ext uri="{FF2B5EF4-FFF2-40B4-BE49-F238E27FC236}">
                <a16:creationId xmlns:a16="http://schemas.microsoft.com/office/drawing/2014/main" id="{4F660AFA-217A-C4AA-4434-835475544570}"/>
              </a:ext>
            </a:extLst>
          </p:cNvPr>
          <p:cNvSpPr>
            <a:spLocks noGrp="1"/>
          </p:cNvSpPr>
          <p:nvPr>
            <p:ph type="body" sz="quarter" idx="12"/>
          </p:nvPr>
        </p:nvSpPr>
        <p:spPr>
          <a:xfrm>
            <a:off x="1516270" y="1438037"/>
            <a:ext cx="5131808" cy="371679"/>
          </a:xfrm>
        </p:spPr>
        <p:txBody>
          <a:bodyPr/>
          <a:lstStyle/>
          <a:p>
            <a:r>
              <a:rPr lang="en-US">
                <a:latin typeface="+mn-lt"/>
              </a:rPr>
              <a:t>CPB Grant Related Training</a:t>
            </a:r>
          </a:p>
        </p:txBody>
      </p:sp>
      <p:sp>
        <p:nvSpPr>
          <p:cNvPr id="2" name="Content Placeholder 1">
            <a:extLst>
              <a:ext uri="{FF2B5EF4-FFF2-40B4-BE49-F238E27FC236}">
                <a16:creationId xmlns:a16="http://schemas.microsoft.com/office/drawing/2014/main" id="{7B2968D4-2A24-BB31-195B-00F779BCAD0D}"/>
              </a:ext>
            </a:extLst>
          </p:cNvPr>
          <p:cNvSpPr>
            <a:spLocks noGrp="1"/>
          </p:cNvSpPr>
          <p:nvPr>
            <p:ph sz="half" idx="2"/>
          </p:nvPr>
        </p:nvSpPr>
        <p:spPr>
          <a:xfrm>
            <a:off x="738189" y="1978131"/>
            <a:ext cx="5129793" cy="3473276"/>
          </a:xfrm>
        </p:spPr>
        <p:txBody>
          <a:bodyPr/>
          <a:lstStyle/>
          <a:p>
            <a:pPr indent="-342900">
              <a:buClr>
                <a:schemeClr val="tx1"/>
              </a:buClr>
              <a:buFont typeface="Wingdings" panose="05000000000000000000" pitchFamily="2" charset="2"/>
              <a:buChar char="§"/>
            </a:pPr>
            <a:r>
              <a:rPr lang="en-US" b="0" i="0">
                <a:solidFill>
                  <a:srgbClr val="333333"/>
                </a:solidFill>
                <a:effectLst/>
                <a:hlinkClick r:id="rId3"/>
              </a:rPr>
              <a:t>Next Generation Warning System Grant Program</a:t>
            </a:r>
            <a:endParaRPr lang="en-US" b="0" i="0">
              <a:solidFill>
                <a:srgbClr val="333333"/>
              </a:solidFill>
              <a:effectLst/>
            </a:endParaRPr>
          </a:p>
          <a:p>
            <a:pPr indent="-342900">
              <a:buClr>
                <a:schemeClr val="tx1"/>
              </a:buClr>
              <a:buFont typeface="Wingdings" panose="05000000000000000000" pitchFamily="2" charset="2"/>
              <a:buChar char="§"/>
            </a:pPr>
            <a:r>
              <a:rPr lang="en-US" b="0" i="0">
                <a:solidFill>
                  <a:srgbClr val="333333"/>
                </a:solidFill>
                <a:effectLst/>
                <a:hlinkClick r:id="rId4"/>
              </a:rPr>
              <a:t>All Upcoming Training Events</a:t>
            </a:r>
            <a:endParaRPr lang="en-US" b="0" i="0">
              <a:solidFill>
                <a:srgbClr val="333333"/>
              </a:solidFill>
              <a:effectLst/>
            </a:endParaRPr>
          </a:p>
          <a:p>
            <a:pPr indent="-342900">
              <a:buClr>
                <a:schemeClr val="tx1"/>
              </a:buClr>
              <a:buFont typeface="Wingdings" panose="05000000000000000000" pitchFamily="2" charset="2"/>
              <a:buChar char="§"/>
            </a:pPr>
            <a:r>
              <a:rPr lang="en-US">
                <a:solidFill>
                  <a:srgbClr val="333333"/>
                </a:solidFill>
                <a:hlinkClick r:id="rId5"/>
              </a:rPr>
              <a:t>Ready to Learn Initiative</a:t>
            </a:r>
            <a:endParaRPr lang="en-US">
              <a:solidFill>
                <a:srgbClr val="333333"/>
              </a:solidFill>
            </a:endParaRPr>
          </a:p>
          <a:p>
            <a:pPr indent="-342900">
              <a:buClr>
                <a:schemeClr val="tx1"/>
              </a:buClr>
              <a:buFont typeface="Wingdings" panose="05000000000000000000" pitchFamily="2" charset="2"/>
              <a:buChar char="§"/>
            </a:pPr>
            <a:r>
              <a:rPr lang="en-US" b="0" i="0">
                <a:solidFill>
                  <a:srgbClr val="333333"/>
                </a:solidFill>
                <a:effectLst/>
                <a:hlinkClick r:id="rId6"/>
              </a:rPr>
              <a:t>CSG Requirement &amp; Resources</a:t>
            </a:r>
            <a:endParaRPr lang="en-US" b="0" i="0">
              <a:solidFill>
                <a:srgbClr val="333333"/>
              </a:solidFill>
              <a:effectLst/>
            </a:endParaRPr>
          </a:p>
          <a:p>
            <a:endParaRPr lang="en-US" b="0" i="0">
              <a:solidFill>
                <a:srgbClr val="333333"/>
              </a:solidFill>
              <a:effectLst/>
              <a:latin typeface="Lato Heavy"/>
            </a:endParaRPr>
          </a:p>
        </p:txBody>
      </p:sp>
      <p:sp>
        <p:nvSpPr>
          <p:cNvPr id="7" name="Text Placeholder 6">
            <a:extLst>
              <a:ext uri="{FF2B5EF4-FFF2-40B4-BE49-F238E27FC236}">
                <a16:creationId xmlns:a16="http://schemas.microsoft.com/office/drawing/2014/main" id="{E188CBF1-1949-C518-3AB8-37B80EF7779C}"/>
              </a:ext>
            </a:extLst>
          </p:cNvPr>
          <p:cNvSpPr>
            <a:spLocks noGrp="1"/>
          </p:cNvSpPr>
          <p:nvPr>
            <p:ph type="body" sz="quarter" idx="3"/>
          </p:nvPr>
        </p:nvSpPr>
        <p:spPr>
          <a:xfrm>
            <a:off x="6891227" y="1436492"/>
            <a:ext cx="5131808" cy="371679"/>
          </a:xfrm>
        </p:spPr>
        <p:txBody>
          <a:bodyPr/>
          <a:lstStyle/>
          <a:p>
            <a:r>
              <a:rPr lang="en-US">
                <a:latin typeface="+mn-lt"/>
              </a:rPr>
              <a:t>CPB NEXTGEN TV Related Training</a:t>
            </a:r>
          </a:p>
        </p:txBody>
      </p:sp>
      <p:sp>
        <p:nvSpPr>
          <p:cNvPr id="9" name="Content Placeholder 1">
            <a:extLst>
              <a:ext uri="{FF2B5EF4-FFF2-40B4-BE49-F238E27FC236}">
                <a16:creationId xmlns:a16="http://schemas.microsoft.com/office/drawing/2014/main" id="{AAB0B712-116A-04E2-8143-FAB6DCBE42C9}"/>
              </a:ext>
            </a:extLst>
          </p:cNvPr>
          <p:cNvSpPr txBox="1">
            <a:spLocks/>
          </p:cNvSpPr>
          <p:nvPr/>
        </p:nvSpPr>
        <p:spPr>
          <a:xfrm>
            <a:off x="6322005" y="1948232"/>
            <a:ext cx="5129793" cy="3473276"/>
          </a:xfrm>
          <a:prstGeom prst="rect">
            <a:avLst/>
          </a:prstGeom>
        </p:spPr>
        <p:txBody>
          <a:bodyPr vert="horz" lIns="91440" tIns="45720" rIns="91440" bIns="45720" rtlCol="0">
            <a:normAutofit fontScale="85000" lnSpcReduction="10000"/>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ct val="110000"/>
              </a:lnSpc>
              <a:spcBef>
                <a:spcPts val="300"/>
              </a:spcBef>
              <a:spcAft>
                <a:spcPts val="600"/>
              </a:spcAft>
              <a:buClr>
                <a:schemeClr val="tx1"/>
              </a:buClr>
              <a:buFont typeface="Wingdings" panose="05000000000000000000" pitchFamily="2" charset="2"/>
              <a:buChar char="§"/>
            </a:pPr>
            <a:r>
              <a:rPr lang="en-US" sz="2000">
                <a:hlinkClick r:id="rId7"/>
              </a:rPr>
              <a:t>ATSC 3.0 - Next Steps in Next Generation Television</a:t>
            </a:r>
            <a:r>
              <a:rPr lang="en-US" sz="2000"/>
              <a:t> </a:t>
            </a:r>
          </a:p>
          <a:p>
            <a:pPr>
              <a:lnSpc>
                <a:spcPct val="110000"/>
              </a:lnSpc>
              <a:spcBef>
                <a:spcPts val="300"/>
              </a:spcBef>
              <a:spcAft>
                <a:spcPts val="600"/>
              </a:spcAft>
              <a:buClr>
                <a:schemeClr val="tx1"/>
              </a:buClr>
              <a:buFont typeface="Wingdings" panose="05000000000000000000" pitchFamily="2" charset="2"/>
              <a:buChar char="§"/>
            </a:pPr>
            <a:r>
              <a:rPr lang="en-US" sz="2000" b="0" i="0">
                <a:solidFill>
                  <a:srgbClr val="333333"/>
                </a:solidFill>
                <a:effectLst/>
                <a:hlinkClick r:id="rId8"/>
              </a:rPr>
              <a:t>ATSC 3 and What It Means for Your Station</a:t>
            </a:r>
            <a:r>
              <a:rPr lang="en-US" sz="2000" b="0" i="0">
                <a:solidFill>
                  <a:srgbClr val="333333"/>
                </a:solidFill>
                <a:effectLst/>
              </a:rPr>
              <a:t> </a:t>
            </a:r>
          </a:p>
          <a:p>
            <a:pPr>
              <a:lnSpc>
                <a:spcPct val="110000"/>
              </a:lnSpc>
              <a:spcBef>
                <a:spcPts val="300"/>
              </a:spcBef>
              <a:spcAft>
                <a:spcPts val="600"/>
              </a:spcAft>
              <a:buClr>
                <a:schemeClr val="tx1"/>
              </a:buClr>
              <a:buFont typeface="Wingdings" panose="05000000000000000000" pitchFamily="2" charset="2"/>
              <a:buChar char="§"/>
            </a:pPr>
            <a:r>
              <a:rPr lang="en-US" sz="2000">
                <a:solidFill>
                  <a:schemeClr val="accent6"/>
                </a:solidFill>
                <a:hlinkClick r:id="rId9"/>
              </a:rPr>
              <a:t>Information Equity Initiative</a:t>
            </a:r>
            <a:endParaRPr lang="en-US" sz="2000"/>
          </a:p>
          <a:p>
            <a:pPr>
              <a:lnSpc>
                <a:spcPct val="110000"/>
              </a:lnSpc>
              <a:spcBef>
                <a:spcPts val="300"/>
              </a:spcBef>
              <a:spcAft>
                <a:spcPts val="600"/>
              </a:spcAft>
              <a:buClr>
                <a:schemeClr val="tx1"/>
              </a:buClr>
              <a:buFont typeface="Wingdings" panose="05000000000000000000" pitchFamily="2" charset="2"/>
              <a:buChar char="§"/>
            </a:pPr>
            <a:r>
              <a:rPr lang="en-US" sz="2000">
                <a:hlinkClick r:id="rId9"/>
              </a:rPr>
              <a:t>20 million homes do not have adequate access to broadband internet</a:t>
            </a:r>
            <a:endParaRPr lang="en-US" sz="2000"/>
          </a:p>
          <a:p>
            <a:pPr>
              <a:lnSpc>
                <a:spcPct val="110000"/>
              </a:lnSpc>
              <a:spcBef>
                <a:spcPts val="300"/>
              </a:spcBef>
              <a:spcAft>
                <a:spcPts val="600"/>
              </a:spcAft>
              <a:buClr>
                <a:schemeClr val="tx1"/>
              </a:buClr>
              <a:buFont typeface="Wingdings" panose="05000000000000000000" pitchFamily="2" charset="2"/>
              <a:buChar char="§"/>
            </a:pPr>
            <a:r>
              <a:rPr lang="en-US" altLang="en-US" sz="2000">
                <a:cs typeface="Calibri" panose="020F0502020204030204" pitchFamily="34" charset="0"/>
              </a:rPr>
              <a:t>Requires a waiver of the simulcast rule, which FCC states they are open to </a:t>
            </a:r>
            <a:r>
              <a:rPr lang="en-US" altLang="en-US" sz="2000" b="1" i="1">
                <a:cs typeface="Calibri" panose="020F0502020204030204" pitchFamily="34" charset="0"/>
              </a:rPr>
              <a:t>if</a:t>
            </a:r>
            <a:r>
              <a:rPr lang="en-US" altLang="en-US" sz="2000">
                <a:cs typeface="Calibri" panose="020F0502020204030204" pitchFamily="34" charset="0"/>
              </a:rPr>
              <a:t> low or no cost consumer devices are made available to viewers:</a:t>
            </a:r>
            <a:r>
              <a:rPr lang="en-US" altLang="en-US" sz="2000" kern="1200">
                <a:solidFill>
                  <a:schemeClr val="tx1"/>
                </a:solidFill>
                <a:ea typeface="+mn-ea"/>
                <a:cs typeface="Calibri" panose="020F0502020204030204" pitchFamily="34" charset="0"/>
              </a:rPr>
              <a:t> </a:t>
            </a:r>
            <a:r>
              <a:rPr lang="en-US" sz="2000" kern="1200">
                <a:solidFill>
                  <a:schemeClr val="tx2"/>
                </a:solidFill>
                <a:ea typeface="+mn-ea"/>
                <a:cs typeface="+mn-cs"/>
                <a:hlinkClick r:id="rId10">
                  <a:extLst>
                    <a:ext uri="{A12FA001-AC4F-418D-AE19-62706E023703}">
                      <ahyp:hlinkClr xmlns:ahyp="http://schemas.microsoft.com/office/drawing/2018/hyperlinkcolor" val="tx"/>
                    </a:ext>
                  </a:extLst>
                </a:hlinkClick>
              </a:rPr>
              <a:t>FCC </a:t>
            </a:r>
            <a:r>
              <a:rPr lang="en-US" sz="2000">
                <a:solidFill>
                  <a:srgbClr val="005188"/>
                </a:solidFill>
                <a:hlinkClick r:id="rId10">
                  <a:extLst>
                    <a:ext uri="{A12FA001-AC4F-418D-AE19-62706E023703}">
                      <ahyp:hlinkClr xmlns:ahyp="http://schemas.microsoft.com/office/drawing/2018/hyperlinkcolor" val="tx"/>
                    </a:ext>
                  </a:extLst>
                </a:hlinkClick>
              </a:rPr>
              <a:t>GN Docket No. 16-142, Sec 17 pg.</a:t>
            </a:r>
            <a:r>
              <a:rPr lang="en-US" sz="2000">
                <a:solidFill>
                  <a:schemeClr val="tx2"/>
                </a:solidFill>
                <a:hlinkClick r:id="rId10">
                  <a:extLst>
                    <a:ext uri="{A12FA001-AC4F-418D-AE19-62706E023703}">
                      <ahyp:hlinkClr xmlns:ahyp="http://schemas.microsoft.com/office/drawing/2018/hyperlinkcolor" val="tx"/>
                    </a:ext>
                  </a:extLst>
                </a:hlinkClick>
              </a:rPr>
              <a:t> 9</a:t>
            </a:r>
            <a:endParaRPr lang="en-US" altLang="en-US" sz="2000">
              <a:solidFill>
                <a:schemeClr val="tx2"/>
              </a:solidFill>
              <a:cs typeface="Calibri" panose="020F0502020204030204" pitchFamily="34" charset="0"/>
            </a:endParaRPr>
          </a:p>
          <a:p>
            <a:pPr>
              <a:lnSpc>
                <a:spcPct val="110000"/>
              </a:lnSpc>
              <a:spcBef>
                <a:spcPts val="300"/>
              </a:spcBef>
              <a:spcAft>
                <a:spcPts val="600"/>
              </a:spcAft>
              <a:buClr>
                <a:schemeClr val="tx1"/>
              </a:buClr>
              <a:buFont typeface="Wingdings" panose="05000000000000000000" pitchFamily="2" charset="2"/>
              <a:buChar char="§"/>
            </a:pPr>
            <a:endParaRPr lang="en-US" sz="2000" b="0" i="0">
              <a:solidFill>
                <a:srgbClr val="333333"/>
              </a:solidFill>
              <a:effectLst/>
              <a:latin typeface="Lato Heavy"/>
            </a:endParaRPr>
          </a:p>
          <a:p>
            <a:endParaRPr lang="en-US">
              <a:solidFill>
                <a:srgbClr val="333333"/>
              </a:solidFill>
              <a:latin typeface="Lato Heavy"/>
            </a:endParaRPr>
          </a:p>
        </p:txBody>
      </p:sp>
      <p:sp>
        <p:nvSpPr>
          <p:cNvPr id="6" name="Slide Number Placeholder 5">
            <a:extLst>
              <a:ext uri="{FF2B5EF4-FFF2-40B4-BE49-F238E27FC236}">
                <a16:creationId xmlns:a16="http://schemas.microsoft.com/office/drawing/2014/main" id="{63D13292-DF21-DD44-DB5D-862B157938B8}"/>
              </a:ext>
            </a:extLst>
          </p:cNvPr>
          <p:cNvSpPr>
            <a:spLocks noGrp="1"/>
          </p:cNvSpPr>
          <p:nvPr>
            <p:ph type="sldNum" sz="quarter" idx="13"/>
          </p:nvPr>
        </p:nvSpPr>
        <p:spPr/>
        <p:txBody>
          <a:bodyPr/>
          <a:lstStyle/>
          <a:p>
            <a:fld id="{8FCC257D-A786-9244-9E17-CE618C8B9275}" type="slidenum">
              <a:rPr lang="en-US" smtClean="0"/>
              <a:pPr/>
              <a:t>70</a:t>
            </a:fld>
            <a:endParaRPr lang="en-US"/>
          </a:p>
        </p:txBody>
      </p:sp>
    </p:spTree>
    <p:extLst>
      <p:ext uri="{BB962C8B-B14F-4D97-AF65-F5344CB8AC3E}">
        <p14:creationId xmlns:p14="http://schemas.microsoft.com/office/powerpoint/2010/main" val="173238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1C25CC-C1EE-DA87-FFF3-08912BD818F6}"/>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3" name="Title 2">
            <a:extLst>
              <a:ext uri="{FF2B5EF4-FFF2-40B4-BE49-F238E27FC236}">
                <a16:creationId xmlns:a16="http://schemas.microsoft.com/office/drawing/2014/main" id="{25E804BD-B3D6-1FF2-7E78-FD13B65FDC05}"/>
              </a:ext>
            </a:extLst>
          </p:cNvPr>
          <p:cNvSpPr>
            <a:spLocks noGrp="1"/>
          </p:cNvSpPr>
          <p:nvPr>
            <p:ph type="title"/>
          </p:nvPr>
        </p:nvSpPr>
        <p:spPr/>
        <p:txBody>
          <a:bodyPr/>
          <a:lstStyle/>
          <a:p>
            <a:r>
              <a:rPr lang="en-US"/>
              <a:t>What is IPAWS?</a:t>
            </a:r>
          </a:p>
        </p:txBody>
      </p:sp>
      <p:sp>
        <p:nvSpPr>
          <p:cNvPr id="5" name="Content Placeholder 1">
            <a:extLst>
              <a:ext uri="{FF2B5EF4-FFF2-40B4-BE49-F238E27FC236}">
                <a16:creationId xmlns:a16="http://schemas.microsoft.com/office/drawing/2014/main" id="{8194BC77-D7A3-3678-FF33-9DB42CC958E4}"/>
              </a:ext>
            </a:extLst>
          </p:cNvPr>
          <p:cNvSpPr>
            <a:spLocks noGrp="1"/>
          </p:cNvSpPr>
          <p:nvPr>
            <p:ph sz="half" idx="1"/>
          </p:nvPr>
        </p:nvSpPr>
        <p:spPr>
          <a:xfrm>
            <a:off x="726018" y="1334715"/>
            <a:ext cx="5664272" cy="3994150"/>
          </a:xfrm>
        </p:spPr>
        <p:txBody>
          <a:bodyPr vert="horz" lIns="91440" tIns="45720" rIns="91440" bIns="45720" rtlCol="0" anchor="t">
            <a:noAutofit/>
          </a:bodyPr>
          <a:lstStyle/>
          <a:p>
            <a:pPr indent="-347345">
              <a:spcBef>
                <a:spcPts val="0"/>
              </a:spcBef>
              <a:buClr>
                <a:schemeClr val="tx1"/>
              </a:buClr>
            </a:pPr>
            <a:r>
              <a:rPr lang="en-US" sz="2000"/>
              <a:t>IPAWS is a program and system built to ensure that the President, Federal, State, Tribal, Territorial, and Local authorities can alert and warn the civilian population in areas endangered by natural and man-made threats to public safety</a:t>
            </a:r>
          </a:p>
          <a:p>
            <a:pPr indent="-347345">
              <a:spcBef>
                <a:spcPts val="0"/>
              </a:spcBef>
              <a:buClr>
                <a:schemeClr val="tx1"/>
              </a:buClr>
            </a:pPr>
            <a:r>
              <a:rPr lang="en-US" sz="2000"/>
              <a:t>IPAWS enables public safety officials to send emergency alerts, warnings and information to the public through:</a:t>
            </a:r>
          </a:p>
          <a:p>
            <a:pPr lvl="1">
              <a:spcBef>
                <a:spcPts val="0"/>
              </a:spcBef>
              <a:buClr>
                <a:schemeClr val="tx1"/>
              </a:buClr>
              <a:buFont typeface="Wingdings" panose="05000000000000000000" pitchFamily="2" charset="2"/>
              <a:buChar char="§"/>
            </a:pPr>
            <a:r>
              <a:rPr lang="en-US" sz="1800"/>
              <a:t>Radio and Television as Emergency Alert System (EAS) broadcasts</a:t>
            </a:r>
          </a:p>
          <a:p>
            <a:pPr lvl="1">
              <a:spcBef>
                <a:spcPts val="0"/>
              </a:spcBef>
              <a:buClr>
                <a:schemeClr val="tx1"/>
              </a:buClr>
              <a:buFont typeface="Wingdings" panose="05000000000000000000" pitchFamily="2" charset="2"/>
              <a:buChar char="§"/>
            </a:pPr>
            <a:r>
              <a:rPr lang="en-US" sz="1800"/>
              <a:t>Cellular phones as Wireless Emergency Alerts (WEA)</a:t>
            </a:r>
          </a:p>
          <a:p>
            <a:pPr lvl="1">
              <a:spcBef>
                <a:spcPts val="0"/>
              </a:spcBef>
              <a:buClr>
                <a:schemeClr val="tx1"/>
              </a:buClr>
              <a:buFont typeface="Wingdings" panose="05000000000000000000" pitchFamily="2" charset="2"/>
              <a:buChar char="§"/>
            </a:pPr>
            <a:r>
              <a:rPr lang="en-US" sz="1800"/>
              <a:t>NOAA Weather Radio (NWR)</a:t>
            </a:r>
          </a:p>
          <a:p>
            <a:pPr lvl="1">
              <a:spcBef>
                <a:spcPts val="0"/>
              </a:spcBef>
              <a:buClr>
                <a:schemeClr val="tx1"/>
              </a:buClr>
              <a:buFont typeface="Wingdings" panose="05000000000000000000" pitchFamily="2" charset="2"/>
              <a:buChar char="§"/>
            </a:pPr>
            <a:r>
              <a:rPr lang="en-US" sz="1800"/>
              <a:t>Other private sector systems</a:t>
            </a:r>
          </a:p>
          <a:p>
            <a:pPr indent="-347345">
              <a:spcBef>
                <a:spcPts val="0"/>
              </a:spcBef>
            </a:pPr>
            <a:endParaRPr lang="en-US" sz="2000"/>
          </a:p>
          <a:p>
            <a:pPr indent="-347345">
              <a:spcBef>
                <a:spcPts val="0"/>
              </a:spcBef>
            </a:pPr>
            <a:endParaRPr lang="en-US" sz="2000"/>
          </a:p>
          <a:p>
            <a:endParaRPr lang="en-US" sz="2000"/>
          </a:p>
          <a:p>
            <a:endParaRPr lang="en-US" sz="2000"/>
          </a:p>
          <a:p>
            <a:endParaRPr lang="en-US" sz="2000"/>
          </a:p>
          <a:p>
            <a:endParaRPr lang="en-US" sz="2000"/>
          </a:p>
          <a:p>
            <a:endParaRPr lang="en-US" sz="2000"/>
          </a:p>
        </p:txBody>
      </p:sp>
      <p:sp>
        <p:nvSpPr>
          <p:cNvPr id="6" name="Rectangle 5">
            <a:extLst>
              <a:ext uri="{FF2B5EF4-FFF2-40B4-BE49-F238E27FC236}">
                <a16:creationId xmlns:a16="http://schemas.microsoft.com/office/drawing/2014/main" id="{26D39369-E509-9E3F-FA8F-13E6198CAC98}"/>
              </a:ext>
              <a:ext uri="{C183D7F6-B498-43B3-948B-1728B52AA6E4}">
                <adec:decorative xmlns:adec="http://schemas.microsoft.com/office/drawing/2017/decorative" val="1"/>
              </a:ext>
            </a:extLst>
          </p:cNvPr>
          <p:cNvSpPr/>
          <p:nvPr/>
        </p:nvSpPr>
        <p:spPr>
          <a:xfrm>
            <a:off x="6713647" y="1415331"/>
            <a:ext cx="4752335" cy="3913533"/>
          </a:xfrm>
          <a:prstGeom prst="rect">
            <a:avLst/>
          </a:prstGeom>
          <a:solidFill>
            <a:srgbClr val="CFD9EA"/>
          </a:solidFill>
          <a:ln w="19050" cap="flat" cmpd="sng" algn="ctr">
            <a:noFill/>
            <a:prstDash val="lg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7" name="Content Placeholder 6">
            <a:extLst>
              <a:ext uri="{FF2B5EF4-FFF2-40B4-BE49-F238E27FC236}">
                <a16:creationId xmlns:a16="http://schemas.microsoft.com/office/drawing/2014/main" id="{E447F895-2A56-A2C9-9463-FAB7B16F607C}"/>
              </a:ext>
            </a:extLst>
          </p:cNvPr>
          <p:cNvSpPr txBox="1">
            <a:spLocks/>
          </p:cNvSpPr>
          <p:nvPr/>
        </p:nvSpPr>
        <p:spPr>
          <a:xfrm>
            <a:off x="6725815" y="1549400"/>
            <a:ext cx="4740167" cy="3994150"/>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BABBBD">
                  <a:lumMod val="75000"/>
                </a:srgbClr>
              </a:buClr>
              <a:buSzTx/>
              <a:buFont typeface="Wingdings" charset="2"/>
              <a:buNone/>
              <a:tabLst/>
              <a:defRPr/>
            </a:pPr>
            <a:r>
              <a:rPr kumimoji="0" lang="en-US" sz="2000" b="1" i="0" u="none" strike="noStrike" kern="1200" cap="none" spc="0" normalizeH="0" baseline="0" noProof="0">
                <a:ln>
                  <a:noFill/>
                </a:ln>
                <a:solidFill>
                  <a:srgbClr val="1B1B1B"/>
                </a:solidFill>
                <a:effectLst/>
                <a:uLnTx/>
                <a:uFillTx/>
                <a:latin typeface="Franklin Gothic Book" panose="020B0503020102020204"/>
                <a:ea typeface="+mn-ea"/>
                <a:cs typeface="+mn-cs"/>
              </a:rPr>
              <a:t>Mission: </a:t>
            </a:r>
            <a:r>
              <a:rPr kumimoji="0" lang="en-US" sz="2000" b="0" i="0" u="none" strike="noStrike" kern="1200" cap="none" spc="0" normalizeH="0" baseline="0" noProof="0">
                <a:ln>
                  <a:noFill/>
                </a:ln>
                <a:solidFill>
                  <a:srgbClr val="1B1B1B"/>
                </a:solidFill>
                <a:effectLst/>
                <a:uLnTx/>
                <a:uFillTx/>
                <a:latin typeface="Franklin Gothic Book" panose="020B0503020102020204"/>
                <a:ea typeface="+mn-ea"/>
                <a:cs typeface="+mn-cs"/>
              </a:rPr>
              <a:t>Provide integrated services and capabilities to Federal, State, </a:t>
            </a:r>
            <a:r>
              <a:rPr kumimoji="0" lang="en-US" sz="2200" b="0" i="0" u="none" strike="noStrike" kern="1200" cap="none" spc="0" normalizeH="0" baseline="0" noProof="0">
                <a:ln>
                  <a:noFill/>
                </a:ln>
                <a:solidFill>
                  <a:srgbClr val="1B1B1B"/>
                </a:solidFill>
                <a:effectLst/>
                <a:uLnTx/>
                <a:uFillTx/>
                <a:latin typeface="Franklin Gothic Book" panose="020B0503020102020204"/>
                <a:ea typeface="+mn-ea"/>
                <a:cs typeface="+mn-cs"/>
              </a:rPr>
              <a:t>L</a:t>
            </a:r>
            <a:r>
              <a:rPr kumimoji="0" lang="en-US" sz="2000" b="0" i="0" u="none" strike="noStrike" kern="1200" cap="none" spc="0" normalizeH="0" baseline="0" noProof="0">
                <a:ln>
                  <a:noFill/>
                </a:ln>
                <a:solidFill>
                  <a:srgbClr val="1B1B1B"/>
                </a:solidFill>
                <a:effectLst/>
                <a:uLnTx/>
                <a:uFillTx/>
                <a:latin typeface="Franklin Gothic Book" panose="020B0503020102020204"/>
                <a:ea typeface="+mn-ea"/>
                <a:cs typeface="+mn-cs"/>
              </a:rPr>
              <a:t>ocal, T</a:t>
            </a:r>
            <a:r>
              <a:rPr kumimoji="0" lang="en-US" sz="2200" b="0" i="0" u="none" strike="noStrike" kern="1200" cap="none" spc="0" normalizeH="0" baseline="0" noProof="0">
                <a:ln>
                  <a:noFill/>
                </a:ln>
                <a:solidFill>
                  <a:srgbClr val="1B1B1B"/>
                </a:solidFill>
                <a:effectLst/>
                <a:uLnTx/>
                <a:uFillTx/>
                <a:latin typeface="Franklin Gothic Book" panose="020B0503020102020204"/>
                <a:ea typeface="+mn-ea"/>
                <a:cs typeface="+mn-cs"/>
              </a:rPr>
              <a:t>ribal, and Territorial </a:t>
            </a:r>
            <a:r>
              <a:rPr kumimoji="0" lang="en-US" sz="2000" b="0" i="0" u="none" strike="noStrike" kern="1200" cap="none" spc="0" normalizeH="0" baseline="0" noProof="0">
                <a:ln>
                  <a:noFill/>
                </a:ln>
                <a:solidFill>
                  <a:srgbClr val="1B1B1B"/>
                </a:solidFill>
                <a:effectLst/>
                <a:uLnTx/>
                <a:uFillTx/>
                <a:latin typeface="Franklin Gothic Book" panose="020B0503020102020204"/>
                <a:ea typeface="+mn-ea"/>
                <a:cs typeface="+mn-cs"/>
              </a:rPr>
              <a:t>authorities that enable them to effectively alert and warn their respective communities via multiple communications methods.</a:t>
            </a:r>
            <a:endPar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
                <a:srgbClr val="BABBBD">
                  <a:lumMod val="75000"/>
                </a:srgbClr>
              </a:buClr>
              <a:buSzTx/>
              <a:buFont typeface="Wingdings" charset="2"/>
              <a:buNone/>
              <a:tabLst/>
              <a:defRPr/>
            </a:pPr>
            <a:endParaRPr kumimoji="0" lang="en-US" sz="2000" b="0" i="0" u="none" strike="noStrike" kern="1200" cap="none" spc="0" normalizeH="0" baseline="0" noProof="0">
              <a:ln>
                <a:noFill/>
              </a:ln>
              <a:solidFill>
                <a:srgbClr val="1B1B1B"/>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
                <a:srgbClr val="BABBBD">
                  <a:lumMod val="75000"/>
                </a:srgbClr>
              </a:buClr>
              <a:buSzTx/>
              <a:buFont typeface="Wingdings" charset="2"/>
              <a:buNone/>
              <a:tabLst/>
              <a:defRPr/>
            </a:pPr>
            <a:r>
              <a:rPr kumimoji="0" lang="en-US" sz="2000" b="1" i="0" u="none" strike="noStrike" kern="1200" cap="none" spc="0" normalizeH="0" baseline="0" noProof="0">
                <a:ln>
                  <a:noFill/>
                </a:ln>
                <a:solidFill>
                  <a:srgbClr val="1B1B1B"/>
                </a:solidFill>
                <a:effectLst/>
                <a:uLnTx/>
                <a:uFillTx/>
                <a:latin typeface="Franklin Gothic Book" panose="020B0503020102020204"/>
                <a:ea typeface="+mn-ea"/>
                <a:cs typeface="+mn-cs"/>
              </a:rPr>
              <a:t>Vision: </a:t>
            </a:r>
            <a:r>
              <a:rPr kumimoji="0" lang="en-US" sz="2000" b="0" i="0" u="none" strike="noStrike" kern="1200" cap="none" spc="0" normalizeH="0" baseline="0" noProof="0">
                <a:ln>
                  <a:noFill/>
                </a:ln>
                <a:solidFill>
                  <a:srgbClr val="1B1B1B"/>
                </a:solidFill>
                <a:effectLst/>
                <a:uLnTx/>
                <a:uFillTx/>
                <a:latin typeface="Franklin Gothic Book" panose="020B0503020102020204"/>
                <a:ea typeface="+mn-ea"/>
                <a:cs typeface="+mn-cs"/>
              </a:rPr>
              <a:t>To provide trusted timely alert and warning to people affected by threats to public safety in the preservation of life and property.</a:t>
            </a:r>
            <a:endPar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C818BB4D-C1FD-A785-3694-08D4AD01275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96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Architecture</a:t>
            </a:r>
          </a:p>
        </p:txBody>
      </p:sp>
      <p:pic>
        <p:nvPicPr>
          <p:cNvPr id="6" name="Picture 2" descr="Diagram shows Alerting Authorities consisting of local agencies, state-wide agencies, tribal governments, territorial agencies, and federal agencies initiating requests through IPAWS OPEN to send alerts, warnings, and notifications via the Emergency Alert System, Wireless Emergency Alerts, NOAA Weather Radio, Internet-Based Services &amp; unique state and local alert systems.">
            <a:extLst>
              <a:ext uri="{FF2B5EF4-FFF2-40B4-BE49-F238E27FC236}">
                <a16:creationId xmlns:a16="http://schemas.microsoft.com/office/drawing/2014/main" id="{9374A907-D4E4-F34E-3B18-1E77EF136CC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5130" y="1439186"/>
            <a:ext cx="10715627" cy="43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16087018"/>
      </p:ext>
    </p:extLst>
  </p:cSld>
  <p:clrMapOvr>
    <a:masterClrMapping/>
  </p:clrMapOvr>
</p:sld>
</file>

<file path=ppt/theme/theme1.xml><?xml version="1.0" encoding="utf-8"?>
<a:theme xmlns:a="http://schemas.openxmlformats.org/drawingml/2006/main" name="2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2"/>
          </a:solidFill>
          <a:prstDash val="solid"/>
        </a:ln>
      </a:spPr>
      <a:bodyPr rtlCol="0" anchor="t"/>
      <a:lstStyle>
        <a:defPPr marL="342900" marR="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defRPr kumimoji="0" sz="2000" b="0" i="0" u="none" strike="noStrike" kern="1200" cap="none" spc="0" normalizeH="0" baseline="0" noProof="0" dirty="0">
            <a:ln>
              <a:noFill/>
            </a:ln>
            <a:solidFill>
              <a:srgbClr val="000000"/>
            </a:solidFill>
            <a:effectLst/>
            <a:uLnTx/>
            <a:uFillTx/>
            <a:latin typeface="Franklin Gothic Book" panose="020B050302010202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71C201AF96E24895F8270D42472AF2" ma:contentTypeVersion="10" ma:contentTypeDescription="Create a new document." ma:contentTypeScope="" ma:versionID="14fad73aed427571574f1b40780e098e">
  <xsd:schema xmlns:xsd="http://www.w3.org/2001/XMLSchema" xmlns:xs="http://www.w3.org/2001/XMLSchema" xmlns:p="http://schemas.microsoft.com/office/2006/metadata/properties" xmlns:ns2="de2390dc-c098-4d95-9acb-81e057baf8f2" xmlns:ns3="56ecb868-7e95-46c4-b879-9f922800eca0" targetNamespace="http://schemas.microsoft.com/office/2006/metadata/properties" ma:root="true" ma:fieldsID="9085f15657a29d11ea12eb8d6082c8b8" ns2:_="" ns3:_="">
    <xsd:import namespace="de2390dc-c098-4d95-9acb-81e057baf8f2"/>
    <xsd:import namespace="56ecb868-7e95-46c4-b879-9f922800ec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390dc-c098-4d95-9acb-81e057baf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ecb868-7e95-46c4-b879-9f922800eca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5BB03-DD21-4258-90BA-4BA883F2CE48}">
  <ds:schemaRefs>
    <ds:schemaRef ds:uri="http://www.w3.org/XML/1998/namespace"/>
    <ds:schemaRef ds:uri="http://schemas.microsoft.com/office/2006/documentManagement/types"/>
    <ds:schemaRef ds:uri="56ecb868-7e95-46c4-b879-9f922800eca0"/>
    <ds:schemaRef ds:uri="http://schemas.openxmlformats.org/package/2006/metadata/core-properties"/>
    <ds:schemaRef ds:uri="http://purl.org/dc/dcmitype/"/>
    <ds:schemaRef ds:uri="http://schemas.microsoft.com/office/2006/metadata/properties"/>
    <ds:schemaRef ds:uri="http://purl.org/dc/elements/1.1/"/>
    <ds:schemaRef ds:uri="de2390dc-c098-4d95-9acb-81e057baf8f2"/>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8B332418-22A2-4AC7-9AB8-04FD54BF4680}">
  <ds:schemaRefs>
    <ds:schemaRef ds:uri="56ecb868-7e95-46c4-b879-9f922800eca0"/>
    <ds:schemaRef ds:uri="de2390dc-c098-4d95-9acb-81e057baf8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11878</Words>
  <Application>Microsoft Office PowerPoint</Application>
  <PresentationFormat>Widescreen</PresentationFormat>
  <Paragraphs>1071</Paragraphs>
  <Slides>70</Slides>
  <Notes>64</Notes>
  <HiddenSlides>0</HiddenSlides>
  <MMClips>0</MMClips>
  <ScaleCrop>false</ScaleCrop>
  <HeadingPairs>
    <vt:vector size="4" baseType="variant">
      <vt:variant>
        <vt:lpstr>Theme</vt:lpstr>
      </vt:variant>
      <vt:variant>
        <vt:i4>3</vt:i4>
      </vt:variant>
      <vt:variant>
        <vt:lpstr>Slide Titles</vt:lpstr>
      </vt:variant>
      <vt:variant>
        <vt:i4>70</vt:i4>
      </vt:variant>
    </vt:vector>
  </HeadingPairs>
  <TitlesOfParts>
    <vt:vector size="73" baseType="lpstr">
      <vt:lpstr>2_Office Theme</vt:lpstr>
      <vt:lpstr>Office Theme</vt:lpstr>
      <vt:lpstr>1_Office Theme</vt:lpstr>
      <vt:lpstr>Welcome</vt:lpstr>
      <vt:lpstr>The CPB NGWS Team</vt:lpstr>
      <vt:lpstr>Mandate</vt:lpstr>
      <vt:lpstr>Training objectives</vt:lpstr>
      <vt:lpstr>Today’s training agenda</vt:lpstr>
      <vt:lpstr>The FEMA IPAWS Team </vt:lpstr>
      <vt:lpstr>Introduction to FEMA’s Integrated Public Alert and Warning System (IPAWS)</vt:lpstr>
      <vt:lpstr>What is IPAWS?</vt:lpstr>
      <vt:lpstr>IPAWS Architecture</vt:lpstr>
      <vt:lpstr>IPAWS Architecture</vt:lpstr>
      <vt:lpstr>Emergency Alert System (EAS)</vt:lpstr>
      <vt:lpstr>Emergency Alert System (EAS)</vt:lpstr>
      <vt:lpstr>IPAWS Alerting Authorities</vt:lpstr>
      <vt:lpstr>Continuity of Broadcast Operations</vt:lpstr>
      <vt:lpstr>Public Broadcasters Collaboration with Alerting Authorities </vt:lpstr>
      <vt:lpstr>Introduction to IPAWS Key Takeaways</vt:lpstr>
      <vt:lpstr>Next Generation Warning System Grant Program Training</vt:lpstr>
      <vt:lpstr>Objectives</vt:lpstr>
      <vt:lpstr>Objectives</vt:lpstr>
      <vt:lpstr>Prioritization Criteria </vt:lpstr>
      <vt:lpstr>Prioritization Criteria</vt:lpstr>
      <vt:lpstr>Project Funding Overview</vt:lpstr>
      <vt:lpstr>Introduction to NEXTGEN TV</vt:lpstr>
      <vt:lpstr>What is NEXTGEN TV?</vt:lpstr>
      <vt:lpstr>NEXTGEN TV / ATSC 3.0 Becoming a Global Standard</vt:lpstr>
      <vt:lpstr>Current PBS Deployments</vt:lpstr>
      <vt:lpstr>Source:</vt:lpstr>
      <vt:lpstr>NEXTGEN TV Impacts</vt:lpstr>
      <vt:lpstr>Forecast TV Shipments with NEXTGEN TV</vt:lpstr>
      <vt:lpstr>Why Upgrade to NEXTGEN TV?</vt:lpstr>
      <vt:lpstr>Superior Audio &amp; Video Quality </vt:lpstr>
      <vt:lpstr>Business Opportunities </vt:lpstr>
      <vt:lpstr>Extending the Reach of TV with ATSC 3</vt:lpstr>
      <vt:lpstr>ATSC 3 Make Content More Accessible</vt:lpstr>
      <vt:lpstr>Consumers Are Buying Antennas</vt:lpstr>
      <vt:lpstr>Introduction to NEXTGEN TV Key Takeaways </vt:lpstr>
      <vt:lpstr>NEXTGEN TV Features and Opportunities</vt:lpstr>
      <vt:lpstr>Potential of ATSC 3.0 </vt:lpstr>
      <vt:lpstr>Interactive and Data Driven Services</vt:lpstr>
      <vt:lpstr>Personalization &amp; Interactivity</vt:lpstr>
      <vt:lpstr>AM/FM Radio Distribution over NEXTGEN TV </vt:lpstr>
      <vt:lpstr>Highlighting Successful Uses of ATSC 3.0</vt:lpstr>
      <vt:lpstr>More Effective Viewer Engagement with NEXTGEN TV </vt:lpstr>
      <vt:lpstr>NEXTGEN TV Keeps US Marine Marathon Runners Safe &amp; Secure </vt:lpstr>
      <vt:lpstr>Partnerships and Collaborations</vt:lpstr>
      <vt:lpstr>NEXTGEN TV Features and Opportunities Key Takeaways</vt:lpstr>
      <vt:lpstr>Upgrading from ATSC 1.0 to ATSC 3.0 </vt:lpstr>
      <vt:lpstr>Important FCC Rules for ATSC 3.0</vt:lpstr>
      <vt:lpstr>Transition Models for Consideration</vt:lpstr>
      <vt:lpstr>What is “ Repack” and How Does it Impact ATSC 3.0</vt:lpstr>
      <vt:lpstr>ATSC 3.0 Strategic Decisions   Indoor and mobile support is important in your market! </vt:lpstr>
      <vt:lpstr>Other Equipment Considerations for ATSC 3.0 Host</vt:lpstr>
      <vt:lpstr>Equipment Considerations for ATSC 1.0 Hosts in an ATSC 3.0 Partnership</vt:lpstr>
      <vt:lpstr>Upgrading from ATSC 1.0 to ATSC 3.0 Key Takeaways</vt:lpstr>
      <vt:lpstr>Support for Emergency Alerts in ATSC 3.0</vt:lpstr>
      <vt:lpstr>ATSC 3.0 Emergency Alerting</vt:lpstr>
      <vt:lpstr>NEXTGEN TV Expands Emergency Alerting</vt:lpstr>
      <vt:lpstr>Advanced Emergency Information (AEI) Example</vt:lpstr>
      <vt:lpstr>NEXTGEN TV Robust Emergency Alerting</vt:lpstr>
      <vt:lpstr>EAS and AEI Architecture </vt:lpstr>
      <vt:lpstr>Support for Emergency Alerts in ATSC 3.0 Key Takeaways</vt:lpstr>
      <vt:lpstr>Fiscal Responsibility </vt:lpstr>
      <vt:lpstr>Project Scope  and Eligible Equipment</vt:lpstr>
      <vt:lpstr>Project Scope and Eligible Equipment</vt:lpstr>
      <vt:lpstr>Question and Answer</vt:lpstr>
      <vt:lpstr>Contact Information</vt:lpstr>
      <vt:lpstr>Appendix A</vt:lpstr>
      <vt:lpstr>Reference Material</vt:lpstr>
      <vt:lpstr>Appendix B</vt:lpstr>
      <vt:lpstr>Additional CPB Training Material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lastModifiedBy>Uditsky, Samantha (CTR)</cp:lastModifiedBy>
  <cp:revision>2</cp:revision>
  <cp:lastPrinted>2020-03-02T16:45:50Z</cp:lastPrinted>
  <dcterms:created xsi:type="dcterms:W3CDTF">2012-11-19T20:41:22Z</dcterms:created>
  <dcterms:modified xsi:type="dcterms:W3CDTF">2024-02-26T14:11:31Z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0x0101005471C201AF96E24895F8270D42472AF2</vt:lpwstr>
  </property>
  <property fmtid="{D5CDD505-2E9C-101B-9397-08002B2CF9AE}" pid="3" name="MediaServiceImageTags">
    <vt:lpwstr/>
  </property>
</Properties>
</file>